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5"/>
  </p:notesMasterIdLst>
  <p:sldIdLst>
    <p:sldId id="256" r:id="rId2"/>
    <p:sldId id="288" r:id="rId3"/>
    <p:sldId id="289" r:id="rId4"/>
    <p:sldId id="290" r:id="rId5"/>
    <p:sldId id="824" r:id="rId6"/>
    <p:sldId id="825" r:id="rId7"/>
    <p:sldId id="826" r:id="rId8"/>
    <p:sldId id="827" r:id="rId9"/>
    <p:sldId id="828" r:id="rId10"/>
    <p:sldId id="829" r:id="rId11"/>
    <p:sldId id="815" r:id="rId12"/>
    <p:sldId id="830" r:id="rId13"/>
    <p:sldId id="831" r:id="rId14"/>
    <p:sldId id="816" r:id="rId15"/>
    <p:sldId id="817" r:id="rId16"/>
    <p:sldId id="818" r:id="rId17"/>
    <p:sldId id="819" r:id="rId18"/>
    <p:sldId id="820" r:id="rId19"/>
    <p:sldId id="832" r:id="rId20"/>
    <p:sldId id="821" r:id="rId21"/>
    <p:sldId id="833" r:id="rId22"/>
    <p:sldId id="286" r:id="rId23"/>
    <p:sldId id="258" r:id="rId24"/>
    <p:sldId id="260" r:id="rId25"/>
    <p:sldId id="261" r:id="rId26"/>
    <p:sldId id="262" r:id="rId27"/>
    <p:sldId id="263" r:id="rId28"/>
    <p:sldId id="264" r:id="rId29"/>
    <p:sldId id="268" r:id="rId30"/>
    <p:sldId id="265" r:id="rId31"/>
    <p:sldId id="267" r:id="rId32"/>
    <p:sldId id="266" r:id="rId33"/>
    <p:sldId id="269" r:id="rId34"/>
    <p:sldId id="287" r:id="rId35"/>
    <p:sldId id="257" r:id="rId36"/>
    <p:sldId id="284" r:id="rId37"/>
    <p:sldId id="280" r:id="rId38"/>
    <p:sldId id="279" r:id="rId39"/>
    <p:sldId id="281" r:id="rId40"/>
    <p:sldId id="283" r:id="rId41"/>
    <p:sldId id="282" r:id="rId42"/>
    <p:sldId id="28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E12A9F-6790-BF43-B92F-F57411192925}" v="5" dt="2024-02-21T21:05:44.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varScale="1">
        <p:scale>
          <a:sx n="112" d="100"/>
          <a:sy n="112" d="100"/>
        </p:scale>
        <p:origin x="616" y="19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alls" userId="4df40511-1d3d-4391-a61b-256eae7f453f" providerId="ADAL" clId="{4BE12A9F-6790-BF43-B92F-F57411192925}"/>
    <pc:docChg chg="custSel modSld">
      <pc:chgData name="Daniel Halls" userId="4df40511-1d3d-4391-a61b-256eae7f453f" providerId="ADAL" clId="{4BE12A9F-6790-BF43-B92F-F57411192925}" dt="2024-02-21T21:05:50.068" v="7" actId="1076"/>
      <pc:docMkLst>
        <pc:docMk/>
      </pc:docMkLst>
      <pc:sldChg chg="addSp delSp modSp mod">
        <pc:chgData name="Daniel Halls" userId="4df40511-1d3d-4391-a61b-256eae7f453f" providerId="ADAL" clId="{4BE12A9F-6790-BF43-B92F-F57411192925}" dt="2024-02-21T21:05:50.068" v="7" actId="1076"/>
        <pc:sldMkLst>
          <pc:docMk/>
          <pc:sldMk cId="1512229368" sldId="257"/>
        </pc:sldMkLst>
        <pc:picChg chg="del mod">
          <ac:chgData name="Daniel Halls" userId="4df40511-1d3d-4391-a61b-256eae7f453f" providerId="ADAL" clId="{4BE12A9F-6790-BF43-B92F-F57411192925}" dt="2024-02-21T21:05:43.814" v="5" actId="478"/>
          <ac:picMkLst>
            <pc:docMk/>
            <pc:sldMk cId="1512229368" sldId="257"/>
            <ac:picMk id="6" creationId="{E518B537-A643-5188-DDA8-029D93CFA439}"/>
          </ac:picMkLst>
        </pc:picChg>
        <pc:picChg chg="add mod">
          <ac:chgData name="Daniel Halls" userId="4df40511-1d3d-4391-a61b-256eae7f453f" providerId="ADAL" clId="{4BE12A9F-6790-BF43-B92F-F57411192925}" dt="2024-02-21T21:05:50.068" v="7" actId="1076"/>
          <ac:picMkLst>
            <pc:docMk/>
            <pc:sldMk cId="1512229368" sldId="257"/>
            <ac:picMk id="8" creationId="{D7377B5A-12AB-79D4-EA7C-D8A8D9726D78}"/>
          </ac:picMkLst>
        </pc:picChg>
      </pc:sldChg>
      <pc:sldChg chg="addSp delSp modSp mod">
        <pc:chgData name="Daniel Halls" userId="4df40511-1d3d-4391-a61b-256eae7f453f" providerId="ADAL" clId="{4BE12A9F-6790-BF43-B92F-F57411192925}" dt="2024-02-21T21:05:40.083" v="3" actId="1076"/>
        <pc:sldMkLst>
          <pc:docMk/>
          <pc:sldMk cId="663743350" sldId="259"/>
        </pc:sldMkLst>
        <pc:picChg chg="del mod">
          <ac:chgData name="Daniel Halls" userId="4df40511-1d3d-4391-a61b-256eae7f453f" providerId="ADAL" clId="{4BE12A9F-6790-BF43-B92F-F57411192925}" dt="2024-02-21T21:05:30.940" v="1" actId="478"/>
          <ac:picMkLst>
            <pc:docMk/>
            <pc:sldMk cId="663743350" sldId="259"/>
            <ac:picMk id="3" creationId="{649439BD-376B-84D8-3C44-36B75BDD6637}"/>
          </ac:picMkLst>
        </pc:picChg>
        <pc:picChg chg="add mod">
          <ac:chgData name="Daniel Halls" userId="4df40511-1d3d-4391-a61b-256eae7f453f" providerId="ADAL" clId="{4BE12A9F-6790-BF43-B92F-F57411192925}" dt="2024-02-21T21:05:40.083" v="3" actId="1076"/>
          <ac:picMkLst>
            <pc:docMk/>
            <pc:sldMk cId="663743350" sldId="259"/>
            <ac:picMk id="5" creationId="{A22AAFB9-E718-684A-A285-5BF6354D15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DDA7C-617B-784D-A007-EA3342FF42AD}" type="datetimeFigureOut">
              <a:rPr lang="en-GB" smtClean="0"/>
              <a:t>21/02/2024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1990E-319F-DD47-BAD7-EC57E87AA4DD}" type="slidenum">
              <a:rPr lang="en-GB" smtClean="0"/>
              <a:t>‹#›</a:t>
            </a:fld>
            <a:endParaRPr lang="en-GB"/>
          </a:p>
        </p:txBody>
      </p:sp>
    </p:spTree>
    <p:extLst>
      <p:ext uri="{BB962C8B-B14F-4D97-AF65-F5344CB8AC3E}">
        <p14:creationId xmlns:p14="http://schemas.microsoft.com/office/powerpoint/2010/main" val="3304179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22</a:t>
            </a:fld>
            <a:endParaRPr lang="en-GB"/>
          </a:p>
        </p:txBody>
      </p:sp>
    </p:spTree>
    <p:extLst>
      <p:ext uri="{BB962C8B-B14F-4D97-AF65-F5344CB8AC3E}">
        <p14:creationId xmlns:p14="http://schemas.microsoft.com/office/powerpoint/2010/main" val="10330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No filtering system can be 100% effective. You need to understand the coverage of your filtering system, any limitations it has, and mitigate accordingly to minimise harm. This should be supported by clear processes for students and staff to report any inappropriate content alongside an onlin</a:t>
            </a:r>
            <a:r>
              <a:rPr lang="en-GB" sz="1200" kern="100" dirty="0">
                <a:latin typeface="Calibri" panose="020F0502020204030204" pitchFamily="34" charset="0"/>
                <a:ea typeface="Calibri" panose="020F0502020204030204" pitchFamily="34" charset="0"/>
                <a:cs typeface="Times New Roman" panose="02020603050405020304" pitchFamily="18" charset="0"/>
              </a:rPr>
              <a:t>e safety curriculum that educates pupils in this area at an age-appropriate level.</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Monitoring user activity on school and college devices is an important part of providing a safe environment for children and staff. Monitoring allows you to review user activity on school and college devices. For monitoring to be effective it must pick up incidents urgently, usually through alerts or observations, allowing you to take prompt action and record the outcome. The school’s monitoring strategy should be informed by the filtering and monitoring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For this to work effectively we need systems that identify harmful activity, alert the right people, so that swift action can be taken to safeguard children.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31</a:t>
            </a:fld>
            <a:endParaRPr lang="en-GB"/>
          </a:p>
        </p:txBody>
      </p:sp>
    </p:spTree>
    <p:extLst>
      <p:ext uri="{BB962C8B-B14F-4D97-AF65-F5344CB8AC3E}">
        <p14:creationId xmlns:p14="http://schemas.microsoft.com/office/powerpoint/2010/main" val="324643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Highlight the www.testfiltering.com website from SWGFL and the UKSIC self-certifications as these may provide DSLs with some evidence that their school’s filtering and monitoring software systems are effective based on the UKSIC checklist.</a:t>
            </a:r>
          </a:p>
        </p:txBody>
      </p:sp>
      <p:sp>
        <p:nvSpPr>
          <p:cNvPr id="4" name="Slide Number Placeholder 3"/>
          <p:cNvSpPr>
            <a:spLocks noGrp="1"/>
          </p:cNvSpPr>
          <p:nvPr>
            <p:ph type="sldNum" sz="quarter" idx="5"/>
          </p:nvPr>
        </p:nvSpPr>
        <p:spPr/>
        <p:txBody>
          <a:bodyPr/>
          <a:lstStyle/>
          <a:p>
            <a:fld id="{7BCF9633-23FE-43D7-A8D0-8BD72D5A56DC}" type="slidenum">
              <a:rPr lang="en-GB" smtClean="0"/>
              <a:t>32</a:t>
            </a:fld>
            <a:endParaRPr lang="en-GB"/>
          </a:p>
        </p:txBody>
      </p:sp>
    </p:spTree>
    <p:extLst>
      <p:ext uri="{BB962C8B-B14F-4D97-AF65-F5344CB8AC3E}">
        <p14:creationId xmlns:p14="http://schemas.microsoft.com/office/powerpoint/2010/main" val="187695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In summary – filtering and monitoring is a core element of the online safety strategy that fits into the wider safeguarding culture of the school. As a DSL it is important that you ensure that these key things are in place:</a:t>
            </a:r>
          </a:p>
          <a:p>
            <a:pPr marL="0" indent="0">
              <a:buFontTx/>
              <a:buNone/>
            </a:pPr>
            <a:endParaRPr lang="en-GB" dirty="0"/>
          </a:p>
          <a:p>
            <a:pPr marL="0" indent="0">
              <a:buFontTx/>
              <a:buNone/>
            </a:pPr>
            <a:r>
              <a:rPr lang="en-GB" dirty="0"/>
              <a:t>- Policies and processes that are clear for all stakeholders so everyone knows what their role and responsibility is in filtering and monitoring</a:t>
            </a:r>
          </a:p>
          <a:p>
            <a:pPr marL="0" indent="0">
              <a:buFontTx/>
              <a:buNone/>
            </a:pPr>
            <a:r>
              <a:rPr lang="en-GB" dirty="0"/>
              <a:t>- Training for staff to ensure they understand these responsibilities</a:t>
            </a:r>
          </a:p>
          <a:p>
            <a:pPr marL="0" indent="0">
              <a:buFontTx/>
              <a:buNone/>
            </a:pPr>
            <a:r>
              <a:rPr lang="en-GB" dirty="0"/>
              <a:t>- Systems that enable an appropriate safeguarding response when concerns arise</a:t>
            </a:r>
          </a:p>
          <a:p>
            <a:pPr marL="0" indent="0">
              <a:buFontTx/>
              <a:buNone/>
            </a:pPr>
            <a:r>
              <a:rPr lang="en-GB" dirty="0"/>
              <a:t>- A programme of review that assesses the risk in your setting and how your filtering and monitoring systems reduce these risks and </a:t>
            </a:r>
            <a:r>
              <a:rPr lang="en-GB"/>
              <a:t>safeguard pupils</a:t>
            </a: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33</a:t>
            </a:fld>
            <a:endParaRPr lang="en-GB"/>
          </a:p>
        </p:txBody>
      </p:sp>
    </p:spTree>
    <p:extLst>
      <p:ext uri="{BB962C8B-B14F-4D97-AF65-F5344CB8AC3E}">
        <p14:creationId xmlns:p14="http://schemas.microsoft.com/office/powerpoint/2010/main" val="628155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Briefly highlight learning aims</a:t>
            </a:r>
          </a:p>
          <a:p>
            <a:pPr marL="171450" indent="-171450">
              <a:buFontTx/>
              <a:buChar char="-"/>
            </a:pPr>
            <a:endParaRPr lang="en-GB" dirty="0"/>
          </a:p>
          <a:p>
            <a:pPr marL="171450" indent="-171450">
              <a:buFontTx/>
              <a:buChar char="-"/>
            </a:pPr>
            <a:r>
              <a:rPr lang="en-GB" dirty="0"/>
              <a:t>Warn delegates that we will be discussing themes that may be distressing, including suicide, so that they are able to take care of themselves, step outside if needed etc.</a:t>
            </a:r>
          </a:p>
        </p:txBody>
      </p:sp>
      <p:sp>
        <p:nvSpPr>
          <p:cNvPr id="4" name="Slide Number Placeholder 3"/>
          <p:cNvSpPr>
            <a:spLocks noGrp="1"/>
          </p:cNvSpPr>
          <p:nvPr>
            <p:ph type="sldNum" sz="quarter" idx="5"/>
          </p:nvPr>
        </p:nvSpPr>
        <p:spPr/>
        <p:txBody>
          <a:bodyPr/>
          <a:lstStyle/>
          <a:p>
            <a:fld id="{7BCF9633-23FE-43D7-A8D0-8BD72D5A56DC}" type="slidenum">
              <a:rPr lang="en-GB" smtClean="0"/>
              <a:t>23</a:t>
            </a:fld>
            <a:endParaRPr lang="en-GB"/>
          </a:p>
        </p:txBody>
      </p:sp>
    </p:spTree>
    <p:extLst>
      <p:ext uri="{BB962C8B-B14F-4D97-AF65-F5344CB8AC3E}">
        <p14:creationId xmlns:p14="http://schemas.microsoft.com/office/powerpoint/2010/main" val="10241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This is not something new -  the first iteration of KCSIE in 2015 made reference to:</a:t>
            </a:r>
            <a:r>
              <a:rPr lang="en-US" b="0" i="1" dirty="0">
                <a:effectLst/>
              </a:rPr>
              <a:t> </a:t>
            </a:r>
            <a:r>
              <a:rPr lang="en-US" i="1" dirty="0"/>
              <a:t>Schools must ensure that children are safe from terrorist and extremist material when accessing the internet in schools. </a:t>
            </a:r>
            <a:r>
              <a:rPr lang="en-US" b="1" i="1" dirty="0"/>
              <a:t>Schools should ensure that suitable filtering is in place</a:t>
            </a:r>
            <a:r>
              <a:rPr lang="en-US" i="1" dirty="0"/>
              <a:t>. It is also important that schools teach pupils about online safety more generally.</a:t>
            </a:r>
            <a:endParaRPr lang="en-US" b="0" i="1"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endParaRPr lang="en-US" b="0"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Frankie Thomas died by suicide in September 2018. She was autistic and attended a special school. At home her internet usage was tightly controlled – devices had strong passwords and her parents supervised her when she was online. At school – she was able to use school iPads and her laptop with little oversight from staff and a filtering system that did not work. This meant she was able to access a website where people were posting short stories about self-harm and suicide. Tragically, the last of these stories that she read detailed the method she used to take her own life that afternoon.</a:t>
            </a:r>
          </a:p>
          <a:p>
            <a:pPr marL="342900" marR="0" lvl="0" indent="-342900" defTabSz="914400" rtl="0" eaLnBrk="1" fontAlgn="auto" latinLnBrk="0" hangingPunct="0">
              <a:lnSpc>
                <a:spcPct val="100000"/>
              </a:lnSpc>
              <a:spcBef>
                <a:spcPts val="0"/>
              </a:spcBef>
              <a:spcAft>
                <a:spcPts val="0"/>
              </a:spcAft>
              <a:buClrTx/>
              <a:buSzTx/>
              <a:buFontTx/>
              <a:buChar char="-"/>
              <a:tabLst/>
              <a:defRPr/>
            </a:pPr>
            <a:endParaRPr lang="en-US" b="0"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The inquest concluded in 2021 and the coroner found several failings from the school, as well as with the robustness of the DFE’s policy in this area. After the verdict, Frankie’s parents continued to campaign for safeguarding policy and practice in this area to be strengthened which ultimately has led to the strengthened focus on this area within KCSIE 2023.</a:t>
            </a:r>
          </a:p>
          <a:p>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24</a:t>
            </a:fld>
            <a:endParaRPr lang="en-GB"/>
          </a:p>
        </p:txBody>
      </p:sp>
    </p:spTree>
    <p:extLst>
      <p:ext uri="{BB962C8B-B14F-4D97-AF65-F5344CB8AC3E}">
        <p14:creationId xmlns:p14="http://schemas.microsoft.com/office/powerpoint/2010/main" val="1295849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25</a:t>
            </a:fld>
            <a:endParaRPr lang="en-GB"/>
          </a:p>
        </p:txBody>
      </p:sp>
    </p:spTree>
    <p:extLst>
      <p:ext uri="{BB962C8B-B14F-4D97-AF65-F5344CB8AC3E}">
        <p14:creationId xmlns:p14="http://schemas.microsoft.com/office/powerpoint/2010/main" val="327829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Simple analogy that filtering is a bit like the fence around the playground that stops the pupils accessing the dangers outside, monitoring is like the lunchtime staff who supervise the pupils and monitor that they don’t do anything of concern.</a:t>
            </a:r>
          </a:p>
          <a:p>
            <a:pPr marL="342900" marR="0" lvl="0" indent="-342900" defTabSz="914400" rtl="0" eaLnBrk="1" fontAlgn="auto" latinLnBrk="0" hangingPunct="0">
              <a:lnSpc>
                <a:spcPct val="100000"/>
              </a:lnSpc>
              <a:spcBef>
                <a:spcPts val="0"/>
              </a:spcBef>
              <a:spcAft>
                <a:spcPts val="0"/>
              </a:spcAft>
              <a:buClrTx/>
              <a:buSzTx/>
              <a:buFontTx/>
              <a:buChar char="-"/>
              <a:tabLst/>
              <a:defRPr/>
            </a:pPr>
            <a:endParaRPr lang="en-US" b="0"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Filtering is about preventing access to harmful material including child sexual abuse content, sexual content such as pornography and terrorist content. This can also be configured to include other types of website such as gambling, games etc. </a:t>
            </a:r>
            <a:r>
              <a:rPr lang="en-US" dirty="0"/>
              <a:t>An active and well managed filtering system is an important part of providing a safe environment for pupils to learn. No filtering system can be 100% effective. You need to understand the coverage of your filtering system, any limitations it has, and mitigate accordingly to </a:t>
            </a:r>
            <a:r>
              <a:rPr lang="en-US" dirty="0" err="1"/>
              <a:t>minimise</a:t>
            </a:r>
            <a:r>
              <a:rPr lang="en-US" dirty="0"/>
              <a:t> harm and meet your statutory requirements in KCSIE and the Prevent duty. An effective filtering system needs to block internet access to harmful sites and inappropriate content. It should not: • Unreasonably impact teaching and learning or school administration. • Restrict students from learning how to assess and manage risk themselves.</a:t>
            </a:r>
            <a:endParaRPr lang="en-US" b="0"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endParaRPr lang="en-US" b="0" dirty="0">
              <a:effectLst/>
            </a:endParaRPr>
          </a:p>
          <a:p>
            <a:pPr marL="342900" marR="0" lvl="0" indent="-342900" defTabSz="914400" rtl="0" eaLnBrk="1" fontAlgn="auto" latinLnBrk="0" hangingPunct="0">
              <a:lnSpc>
                <a:spcPct val="100000"/>
              </a:lnSpc>
              <a:spcBef>
                <a:spcPts val="0"/>
              </a:spcBef>
              <a:spcAft>
                <a:spcPts val="0"/>
              </a:spcAft>
              <a:buClrTx/>
              <a:buSzTx/>
              <a:buFontTx/>
              <a:buChar char="-"/>
              <a:tabLst/>
              <a:defRPr/>
            </a:pPr>
            <a:r>
              <a:rPr lang="en-US" b="0" dirty="0">
                <a:effectLst/>
              </a:rPr>
              <a:t>Monitoring is about tracking the activity of people whilst using devices that are covered by the software. This includes all keystrokes whether made on the internet or offline in Word/PowerPoint, emails etc. </a:t>
            </a:r>
            <a:r>
              <a:rPr lang="en-US" dirty="0"/>
              <a:t>Monitoring user activity on school and college devices is an important part of providing a safe environment for children and staff. Unlike filtering, it does not stop users from accessing material through internet searches or software. Monitoring allows you to review user activity on school and college devices. For monitoring to be effective it must pick up incidents urgently, usually through alerts or observations, allowing you to take prompt action and record the outcome. </a:t>
            </a:r>
            <a:endParaRPr lang="en-US" b="0" dirty="0">
              <a:effectLst/>
            </a:endParaRPr>
          </a:p>
        </p:txBody>
      </p:sp>
      <p:sp>
        <p:nvSpPr>
          <p:cNvPr id="4" name="Slide Number Placeholder 3"/>
          <p:cNvSpPr>
            <a:spLocks noGrp="1"/>
          </p:cNvSpPr>
          <p:nvPr>
            <p:ph type="sldNum" sz="quarter" idx="5"/>
          </p:nvPr>
        </p:nvSpPr>
        <p:spPr/>
        <p:txBody>
          <a:bodyPr/>
          <a:lstStyle/>
          <a:p>
            <a:fld id="{7BCF9633-23FE-43D7-A8D0-8BD72D5A56DC}" type="slidenum">
              <a:rPr lang="en-GB" smtClean="0"/>
              <a:t>26</a:t>
            </a:fld>
            <a:endParaRPr lang="en-GB"/>
          </a:p>
        </p:txBody>
      </p:sp>
    </p:spTree>
    <p:extLst>
      <p:ext uri="{BB962C8B-B14F-4D97-AF65-F5344CB8AC3E}">
        <p14:creationId xmlns:p14="http://schemas.microsoft.com/office/powerpoint/2010/main" val="377250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27</a:t>
            </a:fld>
            <a:endParaRPr lang="en-GB"/>
          </a:p>
        </p:txBody>
      </p:sp>
    </p:spTree>
    <p:extLst>
      <p:ext uri="{BB962C8B-B14F-4D97-AF65-F5344CB8AC3E}">
        <p14:creationId xmlns:p14="http://schemas.microsoft.com/office/powerpoint/2010/main" val="353131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28</a:t>
            </a:fld>
            <a:endParaRPr lang="en-GB"/>
          </a:p>
        </p:txBody>
      </p:sp>
    </p:spTree>
    <p:extLst>
      <p:ext uri="{BB962C8B-B14F-4D97-AF65-F5344CB8AC3E}">
        <p14:creationId xmlns:p14="http://schemas.microsoft.com/office/powerpoint/2010/main" val="407111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7BCF9633-23FE-43D7-A8D0-8BD72D5A56DC}" type="slidenum">
              <a:rPr lang="en-GB" smtClean="0"/>
              <a:t>29</a:t>
            </a:fld>
            <a:endParaRPr lang="en-GB"/>
          </a:p>
        </p:txBody>
      </p:sp>
    </p:spTree>
    <p:extLst>
      <p:ext uri="{BB962C8B-B14F-4D97-AF65-F5344CB8AC3E}">
        <p14:creationId xmlns:p14="http://schemas.microsoft.com/office/powerpoint/2010/main" val="2184600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Any review process should be documented with action points assigned to relevant staff so progress can then be assessed at the next review point.</a:t>
            </a:r>
          </a:p>
        </p:txBody>
      </p:sp>
      <p:sp>
        <p:nvSpPr>
          <p:cNvPr id="4" name="Slide Number Placeholder 3"/>
          <p:cNvSpPr>
            <a:spLocks noGrp="1"/>
          </p:cNvSpPr>
          <p:nvPr>
            <p:ph type="sldNum" sz="quarter" idx="5"/>
          </p:nvPr>
        </p:nvSpPr>
        <p:spPr/>
        <p:txBody>
          <a:bodyPr/>
          <a:lstStyle/>
          <a:p>
            <a:fld id="{7BCF9633-23FE-43D7-A8D0-8BD72D5A56DC}" type="slidenum">
              <a:rPr lang="en-GB" smtClean="0"/>
              <a:t>30</a:t>
            </a:fld>
            <a:endParaRPr lang="en-GB"/>
          </a:p>
        </p:txBody>
      </p:sp>
    </p:spTree>
    <p:extLst>
      <p:ext uri="{BB962C8B-B14F-4D97-AF65-F5344CB8AC3E}">
        <p14:creationId xmlns:p14="http://schemas.microsoft.com/office/powerpoint/2010/main" val="85328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797-75E9-4F33-552F-A1BFEBD8D4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3F481-6F5D-C7B4-767B-9D3D892C0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D4098-23AA-82D6-79FD-9950C3B9EEAE}"/>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032F2045-7325-54A4-3CB7-D437AA7896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4511BD-A3BE-4E44-C274-EA1D7079DA83}"/>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4041993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0C5E-F563-9EE1-17F5-62DBB26931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7AF13-A14D-3055-EF05-721BAA9BC7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80AA2-0B61-B5F3-DC10-ED3A1B4201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B8FBAC1-66F8-ADEB-3780-EB01C5A58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9E695-E76F-4D06-9F56-BAE407E873C7}"/>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20734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C2D338-1442-75D1-F896-64A2303C1C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6ECE20-2AF9-2DB5-E0A0-F5227D4768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997FA3-AE72-C11A-B9BD-0564367E595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A5BABD72-D1F9-D908-5D02-7F942729C6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7486AC-3636-F8CE-C31B-16075FFD9FB2}"/>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5211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F8A3E-40B8-850B-2893-52A63A424DB8}"/>
              </a:ext>
            </a:extLst>
          </p:cNvPr>
          <p:cNvSpPr>
            <a:spLocks noGrp="1"/>
          </p:cNvSpPr>
          <p:nvPr>
            <p:ph type="title"/>
          </p:nvPr>
        </p:nvSpPr>
        <p:spPr>
          <a:xfrm>
            <a:off x="481585" y="110330"/>
            <a:ext cx="1160564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AAD252F-3F3C-028D-E7A1-880432B24374}"/>
              </a:ext>
            </a:extLst>
          </p:cNvPr>
          <p:cNvSpPr>
            <a:spLocks noGrp="1"/>
          </p:cNvSpPr>
          <p:nvPr>
            <p:ph idx="1"/>
          </p:nvPr>
        </p:nvSpPr>
        <p:spPr>
          <a:xfrm>
            <a:off x="481584" y="1733550"/>
            <a:ext cx="1160564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4C09E-E444-D98F-E4CD-8D0704601327}"/>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4E33125B-4FAE-B2D4-8F60-3004BC7C2B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3915C-2E83-5195-A6A3-9CB95D66683F}"/>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890856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20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0B319-CC19-D0AD-98A2-2E22C5596D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EE55C6-0813-DA90-8DD3-93FE50CAC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83D51F-C41B-6E3B-E273-8BDAC775E042}"/>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C2B83633-44F4-99C7-BD84-A87B3D2DF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D9B56-CE9D-9CE6-BB5A-E59B4515B869}"/>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0382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95D3-4ECD-5A03-EBE3-911F7DD7FB76}"/>
              </a:ext>
            </a:extLst>
          </p:cNvPr>
          <p:cNvSpPr>
            <a:spLocks noGrp="1"/>
          </p:cNvSpPr>
          <p:nvPr>
            <p:ph type="title"/>
          </p:nvPr>
        </p:nvSpPr>
        <p:spPr>
          <a:xfrm>
            <a:off x="838200" y="365125"/>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419CCE7-486F-5F43-AF62-C0597BA8F7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5C81AA-CD5F-1DC1-527C-4DBAC11C00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39259-D581-0230-AADB-FBB9161C0CB1}"/>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0F7A1096-024C-5307-D8EB-4F3216DB2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E777C-A0CB-8231-E30D-511DC86C0B2A}"/>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6412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D979-1121-FEA1-F9F8-8766006E9ADF}"/>
              </a:ext>
            </a:extLst>
          </p:cNvPr>
          <p:cNvSpPr>
            <a:spLocks noGrp="1"/>
          </p:cNvSpPr>
          <p:nvPr>
            <p:ph type="title"/>
          </p:nvPr>
        </p:nvSpPr>
        <p:spPr>
          <a:xfrm>
            <a:off x="836612" y="365125"/>
            <a:ext cx="10518776" cy="1325563"/>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4F530E0-29E8-09D7-8A15-6197D464C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512208-89D8-5B2F-5ABD-7B767453B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97988-003F-9523-86D8-15712748C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2BA0B0-6F03-D95D-370F-C7A4FC2524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22037C-1565-0FB9-390C-8CBDDD3B408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8" name="Footer Placeholder 7">
            <a:extLst>
              <a:ext uri="{FF2B5EF4-FFF2-40B4-BE49-F238E27FC236}">
                <a16:creationId xmlns:a16="http://schemas.microsoft.com/office/drawing/2014/main" id="{12A746B9-2992-867C-856B-17FC5A9757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534C36-A67D-3D02-318D-57486260AD45}"/>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98972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28A4-9604-F67B-BD09-9974BF12BFA0}"/>
              </a:ext>
            </a:extLst>
          </p:cNvPr>
          <p:cNvSpPr>
            <a:spLocks noGrp="1"/>
          </p:cNvSpPr>
          <p:nvPr>
            <p:ph type="title"/>
          </p:nvPr>
        </p:nvSpPr>
        <p:spPr>
          <a:xfrm>
            <a:off x="838200" y="538861"/>
            <a:ext cx="10158984" cy="1325563"/>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E8B6DB6D-0621-6625-DA28-18580409454F}"/>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4" name="Footer Placeholder 3">
            <a:extLst>
              <a:ext uri="{FF2B5EF4-FFF2-40B4-BE49-F238E27FC236}">
                <a16:creationId xmlns:a16="http://schemas.microsoft.com/office/drawing/2014/main" id="{7CF8A82E-1225-9A9B-77D8-AD3F662CEB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4E63DE-E856-3F9F-D679-7F88BA39763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365019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A6223-77BA-F857-BCFA-1A144897C84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3" name="Footer Placeholder 2">
            <a:extLst>
              <a:ext uri="{FF2B5EF4-FFF2-40B4-BE49-F238E27FC236}">
                <a16:creationId xmlns:a16="http://schemas.microsoft.com/office/drawing/2014/main" id="{E1AE412F-0392-D74C-B088-E8CB0E4F52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592741-EE78-5452-72AA-82AFCACA02C6}"/>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95401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6217-831F-9F50-085F-674792870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CFE1DF-473F-E9C8-F56A-C3328B046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EF4147-90E9-77DC-C9A2-94B1220F1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E29D3-A8EF-A3A1-CBC0-C6B6C61BB414}"/>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BC98FD23-8D86-F0D9-2267-9CC963E72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A3EE59-9D34-46FC-CF5A-7DBAB6081874}"/>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15153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8F497-E6CA-1B05-BFAD-227969284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C9F210-98FF-4CA5-19D9-D90F013F0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16CA24-E98A-53F8-AAAE-2CBDC1E2D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6C015E-F7DB-00C3-C71B-CB6B21866879}"/>
              </a:ext>
            </a:extLst>
          </p:cNvPr>
          <p:cNvSpPr>
            <a:spLocks noGrp="1"/>
          </p:cNvSpPr>
          <p:nvPr>
            <p:ph type="dt" sz="half" idx="10"/>
          </p:nvPr>
        </p:nvSpPr>
        <p:spPr/>
        <p:txBody>
          <a:bodyPr/>
          <a:lstStyle/>
          <a:p>
            <a:fld id="{0A19B2D0-D2A7-45E0-A27E-EB1E75C26EB4}" type="datetimeFigureOut">
              <a:rPr lang="en-GB" smtClean="0"/>
              <a:t>21/02/2024</a:t>
            </a:fld>
            <a:endParaRPr lang="en-GB"/>
          </a:p>
        </p:txBody>
      </p:sp>
      <p:sp>
        <p:nvSpPr>
          <p:cNvPr id="6" name="Footer Placeholder 5">
            <a:extLst>
              <a:ext uri="{FF2B5EF4-FFF2-40B4-BE49-F238E27FC236}">
                <a16:creationId xmlns:a16="http://schemas.microsoft.com/office/drawing/2014/main" id="{42DC226B-B5A2-9D6C-A203-7E27397829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5B203F-22FB-A65B-3EEF-17BA5BAF1A4B}"/>
              </a:ext>
            </a:extLst>
          </p:cNvPr>
          <p:cNvSpPr>
            <a:spLocks noGrp="1"/>
          </p:cNvSpPr>
          <p:nvPr>
            <p:ph type="sldNum" sz="quarter" idx="12"/>
          </p:nvPr>
        </p:nvSpPr>
        <p:spPr/>
        <p:txBody>
          <a:bodyPr/>
          <a:lstStyle/>
          <a:p>
            <a:fld id="{51391A87-DBC1-434C-9336-3EB3A6E6C6AD}" type="slidenum">
              <a:rPr lang="en-GB" smtClean="0"/>
              <a:t>‹#›</a:t>
            </a:fld>
            <a:endParaRPr lang="en-GB"/>
          </a:p>
        </p:txBody>
      </p:sp>
    </p:spTree>
    <p:extLst>
      <p:ext uri="{BB962C8B-B14F-4D97-AF65-F5344CB8AC3E}">
        <p14:creationId xmlns:p14="http://schemas.microsoft.com/office/powerpoint/2010/main" val="795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0EF18F-9303-81DF-A7E3-AF68C36C9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8DB2CC-DD38-ACFD-5CAD-6D81315FB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C1A83-F8D8-D00C-3C2D-BB32DE889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9B2D0-D2A7-45E0-A27E-EB1E75C26EB4}" type="datetimeFigureOut">
              <a:rPr lang="en-GB" smtClean="0"/>
              <a:t>21/02/2024</a:t>
            </a:fld>
            <a:endParaRPr lang="en-GB"/>
          </a:p>
        </p:txBody>
      </p:sp>
      <p:sp>
        <p:nvSpPr>
          <p:cNvPr id="5" name="Footer Placeholder 4">
            <a:extLst>
              <a:ext uri="{FF2B5EF4-FFF2-40B4-BE49-F238E27FC236}">
                <a16:creationId xmlns:a16="http://schemas.microsoft.com/office/drawing/2014/main" id="{EC1F56D2-D22A-A422-F905-79BFE4912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CEF4AF3-349B-AC66-5A6F-DB875E36EF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1A87-DBC1-434C-9336-3EB3A6E6C6AD}" type="slidenum">
              <a:rPr lang="en-GB" smtClean="0"/>
              <a:t>‹#›</a:t>
            </a:fld>
            <a:endParaRPr lang="en-GB"/>
          </a:p>
        </p:txBody>
      </p:sp>
    </p:spTree>
    <p:extLst>
      <p:ext uri="{BB962C8B-B14F-4D97-AF65-F5344CB8AC3E}">
        <p14:creationId xmlns:p14="http://schemas.microsoft.com/office/powerpoint/2010/main" val="3112747842"/>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1" r:id="rId3"/>
    <p:sldLayoutId id="2147483652" r:id="rId4"/>
    <p:sldLayoutId id="2147483653" r:id="rId5"/>
    <p:sldLayoutId id="2147483666" r:id="rId6"/>
    <p:sldLayoutId id="2147483667"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v.uk/guidance/meeting-digital-and-technology-standards-in-schools-and-colleges/filtering-and-monitoring-standards-for-schools-and-colleg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8" Type="http://schemas.openxmlformats.org/officeDocument/2006/relationships/hyperlink" Target="https://d1xsi6mgo67kia.cloudfront.net/uploads/2023/05/Appropriate-Monitoring-for-Schools.pdf" TargetMode="External"/><Relationship Id="rId3" Type="http://schemas.openxmlformats.org/officeDocument/2006/relationships/image" Target="../media/image27.png"/><Relationship Id="rId7" Type="http://schemas.openxmlformats.org/officeDocument/2006/relationships/hyperlink" Target="https://d1xsi6mgo67kia.cloudfront.net/uploads/2023/05/Appropriate-Filtering-for-Education-Settings-2023-1.pdf" TargetMode="External"/><Relationship Id="rId12"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ssets.publishing.service.gov.uk/media/64f8498efdc5d10014fce6d1/14.258_HO_Prevent_Duty_Guidance_v5c.pdf" TargetMode="External"/><Relationship Id="rId11" Type="http://schemas.openxmlformats.org/officeDocument/2006/relationships/image" Target="../media/image37.png"/><Relationship Id="rId5" Type="http://schemas.openxmlformats.org/officeDocument/2006/relationships/hyperlink" Target="https://www.gov.uk/guidance/meeting-digital-and-technology-standards-in-schools-and-colleges/filtering-and-monitoring-standards-for-schools-and-colleges" TargetMode="External"/><Relationship Id="rId10" Type="http://schemas.openxmlformats.org/officeDocument/2006/relationships/hyperlink" Target="https://saferinternet.org.uk/guide-and-resource/teachers-and-school-staff/appropriate-filtering-and-monitoring/provider-responses" TargetMode="External"/><Relationship Id="rId4" Type="http://schemas.openxmlformats.org/officeDocument/2006/relationships/hyperlink" Target="https://assets.publishing.service.gov.uk/media/64f0a68ea78c5f000dc6f3b2/Keeping_children_safe_in_education_2023.pdf" TargetMode="External"/><Relationship Id="rId9" Type="http://schemas.openxmlformats.org/officeDocument/2006/relationships/hyperlink" Target="http://testfiltering.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jpg"/><Relationship Id="rId4" Type="http://schemas.openxmlformats.org/officeDocument/2006/relationships/hyperlink" Target="https://freepngimg.com/png/85229-text-photography-question-interrogation-communication-stoc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i="1" dirty="0">
                <a:solidFill>
                  <a:schemeClr val="tx2"/>
                </a:solidFill>
              </a:rPr>
              <a:t>Stream 8 – Data and Law</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t" anchorCtr="0">
            <a:normAutofit fontScale="77500" lnSpcReduction="20000"/>
          </a:bodyPr>
          <a:lstStyle/>
          <a:p>
            <a:pPr algn="l"/>
            <a:r>
              <a:rPr lang="en-GB" sz="2600" i="1" dirty="0">
                <a:solidFill>
                  <a:schemeClr val="tx2"/>
                </a:solidFill>
              </a:rPr>
              <a:t>Presenters</a:t>
            </a:r>
          </a:p>
          <a:p>
            <a:pPr algn="l"/>
            <a:r>
              <a:rPr lang="en-GB" sz="2600" i="1" dirty="0">
                <a:solidFill>
                  <a:schemeClr val="tx2"/>
                </a:solidFill>
              </a:rPr>
              <a:t>James Down – Brooke Weston Trust </a:t>
            </a:r>
          </a:p>
          <a:p>
            <a:pPr algn="l"/>
            <a:r>
              <a:rPr lang="en-GB" sz="2600" i="1" dirty="0">
                <a:solidFill>
                  <a:schemeClr val="tx2"/>
                </a:solidFill>
              </a:rPr>
              <a:t>Robert Della-Spina - Our Lady of Lourdes Catholic Multi-Academy Trust</a:t>
            </a:r>
          </a:p>
          <a:p>
            <a:pPr algn="l"/>
            <a:r>
              <a:rPr lang="en-GB" sz="2600" i="1" dirty="0">
                <a:solidFill>
                  <a:schemeClr val="tx2"/>
                </a:solidFill>
              </a:rPr>
              <a:t>Dr Jon Needham – Oasis Community Learning </a:t>
            </a:r>
          </a:p>
          <a:p>
            <a:pPr algn="l"/>
            <a:endParaRPr lang="en-GB" sz="2600" i="1" dirty="0">
              <a:solidFill>
                <a:schemeClr val="tx2"/>
              </a:solidFill>
            </a:endParaRP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6" name="Group 15">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7" name="Freeform: Shape 16">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a:t>
            </a:r>
          </a:p>
        </p:txBody>
      </p:sp>
    </p:spTree>
    <p:extLst>
      <p:ext uri="{BB962C8B-B14F-4D97-AF65-F5344CB8AC3E}">
        <p14:creationId xmlns:p14="http://schemas.microsoft.com/office/powerpoint/2010/main" val="63704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But What About Your School?</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graphicFrame>
        <p:nvGraphicFramePr>
          <p:cNvPr id="2" name="Table 4">
            <a:extLst>
              <a:ext uri="{FF2B5EF4-FFF2-40B4-BE49-F238E27FC236}">
                <a16:creationId xmlns:a16="http://schemas.microsoft.com/office/drawing/2014/main" id="{0DCDFA58-8730-BC89-F209-B04574B92ADB}"/>
              </a:ext>
            </a:extLst>
          </p:cNvPr>
          <p:cNvGraphicFramePr>
            <a:graphicFrameLocks/>
          </p:cNvGraphicFramePr>
          <p:nvPr/>
        </p:nvGraphicFramePr>
        <p:xfrm>
          <a:off x="1694575" y="1733550"/>
          <a:ext cx="10100345" cy="4785784"/>
        </p:xfrm>
        <a:graphic>
          <a:graphicData uri="http://schemas.openxmlformats.org/drawingml/2006/table">
            <a:tbl>
              <a:tblPr firstRow="1" bandRow="1">
                <a:tableStyleId>{5940675A-B579-460E-94D1-54222C63F5DA}</a:tableStyleId>
              </a:tblPr>
              <a:tblGrid>
                <a:gridCol w="1592158">
                  <a:extLst>
                    <a:ext uri="{9D8B030D-6E8A-4147-A177-3AD203B41FA5}">
                      <a16:colId xmlns:a16="http://schemas.microsoft.com/office/drawing/2014/main" val="2711972226"/>
                    </a:ext>
                  </a:extLst>
                </a:gridCol>
                <a:gridCol w="2802225">
                  <a:extLst>
                    <a:ext uri="{9D8B030D-6E8A-4147-A177-3AD203B41FA5}">
                      <a16:colId xmlns:a16="http://schemas.microsoft.com/office/drawing/2014/main" val="909299446"/>
                    </a:ext>
                  </a:extLst>
                </a:gridCol>
                <a:gridCol w="2522451">
                  <a:extLst>
                    <a:ext uri="{9D8B030D-6E8A-4147-A177-3AD203B41FA5}">
                      <a16:colId xmlns:a16="http://schemas.microsoft.com/office/drawing/2014/main" val="2364908583"/>
                    </a:ext>
                  </a:extLst>
                </a:gridCol>
                <a:gridCol w="3183511">
                  <a:extLst>
                    <a:ext uri="{9D8B030D-6E8A-4147-A177-3AD203B41FA5}">
                      <a16:colId xmlns:a16="http://schemas.microsoft.com/office/drawing/2014/main" val="428051855"/>
                    </a:ext>
                  </a:extLst>
                </a:gridCol>
              </a:tblGrid>
              <a:tr h="0">
                <a:tc>
                  <a:txBody>
                    <a:bodyPr/>
                    <a:lstStyle/>
                    <a:p>
                      <a:pPr algn="ctr"/>
                      <a:r>
                        <a:rPr lang="en-GB" sz="1800" dirty="0">
                          <a:solidFill>
                            <a:schemeClr val="bg1"/>
                          </a:solidFill>
                        </a:rPr>
                        <a:t>Focus Area</a:t>
                      </a:r>
                    </a:p>
                  </a:txBody>
                  <a:tcPr anchor="ctr">
                    <a:solidFill>
                      <a:srgbClr val="424E78"/>
                    </a:solidFill>
                  </a:tcPr>
                </a:tc>
                <a:tc>
                  <a:txBody>
                    <a:bodyPr/>
                    <a:lstStyle/>
                    <a:p>
                      <a:pPr algn="ctr"/>
                      <a:r>
                        <a:rPr lang="en-GB" sz="1800" dirty="0">
                          <a:solidFill>
                            <a:schemeClr val="bg1"/>
                          </a:solidFill>
                        </a:rPr>
                        <a:t>Quantity (How Much?)</a:t>
                      </a:r>
                    </a:p>
                  </a:txBody>
                  <a:tcPr anchor="ctr">
                    <a:solidFill>
                      <a:srgbClr val="424E78"/>
                    </a:solidFill>
                  </a:tcPr>
                </a:tc>
                <a:tc>
                  <a:txBody>
                    <a:bodyPr/>
                    <a:lstStyle/>
                    <a:p>
                      <a:pPr algn="ctr"/>
                      <a:r>
                        <a:rPr lang="en-GB" sz="1800" dirty="0">
                          <a:solidFill>
                            <a:schemeClr val="bg1"/>
                          </a:solidFill>
                        </a:rPr>
                        <a:t>Quality (How Well)</a:t>
                      </a:r>
                    </a:p>
                  </a:txBody>
                  <a:tcPr anchor="ctr">
                    <a:solidFill>
                      <a:srgbClr val="424E78"/>
                    </a:solidFill>
                  </a:tcPr>
                </a:tc>
                <a:tc>
                  <a:txBody>
                    <a:bodyPr/>
                    <a:lstStyle/>
                    <a:p>
                      <a:pPr algn="ctr"/>
                      <a:r>
                        <a:rPr lang="en-GB" sz="1800" dirty="0">
                          <a:solidFill>
                            <a:schemeClr val="bg1"/>
                          </a:solidFill>
                        </a:rPr>
                        <a:t>Impact (What Difference?)</a:t>
                      </a:r>
                    </a:p>
                  </a:txBody>
                  <a:tcPr anchor="ctr">
                    <a:solidFill>
                      <a:srgbClr val="424E78"/>
                    </a:solidFill>
                  </a:tcPr>
                </a:tc>
                <a:extLst>
                  <a:ext uri="{0D108BD9-81ED-4DB2-BD59-A6C34878D82A}">
                    <a16:rowId xmlns:a16="http://schemas.microsoft.com/office/drawing/2014/main" val="731724436"/>
                  </a:ext>
                </a:extLst>
              </a:tr>
              <a:tr h="642414">
                <a:tc>
                  <a:txBody>
                    <a:bodyPr/>
                    <a:lstStyle/>
                    <a:p>
                      <a:pPr algn="ctr"/>
                      <a:r>
                        <a:rPr lang="en-GB" sz="1800" dirty="0"/>
                        <a:t>Vulnerability</a:t>
                      </a:r>
                    </a:p>
                  </a:txBody>
                  <a:tcPr anchor="ctr"/>
                </a:tc>
                <a:tc>
                  <a:txBody>
                    <a:bodyPr/>
                    <a:lstStyle/>
                    <a:p>
                      <a:pPr algn="ctr"/>
                      <a:r>
                        <a:rPr lang="en-GB" sz="1800" dirty="0"/>
                        <a:t>Mechanisms to identify and record</a:t>
                      </a:r>
                    </a:p>
                  </a:txBody>
                  <a:tcPr anchor="ctr"/>
                </a:tc>
                <a:tc>
                  <a:txBody>
                    <a:bodyPr/>
                    <a:lstStyle/>
                    <a:p>
                      <a:pPr algn="ctr"/>
                      <a:r>
                        <a:rPr lang="en-GB" sz="1800" dirty="0"/>
                        <a:t>Total vulnerable and changes over time</a:t>
                      </a:r>
                    </a:p>
                  </a:txBody>
                  <a:tcPr anchor="ctr"/>
                </a:tc>
                <a:tc>
                  <a:txBody>
                    <a:bodyPr/>
                    <a:lstStyle/>
                    <a:p>
                      <a:pPr algn="ctr"/>
                      <a:r>
                        <a:rPr lang="en-GB" sz="1800" dirty="0"/>
                        <a:t>Increase in lower tier need, decrease in higher tier need</a:t>
                      </a:r>
                    </a:p>
                  </a:txBody>
                  <a:tcPr anchor="ctr"/>
                </a:tc>
                <a:extLst>
                  <a:ext uri="{0D108BD9-81ED-4DB2-BD59-A6C34878D82A}">
                    <a16:rowId xmlns:a16="http://schemas.microsoft.com/office/drawing/2014/main" val="4028139994"/>
                  </a:ext>
                </a:extLst>
              </a:tr>
              <a:tr h="642414">
                <a:tc>
                  <a:txBody>
                    <a:bodyPr/>
                    <a:lstStyle/>
                    <a:p>
                      <a:pPr algn="ctr"/>
                      <a:r>
                        <a:rPr lang="en-GB" sz="1800" dirty="0"/>
                        <a:t>Concerns</a:t>
                      </a:r>
                    </a:p>
                  </a:txBody>
                  <a:tcPr anchor="ctr"/>
                </a:tc>
                <a:tc>
                  <a:txBody>
                    <a:bodyPr/>
                    <a:lstStyle/>
                    <a:p>
                      <a:pPr algn="ctr"/>
                      <a:r>
                        <a:rPr lang="en-GB" sz="1800" dirty="0"/>
                        <a:t>Number of concerns logged</a:t>
                      </a:r>
                    </a:p>
                  </a:txBody>
                  <a:tcPr anchor="ctr"/>
                </a:tc>
                <a:tc>
                  <a:txBody>
                    <a:bodyPr/>
                    <a:lstStyle/>
                    <a:p>
                      <a:pPr algn="ctr"/>
                      <a:r>
                        <a:rPr lang="en-GB" sz="1800" dirty="0"/>
                        <a:t>Audit outcomes</a:t>
                      </a:r>
                    </a:p>
                    <a:p>
                      <a:pPr algn="ctr"/>
                      <a:r>
                        <a:rPr lang="en-GB" sz="1800" dirty="0"/>
                        <a:t>(% RAG)</a:t>
                      </a:r>
                    </a:p>
                  </a:txBody>
                  <a:tcPr anchor="ctr"/>
                </a:tc>
                <a:tc>
                  <a:txBody>
                    <a:bodyPr/>
                    <a:lstStyle/>
                    <a:p>
                      <a:pPr algn="ctr"/>
                      <a:r>
                        <a:rPr lang="en-GB" sz="1800" dirty="0"/>
                        <a:t>Changes over time, links to curriculum inputs</a:t>
                      </a:r>
                    </a:p>
                  </a:txBody>
                  <a:tcPr anchor="ctr"/>
                </a:tc>
                <a:extLst>
                  <a:ext uri="{0D108BD9-81ED-4DB2-BD59-A6C34878D82A}">
                    <a16:rowId xmlns:a16="http://schemas.microsoft.com/office/drawing/2014/main" val="3079378138"/>
                  </a:ext>
                </a:extLst>
              </a:tr>
              <a:tr h="642414">
                <a:tc>
                  <a:txBody>
                    <a:bodyPr/>
                    <a:lstStyle/>
                    <a:p>
                      <a:pPr algn="ctr"/>
                      <a:r>
                        <a:rPr lang="en-GB" sz="1800" dirty="0"/>
                        <a:t>Referrals</a:t>
                      </a:r>
                    </a:p>
                  </a:txBody>
                  <a:tcPr anchor="ctr"/>
                </a:tc>
                <a:tc>
                  <a:txBody>
                    <a:bodyPr/>
                    <a:lstStyle/>
                    <a:p>
                      <a:pPr algn="ctr"/>
                      <a:r>
                        <a:rPr lang="en-GB" sz="1800" dirty="0"/>
                        <a:t>Total Referrals</a:t>
                      </a:r>
                    </a:p>
                  </a:txBody>
                  <a:tcPr anchor="ctr"/>
                </a:tc>
                <a:tc>
                  <a:txBody>
                    <a:bodyPr/>
                    <a:lstStyle/>
                    <a:p>
                      <a:pPr algn="ctr"/>
                      <a:r>
                        <a:rPr lang="en-GB" sz="1800" dirty="0"/>
                        <a:t>% Met Threshold</a:t>
                      </a:r>
                    </a:p>
                  </a:txBody>
                  <a:tcPr anchor="ctr"/>
                </a:tc>
                <a:tc>
                  <a:txBody>
                    <a:bodyPr/>
                    <a:lstStyle/>
                    <a:p>
                      <a:pPr algn="ctr"/>
                      <a:r>
                        <a:rPr lang="en-GB" sz="1800" dirty="0"/>
                        <a:t>% Step Down</a:t>
                      </a:r>
                    </a:p>
                    <a:p>
                      <a:pPr algn="ctr"/>
                      <a:r>
                        <a:rPr lang="en-GB" sz="1800" dirty="0"/>
                        <a:t>% Re-Referrals</a:t>
                      </a:r>
                    </a:p>
                  </a:txBody>
                  <a:tcPr anchor="ctr"/>
                </a:tc>
                <a:extLst>
                  <a:ext uri="{0D108BD9-81ED-4DB2-BD59-A6C34878D82A}">
                    <a16:rowId xmlns:a16="http://schemas.microsoft.com/office/drawing/2014/main" val="2325901535"/>
                  </a:ext>
                </a:extLst>
              </a:tr>
              <a:tr h="577515">
                <a:tc>
                  <a:txBody>
                    <a:bodyPr/>
                    <a:lstStyle/>
                    <a:p>
                      <a:pPr algn="ctr"/>
                      <a:r>
                        <a:rPr lang="en-GB" sz="1800" dirty="0"/>
                        <a:t>Escalation</a:t>
                      </a:r>
                    </a:p>
                  </a:txBody>
                  <a:tcPr anchor="ctr"/>
                </a:tc>
                <a:tc>
                  <a:txBody>
                    <a:bodyPr/>
                    <a:lstStyle/>
                    <a:p>
                      <a:pPr algn="ctr"/>
                      <a:r>
                        <a:rPr lang="en-GB" sz="1800" dirty="0"/>
                        <a:t>Total Escalation</a:t>
                      </a:r>
                    </a:p>
                  </a:txBody>
                  <a:tcPr anchor="ctr"/>
                </a:tc>
                <a:tc>
                  <a:txBody>
                    <a:bodyPr/>
                    <a:lstStyle/>
                    <a:p>
                      <a:pPr algn="ctr"/>
                      <a:r>
                        <a:rPr lang="en-GB" sz="1800" dirty="0"/>
                        <a:t>% Successful</a:t>
                      </a:r>
                    </a:p>
                  </a:txBody>
                  <a:tcPr anchor="ctr"/>
                </a:tc>
                <a:tc>
                  <a:txBody>
                    <a:bodyPr/>
                    <a:lstStyle/>
                    <a:p>
                      <a:pPr algn="ctr"/>
                      <a:r>
                        <a:rPr lang="en-GB" sz="1800" dirty="0"/>
                        <a:t>% Meeting Threshold (Future)</a:t>
                      </a:r>
                    </a:p>
                  </a:txBody>
                  <a:tcPr anchor="ctr"/>
                </a:tc>
                <a:extLst>
                  <a:ext uri="{0D108BD9-81ED-4DB2-BD59-A6C34878D82A}">
                    <a16:rowId xmlns:a16="http://schemas.microsoft.com/office/drawing/2014/main" val="2827536517"/>
                  </a:ext>
                </a:extLst>
              </a:tr>
              <a:tr h="830179">
                <a:tc>
                  <a:txBody>
                    <a:bodyPr/>
                    <a:lstStyle/>
                    <a:p>
                      <a:pPr algn="ctr"/>
                      <a:r>
                        <a:rPr lang="en-GB" sz="1800" dirty="0"/>
                        <a:t>Training</a:t>
                      </a:r>
                    </a:p>
                  </a:txBody>
                  <a:tcPr anchor="ctr"/>
                </a:tc>
                <a:tc>
                  <a:txBody>
                    <a:bodyPr/>
                    <a:lstStyle/>
                    <a:p>
                      <a:pPr algn="ctr"/>
                      <a:r>
                        <a:rPr lang="en-GB" sz="1800" dirty="0"/>
                        <a:t>Total Staff Trained</a:t>
                      </a:r>
                    </a:p>
                  </a:txBody>
                  <a:tcPr anchor="ctr"/>
                </a:tc>
                <a:tc>
                  <a:txBody>
                    <a:bodyPr/>
                    <a:lstStyle/>
                    <a:p>
                      <a:pPr algn="ctr"/>
                      <a:r>
                        <a:rPr lang="en-GB" sz="1800" dirty="0"/>
                        <a:t>Increased knowledge or confidence</a:t>
                      </a:r>
                    </a:p>
                  </a:txBody>
                  <a:tcPr anchor="ctr"/>
                </a:tc>
                <a:tc>
                  <a:txBody>
                    <a:bodyPr/>
                    <a:lstStyle/>
                    <a:p>
                      <a:pPr algn="ctr"/>
                      <a:r>
                        <a:rPr lang="en-GB" sz="1800" dirty="0"/>
                        <a:t>Increased reporting / improved referral quality</a:t>
                      </a:r>
                    </a:p>
                  </a:txBody>
                  <a:tcPr anchor="ctr"/>
                </a:tc>
                <a:extLst>
                  <a:ext uri="{0D108BD9-81ED-4DB2-BD59-A6C34878D82A}">
                    <a16:rowId xmlns:a16="http://schemas.microsoft.com/office/drawing/2014/main" val="3154395293"/>
                  </a:ext>
                </a:extLst>
              </a:tr>
              <a:tr h="1085088">
                <a:tc>
                  <a:txBody>
                    <a:bodyPr/>
                    <a:lstStyle/>
                    <a:p>
                      <a:pPr algn="ctr"/>
                      <a:r>
                        <a:rPr lang="en-GB" sz="1800" dirty="0"/>
                        <a:t>Staff Conduct</a:t>
                      </a:r>
                    </a:p>
                  </a:txBody>
                  <a:tcPr anchor="ctr"/>
                </a:tc>
                <a:tc>
                  <a:txBody>
                    <a:bodyPr/>
                    <a:lstStyle/>
                    <a:p>
                      <a:pPr algn="ctr"/>
                      <a:r>
                        <a:rPr lang="en-GB" sz="1800" dirty="0"/>
                        <a:t>Total Low Level Concerns Total Allegations</a:t>
                      </a:r>
                    </a:p>
                  </a:txBody>
                  <a:tcPr anchor="ctr"/>
                </a:tc>
                <a:tc>
                  <a:txBody>
                    <a:bodyPr/>
                    <a:lstStyle/>
                    <a:p>
                      <a:pPr algn="ctr"/>
                      <a:r>
                        <a:rPr lang="en-GB" sz="1800" dirty="0"/>
                        <a:t>Referred in timescale</a:t>
                      </a:r>
                    </a:p>
                    <a:p>
                      <a:pPr algn="ctr"/>
                      <a:endParaRPr lang="en-GB" sz="1800" dirty="0"/>
                    </a:p>
                    <a:p>
                      <a:pPr algn="ctr"/>
                      <a:r>
                        <a:rPr lang="en-GB" sz="1800" dirty="0"/>
                        <a:t>Total Unsubstantiated</a:t>
                      </a:r>
                    </a:p>
                  </a:txBody>
                  <a:tcPr anchor="ctr"/>
                </a:tc>
                <a:tc>
                  <a:txBody>
                    <a:bodyPr/>
                    <a:lstStyle/>
                    <a:p>
                      <a:pPr algn="ctr"/>
                      <a:r>
                        <a:rPr lang="en-GB" sz="1800" dirty="0"/>
                        <a:t>Decrease in allegations</a:t>
                      </a:r>
                    </a:p>
                    <a:p>
                      <a:pPr algn="ctr"/>
                      <a:r>
                        <a:rPr lang="en-GB" sz="1800" dirty="0"/>
                        <a:t>Decline in concern types</a:t>
                      </a:r>
                    </a:p>
                  </a:txBody>
                  <a:tcPr anchor="ctr"/>
                </a:tc>
                <a:extLst>
                  <a:ext uri="{0D108BD9-81ED-4DB2-BD59-A6C34878D82A}">
                    <a16:rowId xmlns:a16="http://schemas.microsoft.com/office/drawing/2014/main" val="3486906372"/>
                  </a:ext>
                </a:extLst>
              </a:tr>
            </a:tbl>
          </a:graphicData>
        </a:graphic>
      </p:graphicFrame>
    </p:spTree>
    <p:extLst>
      <p:ext uri="{BB962C8B-B14F-4D97-AF65-F5344CB8AC3E}">
        <p14:creationId xmlns:p14="http://schemas.microsoft.com/office/powerpoint/2010/main" val="131772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Standardise the Approach</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8AF39C6A-D1F0-7F7A-DF9C-19F2140BE64F}"/>
              </a:ext>
            </a:extLst>
          </p:cNvPr>
          <p:cNvPicPr>
            <a:picLocks noChangeAspect="1"/>
          </p:cNvPicPr>
          <p:nvPr/>
        </p:nvPicPr>
        <p:blipFill rotWithShape="1">
          <a:blip r:embed="rId3"/>
          <a:srcRect t="3359"/>
          <a:stretch/>
        </p:blipFill>
        <p:spPr>
          <a:xfrm>
            <a:off x="1694576" y="1733550"/>
            <a:ext cx="2851439" cy="3908603"/>
          </a:xfrm>
          <a:prstGeom prst="rect">
            <a:avLst/>
          </a:prstGeom>
          <a:ln>
            <a:solidFill>
              <a:srgbClr val="1B2D5D"/>
            </a:solidFill>
          </a:ln>
        </p:spPr>
      </p:pic>
      <p:pic>
        <p:nvPicPr>
          <p:cNvPr id="3" name="Picture 2">
            <a:extLst>
              <a:ext uri="{FF2B5EF4-FFF2-40B4-BE49-F238E27FC236}">
                <a16:creationId xmlns:a16="http://schemas.microsoft.com/office/drawing/2014/main" id="{AE3EB1EC-1782-D8C8-D37A-2C47D80CD0BC}"/>
              </a:ext>
            </a:extLst>
          </p:cNvPr>
          <p:cNvPicPr>
            <a:picLocks noChangeAspect="1"/>
          </p:cNvPicPr>
          <p:nvPr/>
        </p:nvPicPr>
        <p:blipFill>
          <a:blip r:embed="rId4"/>
          <a:stretch>
            <a:fillRect/>
          </a:stretch>
        </p:blipFill>
        <p:spPr>
          <a:xfrm>
            <a:off x="6412121" y="1717891"/>
            <a:ext cx="5016582" cy="3924262"/>
          </a:xfrm>
          <a:prstGeom prst="rect">
            <a:avLst/>
          </a:prstGeom>
          <a:ln>
            <a:solidFill>
              <a:srgbClr val="1B2D5D"/>
            </a:solidFill>
          </a:ln>
        </p:spPr>
      </p:pic>
    </p:spTree>
    <p:extLst>
      <p:ext uri="{BB962C8B-B14F-4D97-AF65-F5344CB8AC3E}">
        <p14:creationId xmlns:p14="http://schemas.microsoft.com/office/powerpoint/2010/main" val="3896271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Start with the end in mind…</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r>
              <a:rPr lang="en-GB" dirty="0"/>
              <a:t>I want to understand the nature, prevalence and extent of harmful sexual behaviour within my school:</a:t>
            </a:r>
          </a:p>
          <a:p>
            <a:pPr lvl="1"/>
            <a:r>
              <a:rPr lang="en-GB" dirty="0"/>
              <a:t>Who is displaying/being subjected to HSB?</a:t>
            </a:r>
          </a:p>
          <a:p>
            <a:pPr lvl="1"/>
            <a:r>
              <a:rPr lang="en-GB" dirty="0"/>
              <a:t>When are incidents occurring? </a:t>
            </a:r>
          </a:p>
          <a:p>
            <a:pPr lvl="1"/>
            <a:r>
              <a:rPr lang="en-GB" dirty="0"/>
              <a:t>Where are incidents occurring? </a:t>
            </a:r>
          </a:p>
          <a:p>
            <a:pPr lvl="1"/>
            <a:r>
              <a:rPr lang="en-GB" dirty="0"/>
              <a:t>What types of behaviours are being displayed?</a:t>
            </a:r>
          </a:p>
          <a:p>
            <a:pPr lvl="1"/>
            <a:r>
              <a:rPr lang="en-GB" dirty="0"/>
              <a:t>Who is reporting the incidents?</a:t>
            </a:r>
          </a:p>
          <a:p>
            <a:pPr lvl="1"/>
            <a:r>
              <a:rPr lang="en-GB" dirty="0"/>
              <a:t>What proportion of incidents would be considered age/stage appropriate?</a:t>
            </a:r>
          </a:p>
          <a:p>
            <a:pPr lvl="1"/>
            <a:r>
              <a:rPr lang="en-GB" dirty="0"/>
              <a:t>What were the outcomes of any investigations that have taken place?</a:t>
            </a:r>
          </a:p>
        </p:txBody>
      </p:sp>
    </p:spTree>
    <p:extLst>
      <p:ext uri="{BB962C8B-B14F-4D97-AF65-F5344CB8AC3E}">
        <p14:creationId xmlns:p14="http://schemas.microsoft.com/office/powerpoint/2010/main" val="3978377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Start with the end in mind…</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A44188B7-69AB-5C0E-AFF0-4719830187C1}"/>
              </a:ext>
            </a:extLst>
          </p:cNvPr>
          <p:cNvPicPr>
            <a:picLocks noChangeAspect="1"/>
          </p:cNvPicPr>
          <p:nvPr/>
        </p:nvPicPr>
        <p:blipFill>
          <a:blip r:embed="rId3"/>
          <a:stretch>
            <a:fillRect/>
          </a:stretch>
        </p:blipFill>
        <p:spPr>
          <a:xfrm>
            <a:off x="1694576" y="1733550"/>
            <a:ext cx="8836404" cy="3671526"/>
          </a:xfrm>
          <a:prstGeom prst="rect">
            <a:avLst/>
          </a:prstGeom>
          <a:ln w="12700">
            <a:solidFill>
              <a:schemeClr val="tx1"/>
            </a:solidFill>
          </a:ln>
        </p:spPr>
      </p:pic>
    </p:spTree>
    <p:extLst>
      <p:ext uri="{BB962C8B-B14F-4D97-AF65-F5344CB8AC3E}">
        <p14:creationId xmlns:p14="http://schemas.microsoft.com/office/powerpoint/2010/main" val="233107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Develop Your Data Dashboard</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sp>
        <p:nvSpPr>
          <p:cNvPr id="2" name="Content Placeholder 7">
            <a:extLst>
              <a:ext uri="{FF2B5EF4-FFF2-40B4-BE49-F238E27FC236}">
                <a16:creationId xmlns:a16="http://schemas.microsoft.com/office/drawing/2014/main" id="{7E4A646F-F6AD-1E74-F386-57FF4EDC7DF2}"/>
              </a:ext>
            </a:extLst>
          </p:cNvPr>
          <p:cNvSpPr txBox="1">
            <a:spLocks/>
          </p:cNvSpPr>
          <p:nvPr/>
        </p:nvSpPr>
        <p:spPr>
          <a:xfrm>
            <a:off x="1833577" y="5422018"/>
            <a:ext cx="9406981" cy="4520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i="1"/>
              <a:t>The examples shown contains dummy data for illustration purposes only</a:t>
            </a:r>
            <a:endParaRPr lang="en-GB" sz="2500" i="1" dirty="0"/>
          </a:p>
        </p:txBody>
      </p:sp>
      <p:pic>
        <p:nvPicPr>
          <p:cNvPr id="3" name="Picture 2">
            <a:extLst>
              <a:ext uri="{FF2B5EF4-FFF2-40B4-BE49-F238E27FC236}">
                <a16:creationId xmlns:a16="http://schemas.microsoft.com/office/drawing/2014/main" id="{71626EC4-A6AF-8D38-32AA-CCCCA6F5F3CF}"/>
              </a:ext>
            </a:extLst>
          </p:cNvPr>
          <p:cNvPicPr>
            <a:picLocks noChangeAspect="1"/>
          </p:cNvPicPr>
          <p:nvPr/>
        </p:nvPicPr>
        <p:blipFill>
          <a:blip r:embed="rId3"/>
          <a:stretch>
            <a:fillRect/>
          </a:stretch>
        </p:blipFill>
        <p:spPr>
          <a:xfrm>
            <a:off x="2212325" y="1733550"/>
            <a:ext cx="8649487" cy="3579144"/>
          </a:xfrm>
          <a:prstGeom prst="rect">
            <a:avLst/>
          </a:prstGeom>
          <a:ln>
            <a:solidFill>
              <a:srgbClr val="1B2D5D"/>
            </a:solidFill>
          </a:ln>
        </p:spPr>
      </p:pic>
    </p:spTree>
    <p:extLst>
      <p:ext uri="{BB962C8B-B14F-4D97-AF65-F5344CB8AC3E}">
        <p14:creationId xmlns:p14="http://schemas.microsoft.com/office/powerpoint/2010/main" val="20553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Key Indicators</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8A79937D-5A68-8CF5-8F83-85C0CE0D8AA1}"/>
              </a:ext>
            </a:extLst>
          </p:cNvPr>
          <p:cNvPicPr>
            <a:picLocks noChangeAspect="1"/>
          </p:cNvPicPr>
          <p:nvPr/>
        </p:nvPicPr>
        <p:blipFill rotWithShape="1">
          <a:blip r:embed="rId3"/>
          <a:srcRect t="1" b="11494"/>
          <a:stretch/>
        </p:blipFill>
        <p:spPr>
          <a:xfrm>
            <a:off x="1694576" y="1733550"/>
            <a:ext cx="6544170" cy="3843771"/>
          </a:xfrm>
          <a:prstGeom prst="rect">
            <a:avLst/>
          </a:prstGeom>
          <a:ln>
            <a:solidFill>
              <a:schemeClr val="tx1"/>
            </a:solidFill>
          </a:ln>
        </p:spPr>
      </p:pic>
      <p:cxnSp>
        <p:nvCxnSpPr>
          <p:cNvPr id="3" name="Straight Arrow Connector 2">
            <a:extLst>
              <a:ext uri="{FF2B5EF4-FFF2-40B4-BE49-F238E27FC236}">
                <a16:creationId xmlns:a16="http://schemas.microsoft.com/office/drawing/2014/main" id="{3B4BDA6D-1EEE-9E62-4421-7D3C98D210BB}"/>
              </a:ext>
            </a:extLst>
          </p:cNvPr>
          <p:cNvCxnSpPr>
            <a:cxnSpLocks/>
          </p:cNvCxnSpPr>
          <p:nvPr/>
        </p:nvCxnSpPr>
        <p:spPr>
          <a:xfrm>
            <a:off x="8285650" y="3009344"/>
            <a:ext cx="82013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874717-1606-1B6D-5D19-8F30A2BE5C09}"/>
              </a:ext>
            </a:extLst>
          </p:cNvPr>
          <p:cNvSpPr txBox="1"/>
          <p:nvPr/>
        </p:nvSpPr>
        <p:spPr>
          <a:xfrm>
            <a:off x="9209477" y="2839661"/>
            <a:ext cx="2219226" cy="369332"/>
          </a:xfrm>
          <a:prstGeom prst="rect">
            <a:avLst/>
          </a:prstGeom>
          <a:noFill/>
        </p:spPr>
        <p:txBody>
          <a:bodyPr wrap="square" rtlCol="0">
            <a:spAutoFit/>
          </a:bodyPr>
          <a:lstStyle/>
          <a:p>
            <a:r>
              <a:rPr lang="en-GB" dirty="0"/>
              <a:t>Current Vulnerability</a:t>
            </a:r>
          </a:p>
        </p:txBody>
      </p:sp>
    </p:spTree>
    <p:extLst>
      <p:ext uri="{BB962C8B-B14F-4D97-AF65-F5344CB8AC3E}">
        <p14:creationId xmlns:p14="http://schemas.microsoft.com/office/powerpoint/2010/main" val="133450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Moving Towards Impact</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FFD11EBE-2C96-4D0C-5FE9-64E0330F26F4}"/>
              </a:ext>
            </a:extLst>
          </p:cNvPr>
          <p:cNvPicPr>
            <a:picLocks noChangeAspect="1"/>
          </p:cNvPicPr>
          <p:nvPr/>
        </p:nvPicPr>
        <p:blipFill>
          <a:blip r:embed="rId3"/>
          <a:stretch>
            <a:fillRect/>
          </a:stretch>
        </p:blipFill>
        <p:spPr>
          <a:xfrm>
            <a:off x="1694576" y="1733550"/>
            <a:ext cx="6761014" cy="3911387"/>
          </a:xfrm>
          <a:prstGeom prst="rect">
            <a:avLst/>
          </a:prstGeom>
          <a:ln>
            <a:solidFill>
              <a:srgbClr val="424E78"/>
            </a:solidFill>
          </a:ln>
        </p:spPr>
      </p:pic>
      <p:cxnSp>
        <p:nvCxnSpPr>
          <p:cNvPr id="3" name="Straight Arrow Connector 2">
            <a:extLst>
              <a:ext uri="{FF2B5EF4-FFF2-40B4-BE49-F238E27FC236}">
                <a16:creationId xmlns:a16="http://schemas.microsoft.com/office/drawing/2014/main" id="{64574102-56B1-04F9-628E-73A5E1B337B3}"/>
              </a:ext>
            </a:extLst>
          </p:cNvPr>
          <p:cNvCxnSpPr>
            <a:cxnSpLocks/>
          </p:cNvCxnSpPr>
          <p:nvPr/>
        </p:nvCxnSpPr>
        <p:spPr>
          <a:xfrm>
            <a:off x="8549601" y="2144862"/>
            <a:ext cx="82013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829D8E6-6823-9F34-2FC5-7A0A230C9B08}"/>
              </a:ext>
            </a:extLst>
          </p:cNvPr>
          <p:cNvSpPr txBox="1"/>
          <p:nvPr/>
        </p:nvSpPr>
        <p:spPr>
          <a:xfrm>
            <a:off x="9473428" y="1975179"/>
            <a:ext cx="2219226" cy="369332"/>
          </a:xfrm>
          <a:prstGeom prst="rect">
            <a:avLst/>
          </a:prstGeom>
          <a:noFill/>
        </p:spPr>
        <p:txBody>
          <a:bodyPr wrap="square" rtlCol="0">
            <a:spAutoFit/>
          </a:bodyPr>
          <a:lstStyle/>
          <a:p>
            <a:r>
              <a:rPr lang="en-GB" dirty="0"/>
              <a:t>Referrals</a:t>
            </a:r>
          </a:p>
        </p:txBody>
      </p:sp>
      <p:cxnSp>
        <p:nvCxnSpPr>
          <p:cNvPr id="5" name="Straight Arrow Connector 4">
            <a:extLst>
              <a:ext uri="{FF2B5EF4-FFF2-40B4-BE49-F238E27FC236}">
                <a16:creationId xmlns:a16="http://schemas.microsoft.com/office/drawing/2014/main" id="{1CB2830B-2E56-30DB-EB4C-D9BB90247905}"/>
              </a:ext>
            </a:extLst>
          </p:cNvPr>
          <p:cNvCxnSpPr>
            <a:cxnSpLocks/>
          </p:cNvCxnSpPr>
          <p:nvPr/>
        </p:nvCxnSpPr>
        <p:spPr>
          <a:xfrm>
            <a:off x="8549601" y="4504591"/>
            <a:ext cx="82013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ABF4F4D-3F64-67D8-CBE2-3FB3834E41A6}"/>
              </a:ext>
            </a:extLst>
          </p:cNvPr>
          <p:cNvSpPr txBox="1"/>
          <p:nvPr/>
        </p:nvSpPr>
        <p:spPr>
          <a:xfrm>
            <a:off x="9473428" y="4334908"/>
            <a:ext cx="2219226" cy="369332"/>
          </a:xfrm>
          <a:prstGeom prst="rect">
            <a:avLst/>
          </a:prstGeom>
          <a:noFill/>
        </p:spPr>
        <p:txBody>
          <a:bodyPr wrap="square" rtlCol="0">
            <a:spAutoFit/>
          </a:bodyPr>
          <a:lstStyle/>
          <a:p>
            <a:r>
              <a:rPr lang="en-GB" dirty="0"/>
              <a:t>Challenge</a:t>
            </a:r>
          </a:p>
        </p:txBody>
      </p:sp>
    </p:spTree>
    <p:extLst>
      <p:ext uri="{BB962C8B-B14F-4D97-AF65-F5344CB8AC3E}">
        <p14:creationId xmlns:p14="http://schemas.microsoft.com/office/powerpoint/2010/main" val="190026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Making Data Meaningful</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7" name="Picture 6">
            <a:extLst>
              <a:ext uri="{FF2B5EF4-FFF2-40B4-BE49-F238E27FC236}">
                <a16:creationId xmlns:a16="http://schemas.microsoft.com/office/drawing/2014/main" id="{9E40E822-B109-3E7E-F810-3CD154091A2D}"/>
              </a:ext>
            </a:extLst>
          </p:cNvPr>
          <p:cNvPicPr>
            <a:picLocks noChangeAspect="1"/>
          </p:cNvPicPr>
          <p:nvPr/>
        </p:nvPicPr>
        <p:blipFill>
          <a:blip r:embed="rId3"/>
          <a:stretch>
            <a:fillRect/>
          </a:stretch>
        </p:blipFill>
        <p:spPr>
          <a:xfrm>
            <a:off x="1859790" y="1951865"/>
            <a:ext cx="8472420" cy="3354120"/>
          </a:xfrm>
          <a:prstGeom prst="rect">
            <a:avLst/>
          </a:prstGeom>
          <a:ln>
            <a:solidFill>
              <a:srgbClr val="1B2D5D"/>
            </a:solidFill>
          </a:ln>
        </p:spPr>
      </p:pic>
    </p:spTree>
    <p:extLst>
      <p:ext uri="{BB962C8B-B14F-4D97-AF65-F5344CB8AC3E}">
        <p14:creationId xmlns:p14="http://schemas.microsoft.com/office/powerpoint/2010/main" val="107730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Making Data Meaningful</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7" name="Picture 6">
            <a:extLst>
              <a:ext uri="{FF2B5EF4-FFF2-40B4-BE49-F238E27FC236}">
                <a16:creationId xmlns:a16="http://schemas.microsoft.com/office/drawing/2014/main" id="{C38C1A46-EEBE-DE20-49D1-D69C8E554C98}"/>
              </a:ext>
            </a:extLst>
          </p:cNvPr>
          <p:cNvPicPr>
            <a:picLocks noChangeAspect="1"/>
          </p:cNvPicPr>
          <p:nvPr/>
        </p:nvPicPr>
        <p:blipFill>
          <a:blip r:embed="rId3"/>
          <a:stretch>
            <a:fillRect/>
          </a:stretch>
        </p:blipFill>
        <p:spPr>
          <a:xfrm>
            <a:off x="2079435" y="1733550"/>
            <a:ext cx="8033130" cy="4140754"/>
          </a:xfrm>
          <a:prstGeom prst="rect">
            <a:avLst/>
          </a:prstGeom>
          <a:ln>
            <a:solidFill>
              <a:srgbClr val="424E78"/>
            </a:solidFill>
          </a:ln>
        </p:spPr>
      </p:pic>
    </p:spTree>
    <p:extLst>
      <p:ext uri="{BB962C8B-B14F-4D97-AF65-F5344CB8AC3E}">
        <p14:creationId xmlns:p14="http://schemas.microsoft.com/office/powerpoint/2010/main" val="142471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Interpretation and Nuances…</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pPr>
              <a:lnSpc>
                <a:spcPct val="150000"/>
              </a:lnSpc>
            </a:pPr>
            <a:r>
              <a:rPr lang="en-GB" dirty="0"/>
              <a:t>The data you pull out is only as good as the data you put in.</a:t>
            </a:r>
          </a:p>
          <a:p>
            <a:pPr>
              <a:lnSpc>
                <a:spcPct val="150000"/>
              </a:lnSpc>
            </a:pPr>
            <a:r>
              <a:rPr lang="en-GB" dirty="0"/>
              <a:t>Know your data, community, school, curriculum, staff and students.</a:t>
            </a:r>
          </a:p>
          <a:p>
            <a:pPr>
              <a:lnSpc>
                <a:spcPct val="150000"/>
              </a:lnSpc>
            </a:pPr>
            <a:r>
              <a:rPr lang="en-GB" dirty="0"/>
              <a:t>The more forensic you become, the more difficult it is to benchmark.</a:t>
            </a:r>
          </a:p>
          <a:p>
            <a:pPr>
              <a:lnSpc>
                <a:spcPct val="150000"/>
              </a:lnSpc>
            </a:pPr>
            <a:r>
              <a:rPr lang="en-GB" dirty="0"/>
              <a:t>You can’t unknow what you know…</a:t>
            </a:r>
          </a:p>
        </p:txBody>
      </p:sp>
    </p:spTree>
    <p:extLst>
      <p:ext uri="{BB962C8B-B14F-4D97-AF65-F5344CB8AC3E}">
        <p14:creationId xmlns:p14="http://schemas.microsoft.com/office/powerpoint/2010/main" val="86088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2464472"/>
            <a:ext cx="5363213" cy="1862451"/>
          </a:xfrm>
        </p:spPr>
        <p:txBody>
          <a:bodyPr anchor="t">
            <a:normAutofit/>
          </a:bodyPr>
          <a:lstStyle/>
          <a:p>
            <a:pPr algn="l"/>
            <a:r>
              <a:rPr lang="en-GB" sz="4000" dirty="0">
                <a:solidFill>
                  <a:schemeClr val="tx2"/>
                </a:solidFill>
              </a:rPr>
              <a:t>Making Data Work For You</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lnSpcReduction="10000"/>
          </a:bodyPr>
          <a:lstStyle/>
          <a:p>
            <a:pPr algn="l"/>
            <a:r>
              <a:rPr lang="en-GB" sz="3900" i="1" dirty="0">
                <a:solidFill>
                  <a:schemeClr val="tx2"/>
                </a:solidFill>
              </a:rPr>
              <a:t>James Down</a:t>
            </a:r>
          </a:p>
          <a:p>
            <a:pPr algn="l"/>
            <a:r>
              <a:rPr lang="en-GB" sz="3200" i="1" dirty="0">
                <a:solidFill>
                  <a:schemeClr val="tx2"/>
                </a:solidFill>
              </a:rPr>
              <a:t>Head of Safeguarding</a:t>
            </a:r>
          </a:p>
          <a:p>
            <a:pPr algn="l"/>
            <a:r>
              <a:rPr lang="en-GB" sz="2600" i="1" dirty="0">
                <a:solidFill>
                  <a:schemeClr val="tx2"/>
                </a:solidFill>
              </a:rPr>
              <a:t>Brooke Weston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8.1 </a:t>
            </a:r>
          </a:p>
        </p:txBody>
      </p:sp>
      <p:pic>
        <p:nvPicPr>
          <p:cNvPr id="6" name="Picture 5">
            <a:extLst>
              <a:ext uri="{FF2B5EF4-FFF2-40B4-BE49-F238E27FC236}">
                <a16:creationId xmlns:a16="http://schemas.microsoft.com/office/drawing/2014/main" id="{6FD2FE3C-9597-5A19-FC95-B8E90A7D3C1C}"/>
              </a:ext>
            </a:extLst>
          </p:cNvPr>
          <p:cNvPicPr>
            <a:picLocks noChangeAspect="1"/>
          </p:cNvPicPr>
          <p:nvPr/>
        </p:nvPicPr>
        <p:blipFill>
          <a:blip r:embed="rId4"/>
          <a:stretch>
            <a:fillRect/>
          </a:stretch>
        </p:blipFill>
        <p:spPr>
          <a:xfrm>
            <a:off x="8172601" y="373441"/>
            <a:ext cx="3498018" cy="801017"/>
          </a:xfrm>
          <a:prstGeom prst="rect">
            <a:avLst/>
          </a:prstGeom>
        </p:spPr>
      </p:pic>
    </p:spTree>
    <p:extLst>
      <p:ext uri="{BB962C8B-B14F-4D97-AF65-F5344CB8AC3E}">
        <p14:creationId xmlns:p14="http://schemas.microsoft.com/office/powerpoint/2010/main" val="3026534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Identifying Your Priorities</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Content Placeholder 7" descr="Dandelion seeds blowing from stem">
            <a:extLst>
              <a:ext uri="{FF2B5EF4-FFF2-40B4-BE49-F238E27FC236}">
                <a16:creationId xmlns:a16="http://schemas.microsoft.com/office/drawing/2014/main" id="{26063798-8E32-E26F-399C-3AC00E05F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034" y="2153997"/>
            <a:ext cx="3761871" cy="2819566"/>
          </a:xfrm>
          <a:prstGeom prst="rect">
            <a:avLst/>
          </a:prstGeom>
        </p:spPr>
      </p:pic>
      <p:pic>
        <p:nvPicPr>
          <p:cNvPr id="3" name="Picture 2">
            <a:extLst>
              <a:ext uri="{FF2B5EF4-FFF2-40B4-BE49-F238E27FC236}">
                <a16:creationId xmlns:a16="http://schemas.microsoft.com/office/drawing/2014/main" id="{8526DB33-33D8-0711-2D7A-5A194C13CA98}"/>
              </a:ext>
            </a:extLst>
          </p:cNvPr>
          <p:cNvPicPr>
            <a:picLocks noChangeAspect="1"/>
          </p:cNvPicPr>
          <p:nvPr/>
        </p:nvPicPr>
        <p:blipFill>
          <a:blip r:embed="rId4"/>
          <a:stretch>
            <a:fillRect/>
          </a:stretch>
        </p:blipFill>
        <p:spPr>
          <a:xfrm>
            <a:off x="2322353" y="1733550"/>
            <a:ext cx="3412846" cy="4478264"/>
          </a:xfrm>
          <a:prstGeom prst="rect">
            <a:avLst/>
          </a:prstGeom>
          <a:ln w="12700">
            <a:solidFill>
              <a:schemeClr val="tx1"/>
            </a:solidFill>
          </a:ln>
        </p:spPr>
      </p:pic>
    </p:spTree>
    <p:extLst>
      <p:ext uri="{BB962C8B-B14F-4D97-AF65-F5344CB8AC3E}">
        <p14:creationId xmlns:p14="http://schemas.microsoft.com/office/powerpoint/2010/main" val="2767571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3" name="Picture 2">
            <a:extLst>
              <a:ext uri="{FF2B5EF4-FFF2-40B4-BE49-F238E27FC236}">
                <a16:creationId xmlns:a16="http://schemas.microsoft.com/office/drawing/2014/main" id="{52BE46A4-1C92-DC03-928A-B463A8A88A41}"/>
              </a:ext>
            </a:extLst>
          </p:cNvPr>
          <p:cNvPicPr>
            <a:picLocks noChangeAspect="1"/>
          </p:cNvPicPr>
          <p:nvPr/>
        </p:nvPicPr>
        <p:blipFill>
          <a:blip r:embed="rId6"/>
          <a:stretch>
            <a:fillRect/>
          </a:stretch>
        </p:blipFill>
        <p:spPr>
          <a:xfrm>
            <a:off x="8332031" y="297940"/>
            <a:ext cx="3498018" cy="801017"/>
          </a:xfrm>
          <a:prstGeom prst="rect">
            <a:avLst/>
          </a:prstGeom>
        </p:spPr>
      </p:pic>
    </p:spTree>
    <p:extLst>
      <p:ext uri="{BB962C8B-B14F-4D97-AF65-F5344CB8AC3E}">
        <p14:creationId xmlns:p14="http://schemas.microsoft.com/office/powerpoint/2010/main" val="1640208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531452" y="1671138"/>
            <a:ext cx="5363213" cy="1254493"/>
          </a:xfrm>
        </p:spPr>
        <p:txBody>
          <a:bodyPr anchor="t">
            <a:normAutofit/>
          </a:bodyPr>
          <a:lstStyle/>
          <a:p>
            <a:pPr algn="r"/>
            <a:r>
              <a:rPr lang="en-GB" sz="4000" dirty="0">
                <a:solidFill>
                  <a:schemeClr val="tx2"/>
                </a:solidFill>
              </a:rPr>
              <a:t>Understanding Filtering and Monitoring</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5634988" y="3778828"/>
            <a:ext cx="6319326" cy="2342694"/>
          </a:xfrm>
        </p:spPr>
        <p:txBody>
          <a:bodyPr anchor="ctr" anchorCtr="0">
            <a:noAutofit/>
          </a:bodyPr>
          <a:lstStyle/>
          <a:p>
            <a:pPr algn="r"/>
            <a:r>
              <a:rPr lang="en-GB" sz="2000" i="1" dirty="0">
                <a:solidFill>
                  <a:schemeClr val="tx2"/>
                </a:solidFill>
              </a:rPr>
              <a:t>Robert </a:t>
            </a:r>
            <a:r>
              <a:rPr lang="en-GB" sz="2000" i="1" dirty="0" err="1">
                <a:solidFill>
                  <a:schemeClr val="tx2"/>
                </a:solidFill>
              </a:rPr>
              <a:t>della</a:t>
            </a:r>
            <a:r>
              <a:rPr lang="en-GB" sz="2000" i="1" dirty="0">
                <a:solidFill>
                  <a:schemeClr val="tx2"/>
                </a:solidFill>
              </a:rPr>
              <a:t>-Spina – Director of Performance and Standards</a:t>
            </a:r>
          </a:p>
          <a:p>
            <a:pPr algn="r"/>
            <a:r>
              <a:rPr lang="en-GB" sz="2000" i="1" dirty="0">
                <a:solidFill>
                  <a:schemeClr val="tx2"/>
                </a:solidFill>
              </a:rPr>
              <a:t>Our Lady of Lourdes Catholic Multi-Academy Trust</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1644073" cy="369332"/>
          </a:xfrm>
          <a:prstGeom prst="rect">
            <a:avLst/>
          </a:prstGeom>
          <a:noFill/>
        </p:spPr>
        <p:txBody>
          <a:bodyPr wrap="square" rtlCol="0">
            <a:spAutoFit/>
          </a:bodyPr>
          <a:lstStyle/>
          <a:p>
            <a:r>
              <a:rPr lang="en-GB" dirty="0">
                <a:solidFill>
                  <a:schemeClr val="accent3">
                    <a:lumMod val="60000"/>
                    <a:lumOff val="40000"/>
                  </a:schemeClr>
                </a:solidFill>
              </a:rPr>
              <a:t>Session 8.2 </a:t>
            </a:r>
          </a:p>
        </p:txBody>
      </p:sp>
      <p:pic>
        <p:nvPicPr>
          <p:cNvPr id="9" name="Picture 8">
            <a:extLst>
              <a:ext uri="{FF2B5EF4-FFF2-40B4-BE49-F238E27FC236}">
                <a16:creationId xmlns:a16="http://schemas.microsoft.com/office/drawing/2014/main" id="{C3775A7B-F3D5-A333-73B7-8FA80AC57D24}"/>
              </a:ext>
            </a:extLst>
          </p:cNvPr>
          <p:cNvPicPr>
            <a:picLocks noChangeAspect="1"/>
          </p:cNvPicPr>
          <p:nvPr/>
        </p:nvPicPr>
        <p:blipFill>
          <a:blip r:embed="rId5"/>
          <a:stretch>
            <a:fillRect/>
          </a:stretch>
        </p:blipFill>
        <p:spPr>
          <a:xfrm>
            <a:off x="9303717" y="117353"/>
            <a:ext cx="2809875" cy="1238250"/>
          </a:xfrm>
          <a:prstGeom prst="rect">
            <a:avLst/>
          </a:prstGeom>
        </p:spPr>
      </p:pic>
    </p:spTree>
    <p:extLst>
      <p:ext uri="{BB962C8B-B14F-4D97-AF65-F5344CB8AC3E}">
        <p14:creationId xmlns:p14="http://schemas.microsoft.com/office/powerpoint/2010/main" val="2257265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2532407" y="133026"/>
            <a:ext cx="7127186" cy="1229372"/>
          </a:xfrm>
        </p:spPr>
        <p:txBody>
          <a:bodyPr>
            <a:noAutofit/>
          </a:bodyPr>
          <a:lstStyle/>
          <a:p>
            <a:pPr algn="ctr"/>
            <a:r>
              <a:rPr lang="en-US" sz="5400" dirty="0">
                <a:latin typeface="Calibri"/>
                <a:ea typeface="Calibri"/>
                <a:cs typeface="Calibri"/>
                <a:sym typeface="Calibri"/>
              </a:rPr>
              <a:t>Understanding Filtering and Monitoring</a:t>
            </a:r>
            <a:endParaRPr lang="en-GB" sz="5400"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8" name="TextBox 7">
            <a:extLst>
              <a:ext uri="{FF2B5EF4-FFF2-40B4-BE49-F238E27FC236}">
                <a16:creationId xmlns:a16="http://schemas.microsoft.com/office/drawing/2014/main" id="{DF875112-E6C0-C530-2177-61482A951479}"/>
              </a:ext>
            </a:extLst>
          </p:cNvPr>
          <p:cNvSpPr txBox="1"/>
          <p:nvPr/>
        </p:nvSpPr>
        <p:spPr>
          <a:xfrm>
            <a:off x="473149" y="1676399"/>
            <a:ext cx="9946758" cy="3108543"/>
          </a:xfrm>
          <a:prstGeom prst="rect">
            <a:avLst/>
          </a:prstGeom>
          <a:noFill/>
        </p:spPr>
        <p:txBody>
          <a:bodyPr wrap="square">
            <a:spAutoFit/>
          </a:bodyPr>
          <a:lstStyle/>
          <a:p>
            <a:pPr lvl="0">
              <a:spcAft>
                <a:spcPts val="0"/>
              </a:spcAft>
            </a:pPr>
            <a:r>
              <a:rPr lang="en-US" sz="2800" i="1" dirty="0">
                <a:latin typeface="+mn-lt"/>
              </a:rPr>
              <a:t>Aims:</a:t>
            </a:r>
          </a:p>
          <a:p>
            <a:pPr marL="457200" lvl="0" indent="-457200">
              <a:spcAft>
                <a:spcPts val="0"/>
              </a:spcAft>
              <a:buFont typeface="Arial" panose="020B0604020202020204" pitchFamily="34" charset="0"/>
              <a:buChar char="•"/>
            </a:pPr>
            <a:r>
              <a:rPr lang="en-US" sz="2800" i="1" dirty="0"/>
              <a:t>To recognise the importance of filtering and monitoring systems in school</a:t>
            </a:r>
          </a:p>
          <a:p>
            <a:pPr marL="457200" lvl="0" indent="-457200">
              <a:spcAft>
                <a:spcPts val="0"/>
              </a:spcAft>
              <a:buFont typeface="Arial" panose="020B0604020202020204" pitchFamily="34" charset="0"/>
              <a:buChar char="•"/>
            </a:pPr>
            <a:r>
              <a:rPr lang="en-US" sz="2800" i="1" dirty="0">
                <a:latin typeface="+mn-lt"/>
              </a:rPr>
              <a:t>To identify your responsibilities in relation to filtering and monitoring</a:t>
            </a:r>
          </a:p>
          <a:p>
            <a:pPr marL="457200" lvl="0" indent="-457200">
              <a:spcAft>
                <a:spcPts val="0"/>
              </a:spcAft>
              <a:buFont typeface="Arial" panose="020B0604020202020204" pitchFamily="34" charset="0"/>
              <a:buChar char="•"/>
            </a:pPr>
            <a:r>
              <a:rPr lang="en-US" sz="2800" i="1" dirty="0"/>
              <a:t>To know how to e</a:t>
            </a:r>
            <a:r>
              <a:rPr lang="en-US" sz="2800" i="1" dirty="0">
                <a:latin typeface="+mn-lt"/>
              </a:rPr>
              <a:t>vidence compliance with Department for Education Standards in this area</a:t>
            </a:r>
          </a:p>
        </p:txBody>
      </p:sp>
    </p:spTree>
    <p:extLst>
      <p:ext uri="{BB962C8B-B14F-4D97-AF65-F5344CB8AC3E}">
        <p14:creationId xmlns:p14="http://schemas.microsoft.com/office/powerpoint/2010/main" val="3772965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3" name="TextBox 2">
            <a:extLst>
              <a:ext uri="{FF2B5EF4-FFF2-40B4-BE49-F238E27FC236}">
                <a16:creationId xmlns:a16="http://schemas.microsoft.com/office/drawing/2014/main" id="{BEEC9032-ACC3-EBB9-3034-0B17C1DABC67}"/>
              </a:ext>
            </a:extLst>
          </p:cNvPr>
          <p:cNvSpPr txBox="1"/>
          <p:nvPr/>
        </p:nvSpPr>
        <p:spPr>
          <a:xfrm>
            <a:off x="414200" y="1517052"/>
            <a:ext cx="4654061" cy="584775"/>
          </a:xfrm>
          <a:prstGeom prst="rect">
            <a:avLst/>
          </a:prstGeom>
          <a:noFill/>
        </p:spPr>
        <p:txBody>
          <a:bodyPr wrap="square" rtlCol="0">
            <a:spAutoFit/>
          </a:bodyPr>
          <a:lstStyle/>
          <a:p>
            <a:r>
              <a:rPr lang="en-GB" sz="3200" dirty="0"/>
              <a:t>This is not something new!</a:t>
            </a:r>
          </a:p>
        </p:txBody>
      </p:sp>
      <p:pic>
        <p:nvPicPr>
          <p:cNvPr id="4" name="Picture 3">
            <a:extLst>
              <a:ext uri="{FF2B5EF4-FFF2-40B4-BE49-F238E27FC236}">
                <a16:creationId xmlns:a16="http://schemas.microsoft.com/office/drawing/2014/main" id="{83806522-317A-2EC3-5EFC-792A7E6A5BFC}"/>
              </a:ext>
            </a:extLst>
          </p:cNvPr>
          <p:cNvPicPr>
            <a:picLocks noChangeAspect="1"/>
          </p:cNvPicPr>
          <p:nvPr/>
        </p:nvPicPr>
        <p:blipFill>
          <a:blip r:embed="rId4"/>
          <a:stretch>
            <a:fillRect/>
          </a:stretch>
        </p:blipFill>
        <p:spPr>
          <a:xfrm>
            <a:off x="472121" y="2293341"/>
            <a:ext cx="4538220" cy="4275454"/>
          </a:xfrm>
          <a:prstGeom prst="rect">
            <a:avLst/>
          </a:prstGeom>
        </p:spPr>
      </p:pic>
      <p:sp>
        <p:nvSpPr>
          <p:cNvPr id="6" name="TextBox 5">
            <a:extLst>
              <a:ext uri="{FF2B5EF4-FFF2-40B4-BE49-F238E27FC236}">
                <a16:creationId xmlns:a16="http://schemas.microsoft.com/office/drawing/2014/main" id="{927257A7-208B-C161-F3E2-993D197FF61C}"/>
              </a:ext>
            </a:extLst>
          </p:cNvPr>
          <p:cNvSpPr txBox="1"/>
          <p:nvPr/>
        </p:nvSpPr>
        <p:spPr>
          <a:xfrm>
            <a:off x="5335995" y="1423134"/>
            <a:ext cx="6856005" cy="5324535"/>
          </a:xfrm>
          <a:prstGeom prst="rect">
            <a:avLst/>
          </a:prstGeom>
          <a:noFill/>
        </p:spPr>
        <p:txBody>
          <a:bodyPr wrap="square" rtlCol="0">
            <a:spAutoFit/>
          </a:bodyPr>
          <a:lstStyle/>
          <a:p>
            <a:r>
              <a:rPr lang="en-US" sz="2000" dirty="0"/>
              <a:t>An extract from the Coroner’s Report read that</a:t>
            </a:r>
            <a:r>
              <a:rPr lang="en-US" sz="2000" i="1" dirty="0"/>
              <a:t>:</a:t>
            </a:r>
          </a:p>
          <a:p>
            <a:endParaRPr lang="en-US" sz="2000" i="1" dirty="0"/>
          </a:p>
          <a:p>
            <a:r>
              <a:rPr lang="en-US" sz="2000" i="1" dirty="0"/>
              <a:t>I returned a conclusion of </a:t>
            </a:r>
            <a:r>
              <a:rPr lang="en-US" sz="2000" i="1" dirty="0">
                <a:highlight>
                  <a:srgbClr val="000000"/>
                </a:highlight>
              </a:rPr>
              <a:t>redacted</a:t>
            </a:r>
            <a:r>
              <a:rPr lang="en-US" sz="2000" i="1" dirty="0"/>
              <a:t> with Frankie’s death more than minimally contributed to by the failures of Stepping Stone School:</a:t>
            </a:r>
          </a:p>
          <a:p>
            <a:endParaRPr lang="en-US" sz="2000" i="1" dirty="0"/>
          </a:p>
          <a:p>
            <a:pPr marL="342900" indent="-342900">
              <a:buAutoNum type="arabicPeriod"/>
            </a:pPr>
            <a:r>
              <a:rPr lang="en-US" sz="2000" i="1" dirty="0"/>
              <a:t>To provide an effective e-security system as tasked to do so by the Department of Education</a:t>
            </a:r>
          </a:p>
          <a:p>
            <a:pPr marL="342900" indent="-342900">
              <a:buAutoNum type="arabicPeriod"/>
            </a:pPr>
            <a:r>
              <a:rPr lang="en-US" sz="2000" i="1" dirty="0"/>
              <a:t>To ensure Frankie’s use of the iPad was monitored to confirm her safety.</a:t>
            </a:r>
          </a:p>
          <a:p>
            <a:pPr marL="342900" indent="-342900">
              <a:buAutoNum type="arabicPeriod"/>
            </a:pPr>
            <a:r>
              <a:rPr lang="en-US" sz="2000" i="1" dirty="0"/>
              <a:t>To provide Frankie with supervision when not attending lessons despite having an Educational Health Care Plan in place.</a:t>
            </a:r>
          </a:p>
          <a:p>
            <a:pPr marL="342900" indent="-342900">
              <a:buAutoNum type="arabicPeriod"/>
            </a:pPr>
            <a:r>
              <a:rPr lang="en-US" sz="2000" i="1" dirty="0"/>
              <a:t>A lack of robustness in their policies to remove age-inappropriate content that allowed Frankie to read stories on their platform on the day of her death featuring an act which she goes on to complete herself</a:t>
            </a:r>
            <a:endParaRPr lang="en-GB" sz="2000" i="1" dirty="0"/>
          </a:p>
        </p:txBody>
      </p:sp>
      <p:sp>
        <p:nvSpPr>
          <p:cNvPr id="9" name="Title 1">
            <a:extLst>
              <a:ext uri="{FF2B5EF4-FFF2-40B4-BE49-F238E27FC236}">
                <a16:creationId xmlns:a16="http://schemas.microsoft.com/office/drawing/2014/main" id="{F3BEA76F-DC83-A919-1A66-465282A020D8}"/>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382704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
                                            <p:txEl>
                                              <p:pRg st="0" end="0"/>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3">
            <a:extLst>
              <a:ext uri="{FF2B5EF4-FFF2-40B4-BE49-F238E27FC236}">
                <a16:creationId xmlns:a16="http://schemas.microsoft.com/office/drawing/2014/main" id="{E6BEAC8B-8445-9C17-52EF-6D013A7B742E}"/>
              </a:ext>
            </a:extLst>
          </p:cNvPr>
          <p:cNvSpPr txBox="1"/>
          <p:nvPr/>
        </p:nvSpPr>
        <p:spPr>
          <a:xfrm>
            <a:off x="414670" y="1765005"/>
            <a:ext cx="11259879" cy="3970318"/>
          </a:xfrm>
          <a:prstGeom prst="rect">
            <a:avLst/>
          </a:prstGeom>
          <a:noFill/>
        </p:spPr>
        <p:txBody>
          <a:bodyPr wrap="square" rtlCol="0">
            <a:spAutoFit/>
          </a:bodyPr>
          <a:lstStyle/>
          <a:p>
            <a:r>
              <a:rPr lang="en-GB" dirty="0"/>
              <a:t>KCSIE 2023 says that:</a:t>
            </a:r>
          </a:p>
          <a:p>
            <a:endParaRPr lang="en-GB" dirty="0"/>
          </a:p>
          <a:p>
            <a:pPr marL="285750" indent="-285750">
              <a:buFont typeface="Arial" panose="020B0604020202020204" pitchFamily="34" charset="0"/>
              <a:buChar char="•"/>
            </a:pPr>
            <a:r>
              <a:rPr lang="en-GB" dirty="0"/>
              <a:t>‘</a:t>
            </a:r>
            <a:r>
              <a:rPr lang="en-GB" i="1" dirty="0"/>
              <a:t>The DSL should take lead responsibility for…understanding the filtering and monitoring systems and processes in place</a:t>
            </a:r>
            <a:r>
              <a:rPr lang="en-GB" dirty="0"/>
              <a:t>’</a:t>
            </a:r>
          </a:p>
          <a:p>
            <a:endParaRPr lang="en-GB" dirty="0"/>
          </a:p>
          <a:p>
            <a:pPr marL="285750" indent="-285750">
              <a:buFont typeface="Arial" panose="020B0604020202020204" pitchFamily="34" charset="0"/>
              <a:buChar char="•"/>
            </a:pPr>
            <a:r>
              <a:rPr lang="en-GB" dirty="0"/>
              <a:t>‘</a:t>
            </a:r>
            <a:r>
              <a:rPr lang="en-GB" i="1" dirty="0"/>
              <a:t>All staff should receive appropriate safeguarding training which includes an understanding of the expectations, applicable roles and responsibilities in relation to filtering and monitoring</a:t>
            </a:r>
            <a:r>
              <a:rPr lang="en-GB" dirty="0"/>
              <a:t>’</a:t>
            </a:r>
          </a:p>
          <a:p>
            <a:endParaRPr lang="en-GB" dirty="0"/>
          </a:p>
          <a:p>
            <a:pPr marL="285750" indent="-285750">
              <a:buFont typeface="Arial" panose="020B0604020202020204" pitchFamily="34" charset="0"/>
              <a:buChar char="•"/>
            </a:pPr>
            <a:r>
              <a:rPr lang="en-GB" dirty="0"/>
              <a:t>‘</a:t>
            </a:r>
            <a:r>
              <a:rPr lang="en-GB" i="1" dirty="0"/>
              <a:t>It is essential that governing bodies and proprietors ensure appropriate filtering and monitoring systems are in place, they should be careful that “over blocking” does not lead to unreasonable restrictions as to what children can be taught</a:t>
            </a:r>
            <a:r>
              <a:rPr lang="en-GB" dirty="0"/>
              <a:t>’</a:t>
            </a:r>
          </a:p>
          <a:p>
            <a:endParaRPr lang="en-GB" dirty="0"/>
          </a:p>
          <a:p>
            <a:pPr marL="285750" indent="-285750">
              <a:buFont typeface="Arial" panose="020B0604020202020204" pitchFamily="34" charset="0"/>
              <a:buChar char="•"/>
            </a:pPr>
            <a:r>
              <a:rPr lang="en-GB" dirty="0"/>
              <a:t>‘</a:t>
            </a:r>
            <a:r>
              <a:rPr lang="en-GB" i="1" dirty="0"/>
              <a:t>Governing bodies and proprietors should ensure their school has appropriate filtering and monitoring systems in place and regularly review their effectiveness</a:t>
            </a:r>
            <a:r>
              <a:rPr lang="en-GB" dirty="0"/>
              <a:t>’</a:t>
            </a:r>
          </a:p>
        </p:txBody>
      </p:sp>
      <p:sp>
        <p:nvSpPr>
          <p:cNvPr id="7" name="Title 1">
            <a:extLst>
              <a:ext uri="{FF2B5EF4-FFF2-40B4-BE49-F238E27FC236}">
                <a16:creationId xmlns:a16="http://schemas.microsoft.com/office/drawing/2014/main" id="{6E8CAF40-690A-AC7C-08F9-E2DEB73AAB39}"/>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13616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p:cTn id="28"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A7160-79B3-7BE7-0BA8-4FA42729B816}"/>
              </a:ext>
            </a:extLst>
          </p:cNvPr>
          <p:cNvSpPr>
            <a:spLocks noGrp="1"/>
          </p:cNvSpPr>
          <p:nvPr>
            <p:ph type="title"/>
          </p:nvPr>
        </p:nvSpPr>
        <p:spPr>
          <a:xfrm>
            <a:off x="554441" y="1438512"/>
            <a:ext cx="4866611" cy="1229372"/>
          </a:xfrm>
        </p:spPr>
        <p:txBody>
          <a:bodyPr>
            <a:noAutofit/>
          </a:bodyPr>
          <a:lstStyle/>
          <a:p>
            <a:r>
              <a:rPr lang="en-US" sz="4800" dirty="0">
                <a:solidFill>
                  <a:schemeClr val="tx1"/>
                </a:solidFill>
                <a:latin typeface="Calibri"/>
                <a:ea typeface="Calibri"/>
                <a:cs typeface="Calibri"/>
                <a:sym typeface="Calibri"/>
              </a:rPr>
              <a:t>What is Filtering?</a:t>
            </a:r>
            <a:endParaRPr lang="en-GB" sz="4800" dirty="0"/>
          </a:p>
        </p:txBody>
      </p:sp>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pic>
        <p:nvPicPr>
          <p:cNvPr id="3" name="Picture 2">
            <a:extLst>
              <a:ext uri="{FF2B5EF4-FFF2-40B4-BE49-F238E27FC236}">
                <a16:creationId xmlns:a16="http://schemas.microsoft.com/office/drawing/2014/main" id="{684C8122-AF33-B36A-2350-FAEB80AE959B}"/>
              </a:ext>
            </a:extLst>
          </p:cNvPr>
          <p:cNvPicPr>
            <a:picLocks noChangeAspect="1"/>
          </p:cNvPicPr>
          <p:nvPr/>
        </p:nvPicPr>
        <p:blipFill>
          <a:blip r:embed="rId4"/>
          <a:stretch>
            <a:fillRect/>
          </a:stretch>
        </p:blipFill>
        <p:spPr>
          <a:xfrm>
            <a:off x="1484735" y="2514600"/>
            <a:ext cx="3006022" cy="2000372"/>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752C6538-77B3-C1CD-6B7A-0D9905BA62D4}"/>
              </a:ext>
            </a:extLst>
          </p:cNvPr>
          <p:cNvSpPr txBox="1">
            <a:spLocks/>
          </p:cNvSpPr>
          <p:nvPr/>
        </p:nvSpPr>
        <p:spPr>
          <a:xfrm>
            <a:off x="6347638" y="1339505"/>
            <a:ext cx="5289921"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a:ea typeface="Calibri"/>
                <a:cs typeface="Calibri"/>
                <a:sym typeface="Calibri"/>
              </a:rPr>
              <a:t>What is Monitoring?</a:t>
            </a:r>
            <a:endParaRPr lang="en-GB" sz="4800" dirty="0"/>
          </a:p>
        </p:txBody>
      </p:sp>
      <p:pic>
        <p:nvPicPr>
          <p:cNvPr id="7" name="Picture 6">
            <a:extLst>
              <a:ext uri="{FF2B5EF4-FFF2-40B4-BE49-F238E27FC236}">
                <a16:creationId xmlns:a16="http://schemas.microsoft.com/office/drawing/2014/main" id="{496CB9C1-4DC3-5B08-0261-1EA883F14DD5}"/>
              </a:ext>
            </a:extLst>
          </p:cNvPr>
          <p:cNvPicPr>
            <a:picLocks noChangeAspect="1"/>
          </p:cNvPicPr>
          <p:nvPr/>
        </p:nvPicPr>
        <p:blipFill>
          <a:blip r:embed="rId5"/>
          <a:stretch>
            <a:fillRect/>
          </a:stretch>
        </p:blipFill>
        <p:spPr>
          <a:xfrm>
            <a:off x="7484120" y="2514598"/>
            <a:ext cx="3016956" cy="200037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E95C458-E014-6543-9676-5AB029001BB7}"/>
              </a:ext>
            </a:extLst>
          </p:cNvPr>
          <p:cNvSpPr txBox="1"/>
          <p:nvPr/>
        </p:nvSpPr>
        <p:spPr>
          <a:xfrm>
            <a:off x="350874" y="4731488"/>
            <a:ext cx="4866611" cy="707886"/>
          </a:xfrm>
          <a:prstGeom prst="rect">
            <a:avLst/>
          </a:prstGeom>
          <a:noFill/>
        </p:spPr>
        <p:txBody>
          <a:bodyPr wrap="square" rtlCol="0">
            <a:spAutoFit/>
          </a:bodyPr>
          <a:lstStyle/>
          <a:p>
            <a:pPr marL="342900" indent="-342900">
              <a:buFont typeface="Arial" panose="020B0604020202020204" pitchFamily="34" charset="0"/>
              <a:buChar char="•"/>
            </a:pPr>
            <a:r>
              <a:rPr lang="en-GB" sz="2000" dirty="0"/>
              <a:t>Blocks internet access to harmful and inappropriate content</a:t>
            </a:r>
          </a:p>
        </p:txBody>
      </p:sp>
      <p:sp>
        <p:nvSpPr>
          <p:cNvPr id="10" name="TextBox 9">
            <a:extLst>
              <a:ext uri="{FF2B5EF4-FFF2-40B4-BE49-F238E27FC236}">
                <a16:creationId xmlns:a16="http://schemas.microsoft.com/office/drawing/2014/main" id="{639C6D30-F9AF-493E-832D-ABFF5A86673F}"/>
              </a:ext>
            </a:extLst>
          </p:cNvPr>
          <p:cNvSpPr txBox="1"/>
          <p:nvPr/>
        </p:nvSpPr>
        <p:spPr>
          <a:xfrm>
            <a:off x="6559292" y="4649972"/>
            <a:ext cx="4866611"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t>Tracks the activity of users and alerts designated staff where this causes concern</a:t>
            </a:r>
          </a:p>
        </p:txBody>
      </p:sp>
      <p:sp>
        <p:nvSpPr>
          <p:cNvPr id="4" name="Title 1">
            <a:extLst>
              <a:ext uri="{FF2B5EF4-FFF2-40B4-BE49-F238E27FC236}">
                <a16:creationId xmlns:a16="http://schemas.microsoft.com/office/drawing/2014/main" id="{628C12DB-E4F1-D76B-29AF-24EF68B19A1C}"/>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197687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3" name="Content Placeholder 9">
            <a:extLst>
              <a:ext uri="{FF2B5EF4-FFF2-40B4-BE49-F238E27FC236}">
                <a16:creationId xmlns:a16="http://schemas.microsoft.com/office/drawing/2014/main" id="{E2FAD09C-7501-4292-BC78-001D97F5BF69}"/>
              </a:ext>
            </a:extLst>
          </p:cNvPr>
          <p:cNvSpPr txBox="1">
            <a:spLocks/>
          </p:cNvSpPr>
          <p:nvPr/>
        </p:nvSpPr>
        <p:spPr>
          <a:xfrm>
            <a:off x="434163" y="1873319"/>
            <a:ext cx="11323674" cy="3929281"/>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KCSIE P.142: </a:t>
            </a:r>
            <a:r>
              <a:rPr lang="en-US" sz="2400" i="1" dirty="0"/>
              <a:t>To support schools and colleges to meet this duty, the Department for Education has published </a:t>
            </a:r>
            <a:r>
              <a:rPr lang="en-US" sz="2400" i="1" dirty="0">
                <a:hlinkClick r:id="rId4"/>
              </a:rPr>
              <a:t>filtering and monitoring standards</a:t>
            </a:r>
            <a:r>
              <a:rPr lang="en-US" sz="2400" i="1" dirty="0"/>
              <a:t> which set out that schools and colleges should</a:t>
            </a:r>
            <a:r>
              <a:rPr lang="en-US" sz="2400" dirty="0"/>
              <a:t>:</a:t>
            </a:r>
          </a:p>
          <a:p>
            <a:pPr marL="0" indent="0">
              <a:buFont typeface="Arial" panose="020B0604020202020204" pitchFamily="34" charset="0"/>
              <a:buNone/>
            </a:pPr>
            <a:r>
              <a:rPr lang="en-US" sz="2400" dirty="0"/>
              <a:t>1. Identify and assign roles and responsibilities to manage filtering and monitoring systems</a:t>
            </a:r>
          </a:p>
          <a:p>
            <a:pPr marL="0" indent="0">
              <a:buFont typeface="Arial" panose="020B0604020202020204" pitchFamily="34" charset="0"/>
              <a:buNone/>
            </a:pPr>
            <a:r>
              <a:rPr lang="en-US" sz="2400" dirty="0"/>
              <a:t>2. Review filtering and monitoring provision at least annually</a:t>
            </a:r>
          </a:p>
          <a:p>
            <a:pPr marL="0" indent="0">
              <a:buFont typeface="Arial" panose="020B0604020202020204" pitchFamily="34" charset="0"/>
              <a:buNone/>
            </a:pPr>
            <a:r>
              <a:rPr lang="en-US" sz="2400" dirty="0"/>
              <a:t>3. Have a filtering system that blocks harmful and inappropriate content without unreasonably impacting teaching and learning, school administration or restricting students from learning how to assess and manage risk themselves</a:t>
            </a:r>
          </a:p>
          <a:p>
            <a:pPr marL="0" indent="0">
              <a:buFont typeface="Arial" panose="020B0604020202020204" pitchFamily="34" charset="0"/>
              <a:buNone/>
            </a:pPr>
            <a:r>
              <a:rPr lang="en-US" sz="2400" dirty="0"/>
              <a:t>4. Have effective monitoring strategies in place that meet their safeguarding needs</a:t>
            </a:r>
            <a:endParaRPr lang="en-GB" sz="2400" dirty="0"/>
          </a:p>
        </p:txBody>
      </p:sp>
      <p:sp>
        <p:nvSpPr>
          <p:cNvPr id="7" name="Title 1">
            <a:extLst>
              <a:ext uri="{FF2B5EF4-FFF2-40B4-BE49-F238E27FC236}">
                <a16:creationId xmlns:a16="http://schemas.microsoft.com/office/drawing/2014/main" id="{2FBDD0C7-5CE8-3F36-3173-3D9A84B2E49F}"/>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7456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EC65B661-22EB-DE3F-BD59-A3BF8130D1A6}"/>
              </a:ext>
            </a:extLst>
          </p:cNvPr>
          <p:cNvSpPr txBox="1"/>
          <p:nvPr/>
        </p:nvSpPr>
        <p:spPr>
          <a:xfrm>
            <a:off x="259559" y="1757231"/>
            <a:ext cx="11278708" cy="1758110"/>
          </a:xfrm>
          <a:prstGeom prst="rect">
            <a:avLst/>
          </a:prstGeom>
          <a:noFill/>
        </p:spPr>
        <p:txBody>
          <a:bodyPr wrap="square">
            <a:spAutoFit/>
          </a:bodyPr>
          <a:lstStyle/>
          <a:p>
            <a:pPr>
              <a:lnSpc>
                <a:spcPct val="107000"/>
              </a:lnSpc>
              <a:spcAft>
                <a:spcPts val="800"/>
              </a:spcAft>
            </a:pPr>
            <a:r>
              <a:rPr lang="en-GB" sz="2400" b="1" i="1" kern="100" dirty="0">
                <a:effectLst/>
                <a:latin typeface="Calibri" panose="020F0502020204030204" pitchFamily="34" charset="0"/>
                <a:ea typeface="Calibri" panose="020F0502020204030204" pitchFamily="34" charset="0"/>
                <a:cs typeface="Times New Roman" panose="02020603050405020304" pitchFamily="18" charset="0"/>
              </a:rPr>
              <a:t>1. Identify and assign roles and responsibilities to manage your filtering and monitoring systems.</a:t>
            </a:r>
            <a:endParaRPr lang="en-GB" sz="2400"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Clear roles and responsibilities are vital for delivering and maintaining effective filtering and monitoring systems. For example, consider:</a:t>
            </a:r>
          </a:p>
        </p:txBody>
      </p:sp>
      <p:sp>
        <p:nvSpPr>
          <p:cNvPr id="7" name="TextBox 6">
            <a:extLst>
              <a:ext uri="{FF2B5EF4-FFF2-40B4-BE49-F238E27FC236}">
                <a16:creationId xmlns:a16="http://schemas.microsoft.com/office/drawing/2014/main" id="{429392E4-60A5-9E48-E4A7-D4D459BEEEEE}"/>
              </a:ext>
            </a:extLst>
          </p:cNvPr>
          <p:cNvSpPr txBox="1"/>
          <p:nvPr/>
        </p:nvSpPr>
        <p:spPr>
          <a:xfrm>
            <a:off x="1064644" y="3829342"/>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Who is going to check the filtering system is working on a regular basis?</a:t>
            </a:r>
          </a:p>
        </p:txBody>
      </p:sp>
      <p:sp>
        <p:nvSpPr>
          <p:cNvPr id="8" name="TextBox 7">
            <a:extLst>
              <a:ext uri="{FF2B5EF4-FFF2-40B4-BE49-F238E27FC236}">
                <a16:creationId xmlns:a16="http://schemas.microsoft.com/office/drawing/2014/main" id="{13A883B3-0C7C-0755-DB47-4ECB927A291A}"/>
              </a:ext>
            </a:extLst>
          </p:cNvPr>
          <p:cNvSpPr txBox="1"/>
          <p:nvPr/>
        </p:nvSpPr>
        <p:spPr>
          <a:xfrm>
            <a:off x="3570383" y="3829342"/>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Who is going to receive the alerts and respond to them?</a:t>
            </a:r>
          </a:p>
        </p:txBody>
      </p:sp>
      <p:sp>
        <p:nvSpPr>
          <p:cNvPr id="9" name="TextBox 8">
            <a:extLst>
              <a:ext uri="{FF2B5EF4-FFF2-40B4-BE49-F238E27FC236}">
                <a16:creationId xmlns:a16="http://schemas.microsoft.com/office/drawing/2014/main" id="{DB989818-808F-33CA-DDA4-C49EAAC13424}"/>
              </a:ext>
            </a:extLst>
          </p:cNvPr>
          <p:cNvSpPr txBox="1"/>
          <p:nvPr/>
        </p:nvSpPr>
        <p:spPr>
          <a:xfrm>
            <a:off x="6076122" y="3829342"/>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Who is going to block or unblock sites if required?</a:t>
            </a:r>
          </a:p>
          <a:p>
            <a:pPr algn="ctr"/>
            <a:endParaRPr lang="en-GB" sz="2000" dirty="0"/>
          </a:p>
        </p:txBody>
      </p:sp>
      <p:sp>
        <p:nvSpPr>
          <p:cNvPr id="10" name="TextBox 9">
            <a:extLst>
              <a:ext uri="{FF2B5EF4-FFF2-40B4-BE49-F238E27FC236}">
                <a16:creationId xmlns:a16="http://schemas.microsoft.com/office/drawing/2014/main" id="{95C0AD49-915B-B9D8-813E-72366877EE76}"/>
              </a:ext>
            </a:extLst>
          </p:cNvPr>
          <p:cNvSpPr txBox="1"/>
          <p:nvPr/>
        </p:nvSpPr>
        <p:spPr>
          <a:xfrm>
            <a:off x="8581861" y="3827255"/>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Who determines whether something needs to be blocked/unblocked?</a:t>
            </a:r>
          </a:p>
        </p:txBody>
      </p:sp>
      <p:sp>
        <p:nvSpPr>
          <p:cNvPr id="11" name="TextBox 10">
            <a:extLst>
              <a:ext uri="{FF2B5EF4-FFF2-40B4-BE49-F238E27FC236}">
                <a16:creationId xmlns:a16="http://schemas.microsoft.com/office/drawing/2014/main" id="{70053528-67AF-E85D-0594-D8D217B3690C}"/>
              </a:ext>
            </a:extLst>
          </p:cNvPr>
          <p:cNvSpPr txBox="1"/>
          <p:nvPr/>
        </p:nvSpPr>
        <p:spPr>
          <a:xfrm>
            <a:off x="456646" y="5599112"/>
            <a:ext cx="11278708" cy="736355"/>
          </a:xfrm>
          <a:prstGeom prst="rect">
            <a:avLst/>
          </a:prstGeom>
          <a:noFill/>
        </p:spPr>
        <p:txBody>
          <a:bodyPr wrap="square">
            <a:spAutoFit/>
          </a:bodyPr>
          <a:lstStyle/>
          <a:p>
            <a:pPr>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It’s important that the right people are working together and using their professional expertise to make informed decisions.</a:t>
            </a:r>
          </a:p>
        </p:txBody>
      </p:sp>
      <p:sp>
        <p:nvSpPr>
          <p:cNvPr id="12" name="Title 1">
            <a:extLst>
              <a:ext uri="{FF2B5EF4-FFF2-40B4-BE49-F238E27FC236}">
                <a16:creationId xmlns:a16="http://schemas.microsoft.com/office/drawing/2014/main" id="{E4E799DA-5101-FDCA-E669-C3A03A9822E8}"/>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387593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EC65B661-22EB-DE3F-BD59-A3BF8130D1A6}"/>
              </a:ext>
            </a:extLst>
          </p:cNvPr>
          <p:cNvSpPr txBox="1"/>
          <p:nvPr/>
        </p:nvSpPr>
        <p:spPr>
          <a:xfrm>
            <a:off x="456646" y="1676399"/>
            <a:ext cx="11278708" cy="1758110"/>
          </a:xfrm>
          <a:prstGeom prst="rect">
            <a:avLst/>
          </a:prstGeom>
          <a:noFill/>
        </p:spPr>
        <p:txBody>
          <a:bodyPr wrap="square">
            <a:spAutoFit/>
          </a:bodyPr>
          <a:lstStyle/>
          <a:p>
            <a:pPr>
              <a:lnSpc>
                <a:spcPct val="107000"/>
              </a:lnSpc>
              <a:spcAft>
                <a:spcPts val="800"/>
              </a:spcAft>
            </a:pPr>
            <a:r>
              <a:rPr lang="en-GB" sz="2400" b="1" i="1" kern="100" dirty="0">
                <a:effectLst/>
                <a:latin typeface="Calibri" panose="020F0502020204030204" pitchFamily="34" charset="0"/>
                <a:ea typeface="Calibri" panose="020F0502020204030204" pitchFamily="34" charset="0"/>
                <a:cs typeface="Times New Roman" panose="02020603050405020304" pitchFamily="18" charset="0"/>
              </a:rPr>
              <a:t>1. Identify and assign roles and responsibilities to manage your filtering and monitoring systems.</a:t>
            </a:r>
            <a:endParaRPr lang="en-GB" sz="2400"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Times New Roman" panose="02020603050405020304" pitchFamily="18" charset="0"/>
              </a:rPr>
              <a:t>Clear roles and responsibilities are vital for delivering and maintaining effective filtering and monitoring systems. For example, you might want your teaching staff to:</a:t>
            </a:r>
          </a:p>
        </p:txBody>
      </p:sp>
      <p:pic>
        <p:nvPicPr>
          <p:cNvPr id="3" name="Picture 2">
            <a:extLst>
              <a:ext uri="{FF2B5EF4-FFF2-40B4-BE49-F238E27FC236}">
                <a16:creationId xmlns:a16="http://schemas.microsoft.com/office/drawing/2014/main" id="{29171CC8-31D4-1D7C-54E3-317A884632DC}"/>
              </a:ext>
            </a:extLst>
          </p:cNvPr>
          <p:cNvPicPr>
            <a:picLocks noChangeAspect="1"/>
          </p:cNvPicPr>
          <p:nvPr/>
        </p:nvPicPr>
        <p:blipFill>
          <a:blip r:embed="rId4"/>
          <a:stretch>
            <a:fillRect/>
          </a:stretch>
        </p:blipFill>
        <p:spPr>
          <a:xfrm>
            <a:off x="3048476" y="3429000"/>
            <a:ext cx="6095048" cy="3373538"/>
          </a:xfrm>
          <a:prstGeom prst="rect">
            <a:avLst/>
          </a:prstGeom>
        </p:spPr>
      </p:pic>
      <p:sp>
        <p:nvSpPr>
          <p:cNvPr id="8" name="Title 1">
            <a:extLst>
              <a:ext uri="{FF2B5EF4-FFF2-40B4-BE49-F238E27FC236}">
                <a16:creationId xmlns:a16="http://schemas.microsoft.com/office/drawing/2014/main" id="{411A57AB-36FE-8A00-65B2-0BC067ACB053}"/>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238389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It’s More Than a Tick in a Box…</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12" name="Picture 11" descr="C:\Users\JD45322\AppData\Local\Microsoft\Windows\Temporary Internet Files\Content.IE5\I7C53I3D\821px-Red_Checkmark.svg[1].png">
            <a:extLst>
              <a:ext uri="{FF2B5EF4-FFF2-40B4-BE49-F238E27FC236}">
                <a16:creationId xmlns:a16="http://schemas.microsoft.com/office/drawing/2014/main" id="{0B4C63D6-4593-D39E-B272-CA4C7A0068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864" y="2062001"/>
            <a:ext cx="2536272" cy="2733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1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6" name="TextBox 5">
            <a:extLst>
              <a:ext uri="{FF2B5EF4-FFF2-40B4-BE49-F238E27FC236}">
                <a16:creationId xmlns:a16="http://schemas.microsoft.com/office/drawing/2014/main" id="{EC65B661-22EB-DE3F-BD59-A3BF8130D1A6}"/>
              </a:ext>
            </a:extLst>
          </p:cNvPr>
          <p:cNvSpPr txBox="1"/>
          <p:nvPr/>
        </p:nvSpPr>
        <p:spPr>
          <a:xfrm>
            <a:off x="425303" y="1631010"/>
            <a:ext cx="11278708" cy="1825243"/>
          </a:xfrm>
          <a:prstGeom prst="rect">
            <a:avLst/>
          </a:prstGeom>
          <a:noFill/>
        </p:spPr>
        <p:txBody>
          <a:bodyPr wrap="square">
            <a:spAutoFit/>
          </a:bodyPr>
          <a:lstStyle/>
          <a:p>
            <a:pPr>
              <a:lnSpc>
                <a:spcPct val="107000"/>
              </a:lnSpc>
              <a:spcAft>
                <a:spcPts val="800"/>
              </a:spcAft>
            </a:pPr>
            <a:r>
              <a:rPr lang="en-GB" sz="2000" b="1" i="1" kern="100" dirty="0">
                <a:effectLst/>
                <a:latin typeface="Calibri" panose="020F0502020204030204" pitchFamily="34" charset="0"/>
                <a:ea typeface="Calibri" panose="020F0502020204030204" pitchFamily="34" charset="0"/>
                <a:cs typeface="Times New Roman" panose="02020603050405020304" pitchFamily="18" charset="0"/>
              </a:rPr>
              <a:t>2. Review filtering and monitoring provision at least annually</a:t>
            </a:r>
            <a:endParaRPr lang="en-GB" sz="2000"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For filtering and monitoring to be effective it should meet the needs of your pupils and staff and reflect your specific use of technology while minimising potential harms. To understand and evaluate the changing needs and potential risks of your school or college, you should review your filtering and monitoring provision, </a:t>
            </a:r>
            <a:r>
              <a:rPr lang="en-GB" sz="2000" b="1" kern="100" dirty="0">
                <a:effectLst/>
                <a:latin typeface="Calibri" panose="020F0502020204030204" pitchFamily="34" charset="0"/>
                <a:ea typeface="Calibri" panose="020F0502020204030204" pitchFamily="34" charset="0"/>
                <a:cs typeface="Times New Roman" panose="02020603050405020304" pitchFamily="18" charset="0"/>
              </a:rPr>
              <a:t>at least annually</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 Consider:</a:t>
            </a:r>
          </a:p>
        </p:txBody>
      </p:sp>
      <p:sp>
        <p:nvSpPr>
          <p:cNvPr id="3" name="TextBox 2">
            <a:extLst>
              <a:ext uri="{FF2B5EF4-FFF2-40B4-BE49-F238E27FC236}">
                <a16:creationId xmlns:a16="http://schemas.microsoft.com/office/drawing/2014/main" id="{89AD94CD-2304-1275-B05D-1FC945121874}"/>
              </a:ext>
            </a:extLst>
          </p:cNvPr>
          <p:cNvSpPr txBox="1"/>
          <p:nvPr/>
        </p:nvSpPr>
        <p:spPr>
          <a:xfrm>
            <a:off x="1073889" y="3604930"/>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Does your Trust have a process in place for schools to do this yet?</a:t>
            </a:r>
          </a:p>
        </p:txBody>
      </p:sp>
      <p:sp>
        <p:nvSpPr>
          <p:cNvPr id="4" name="TextBox 3">
            <a:extLst>
              <a:ext uri="{FF2B5EF4-FFF2-40B4-BE49-F238E27FC236}">
                <a16:creationId xmlns:a16="http://schemas.microsoft.com/office/drawing/2014/main" id="{5906A0D0-9DF5-C69F-2A25-9BE26661974F}"/>
              </a:ext>
            </a:extLst>
          </p:cNvPr>
          <p:cNvSpPr txBox="1"/>
          <p:nvPr/>
        </p:nvSpPr>
        <p:spPr>
          <a:xfrm>
            <a:off x="3579628" y="3602843"/>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does the review inform policy development?</a:t>
            </a:r>
          </a:p>
          <a:p>
            <a:pPr algn="ctr"/>
            <a:endParaRPr lang="en-GB" sz="2000" dirty="0"/>
          </a:p>
        </p:txBody>
      </p:sp>
      <p:sp>
        <p:nvSpPr>
          <p:cNvPr id="12" name="TextBox 11">
            <a:extLst>
              <a:ext uri="{FF2B5EF4-FFF2-40B4-BE49-F238E27FC236}">
                <a16:creationId xmlns:a16="http://schemas.microsoft.com/office/drawing/2014/main" id="{8DC4A10D-C5FE-E560-9274-ED07DE7B3591}"/>
              </a:ext>
            </a:extLst>
          </p:cNvPr>
          <p:cNvSpPr txBox="1"/>
          <p:nvPr/>
        </p:nvSpPr>
        <p:spPr>
          <a:xfrm>
            <a:off x="6085367" y="3604930"/>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does the review inform staff training?</a:t>
            </a:r>
          </a:p>
          <a:p>
            <a:pPr algn="ctr"/>
            <a:endParaRPr lang="en-GB" sz="2000" dirty="0"/>
          </a:p>
        </p:txBody>
      </p:sp>
      <p:sp>
        <p:nvSpPr>
          <p:cNvPr id="13" name="TextBox 12">
            <a:extLst>
              <a:ext uri="{FF2B5EF4-FFF2-40B4-BE49-F238E27FC236}">
                <a16:creationId xmlns:a16="http://schemas.microsoft.com/office/drawing/2014/main" id="{080A57BD-ACD2-2E3B-E84F-08DC0CA391D3}"/>
              </a:ext>
            </a:extLst>
          </p:cNvPr>
          <p:cNvSpPr txBox="1"/>
          <p:nvPr/>
        </p:nvSpPr>
        <p:spPr>
          <a:xfrm>
            <a:off x="8591106" y="3602843"/>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do filtering and monitoring systems reduce the 4 ‘C’ risks in KCSIE?</a:t>
            </a:r>
          </a:p>
        </p:txBody>
      </p:sp>
      <p:sp>
        <p:nvSpPr>
          <p:cNvPr id="14" name="TextBox 13">
            <a:extLst>
              <a:ext uri="{FF2B5EF4-FFF2-40B4-BE49-F238E27FC236}">
                <a16:creationId xmlns:a16="http://schemas.microsoft.com/office/drawing/2014/main" id="{062ACA9A-F6A9-12DC-2840-BFA2AB772342}"/>
              </a:ext>
            </a:extLst>
          </p:cNvPr>
          <p:cNvSpPr txBox="1"/>
          <p:nvPr/>
        </p:nvSpPr>
        <p:spPr>
          <a:xfrm>
            <a:off x="900224" y="5079133"/>
            <a:ext cx="2502195"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clear are staff on their responsibilities relating to filtering and monitoring?</a:t>
            </a:r>
          </a:p>
        </p:txBody>
      </p:sp>
      <p:sp>
        <p:nvSpPr>
          <p:cNvPr id="15" name="TextBox 14">
            <a:extLst>
              <a:ext uri="{FF2B5EF4-FFF2-40B4-BE49-F238E27FC236}">
                <a16:creationId xmlns:a16="http://schemas.microsoft.com/office/drawing/2014/main" id="{EC052F54-4C68-6297-4BA3-A798C2935464}"/>
              </a:ext>
            </a:extLst>
          </p:cNvPr>
          <p:cNvSpPr txBox="1"/>
          <p:nvPr/>
        </p:nvSpPr>
        <p:spPr>
          <a:xfrm>
            <a:off x="3579628" y="5079133"/>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does provision work for ‘Bring Your Own’ devices or those used off-site?</a:t>
            </a:r>
          </a:p>
        </p:txBody>
      </p:sp>
      <p:sp>
        <p:nvSpPr>
          <p:cNvPr id="16" name="TextBox 15">
            <a:extLst>
              <a:ext uri="{FF2B5EF4-FFF2-40B4-BE49-F238E27FC236}">
                <a16:creationId xmlns:a16="http://schemas.microsoft.com/office/drawing/2014/main" id="{53A7BD00-D804-8EA3-E0D2-2DE0F4BEB850}"/>
              </a:ext>
            </a:extLst>
          </p:cNvPr>
          <p:cNvSpPr txBox="1"/>
          <p:nvPr/>
        </p:nvSpPr>
        <p:spPr>
          <a:xfrm>
            <a:off x="6085367" y="5079133"/>
            <a:ext cx="2328530"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do the IT staff and safeguarding team work in partnership?</a:t>
            </a:r>
          </a:p>
        </p:txBody>
      </p:sp>
      <p:sp>
        <p:nvSpPr>
          <p:cNvPr id="17" name="TextBox 16">
            <a:extLst>
              <a:ext uri="{FF2B5EF4-FFF2-40B4-BE49-F238E27FC236}">
                <a16:creationId xmlns:a16="http://schemas.microsoft.com/office/drawing/2014/main" id="{03A7FC20-9EC7-0B3D-6CC8-FEF081A2F935}"/>
              </a:ext>
            </a:extLst>
          </p:cNvPr>
          <p:cNvSpPr txBox="1"/>
          <p:nvPr/>
        </p:nvSpPr>
        <p:spPr>
          <a:xfrm>
            <a:off x="8591105" y="5072872"/>
            <a:ext cx="2700671"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dirty="0"/>
              <a:t>How is the review and actions communicated to Trust Board/Governors?</a:t>
            </a:r>
          </a:p>
        </p:txBody>
      </p:sp>
      <p:sp>
        <p:nvSpPr>
          <p:cNvPr id="9" name="Title 1">
            <a:extLst>
              <a:ext uri="{FF2B5EF4-FFF2-40B4-BE49-F238E27FC236}">
                <a16:creationId xmlns:a16="http://schemas.microsoft.com/office/drawing/2014/main" id="{301E935C-7890-48C1-99EB-62A28DC57CF5}"/>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27668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4" name="TextBox 4">
            <a:extLst>
              <a:ext uri="{FF2B5EF4-FFF2-40B4-BE49-F238E27FC236}">
                <a16:creationId xmlns:a16="http://schemas.microsoft.com/office/drawing/2014/main" id="{74C9BEBE-98D3-DAED-F3D1-5C7EA2D9FA5C}"/>
              </a:ext>
            </a:extLst>
          </p:cNvPr>
          <p:cNvSpPr txBox="1"/>
          <p:nvPr/>
        </p:nvSpPr>
        <p:spPr>
          <a:xfrm>
            <a:off x="548640" y="1729871"/>
            <a:ext cx="11094720" cy="267765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t>3. Have a filtering system that blocks harmful and inappropriate content without unreasonably impacting teaching and learning, school administration or restricting students from learning how to assess and manage risk themselves</a:t>
            </a:r>
          </a:p>
          <a:p>
            <a:pPr lvl="0">
              <a:buSzPts val="1000"/>
              <a:tabLst>
                <a:tab pos="457200" algn="l"/>
              </a:tabLst>
            </a:pPr>
            <a:endParaRPr lang="en-GB" sz="2400" kern="100" dirty="0">
              <a:effectLst/>
              <a:ea typeface="Calibri" panose="020F0502020204030204" pitchFamily="34" charset="0"/>
              <a:cs typeface="Times New Roman" panose="02020603050405020304" pitchFamily="18" charset="0"/>
            </a:endParaRPr>
          </a:p>
          <a:p>
            <a:pPr lvl="0">
              <a:buSzPts val="1000"/>
              <a:tabLst>
                <a:tab pos="457200" algn="l"/>
              </a:tabLst>
            </a:pPr>
            <a:endParaRPr lang="en-GB" sz="2400" b="1" kern="100" dirty="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2400" b="1" dirty="0"/>
              <a:t>4. Have effective monitoring strategies in place that meet their safeguarding needs</a:t>
            </a:r>
            <a:endParaRPr lang="en-GB" sz="2400" b="1" dirty="0"/>
          </a:p>
          <a:p>
            <a:endParaRPr lang="en-GB" sz="2400" kern="100" dirty="0">
              <a:effectLst/>
              <a:ea typeface="Calibri" panose="020F0502020204030204" pitchFamily="34" charset="0"/>
              <a:cs typeface="Times New Roman" panose="02020603050405020304" pitchFamily="18" charset="0"/>
            </a:endParaRPr>
          </a:p>
        </p:txBody>
      </p:sp>
      <p:pic>
        <p:nvPicPr>
          <p:cNvPr id="1026" name="Picture 2" descr="protect your business - The Internet is a dangerous place - OutsourceIT">
            <a:extLst>
              <a:ext uri="{FF2B5EF4-FFF2-40B4-BE49-F238E27FC236}">
                <a16:creationId xmlns:a16="http://schemas.microsoft.com/office/drawing/2014/main" id="{BFB78B47-D34B-3860-3C7D-8981E8EF1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309" y="4524854"/>
            <a:ext cx="2218660" cy="1479846"/>
          </a:xfrm>
          <a:prstGeom prst="rect">
            <a:avLst/>
          </a:prstGeom>
          <a:noFill/>
          <a:extLst>
            <a:ext uri="{909E8E84-426E-40DD-AFC4-6F175D3DCCD1}">
              <a14:hiddenFill xmlns:a14="http://schemas.microsoft.com/office/drawing/2010/main">
                <a:solidFill>
                  <a:srgbClr val="FFFFFF"/>
                </a:solidFill>
              </a14:hiddenFill>
            </a:ext>
          </a:extLst>
        </p:spPr>
      </p:pic>
      <p:sp>
        <p:nvSpPr>
          <p:cNvPr id="10" name="Arrow: Right 9">
            <a:extLst>
              <a:ext uri="{FF2B5EF4-FFF2-40B4-BE49-F238E27FC236}">
                <a16:creationId xmlns:a16="http://schemas.microsoft.com/office/drawing/2014/main" id="{DD7EAAF8-39FF-8C0B-C89D-53412BB67771}"/>
              </a:ext>
            </a:extLst>
          </p:cNvPr>
          <p:cNvSpPr/>
          <p:nvPr/>
        </p:nvSpPr>
        <p:spPr>
          <a:xfrm>
            <a:off x="3576534" y="5012819"/>
            <a:ext cx="1275907" cy="50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Animated Siren">
            <a:extLst>
              <a:ext uri="{FF2B5EF4-FFF2-40B4-BE49-F238E27FC236}">
                <a16:creationId xmlns:a16="http://schemas.microsoft.com/office/drawing/2014/main" id="{DD3C60CB-DBE0-5142-A573-EC5D554139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7397" y="4407527"/>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BC151D3C-E1DD-5E86-E88A-9CB77361258A}"/>
              </a:ext>
            </a:extLst>
          </p:cNvPr>
          <p:cNvSpPr/>
          <p:nvPr/>
        </p:nvSpPr>
        <p:spPr>
          <a:xfrm>
            <a:off x="7196853" y="5012819"/>
            <a:ext cx="1275907" cy="503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28A889C-FE54-2794-451D-259CDC3AC927}"/>
              </a:ext>
            </a:extLst>
          </p:cNvPr>
          <p:cNvPicPr>
            <a:picLocks noChangeAspect="1"/>
          </p:cNvPicPr>
          <p:nvPr/>
        </p:nvPicPr>
        <p:blipFill>
          <a:blip r:embed="rId6"/>
          <a:stretch>
            <a:fillRect/>
          </a:stretch>
        </p:blipFill>
        <p:spPr>
          <a:xfrm>
            <a:off x="9092106" y="4474056"/>
            <a:ext cx="1581442" cy="1581442"/>
          </a:xfrm>
          <a:prstGeom prst="rect">
            <a:avLst/>
          </a:prstGeom>
        </p:spPr>
      </p:pic>
      <p:sp>
        <p:nvSpPr>
          <p:cNvPr id="7" name="Title 1">
            <a:extLst>
              <a:ext uri="{FF2B5EF4-FFF2-40B4-BE49-F238E27FC236}">
                <a16:creationId xmlns:a16="http://schemas.microsoft.com/office/drawing/2014/main" id="{D8E7C8D5-E9E7-504A-7822-D9FAD66A3EED}"/>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62103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p:cTn id="17" dur="500" fill="hold"/>
                                        <p:tgtEl>
                                          <p:spTgt spid="1028"/>
                                        </p:tgtEl>
                                        <p:attrNameLst>
                                          <p:attrName>ppt_w</p:attrName>
                                        </p:attrNameLst>
                                      </p:cBhvr>
                                      <p:tavLst>
                                        <p:tav tm="0">
                                          <p:val>
                                            <p:fltVal val="0"/>
                                          </p:val>
                                        </p:tav>
                                        <p:tav tm="100000">
                                          <p:val>
                                            <p:strVal val="#ppt_w"/>
                                          </p:val>
                                        </p:tav>
                                      </p:tavLst>
                                    </p:anim>
                                    <p:anim calcmode="lin" valueType="num">
                                      <p:cBhvr>
                                        <p:cTn id="18" dur="500" fill="hold"/>
                                        <p:tgtEl>
                                          <p:spTgt spid="1028"/>
                                        </p:tgtEl>
                                        <p:attrNameLst>
                                          <p:attrName>ppt_h</p:attrName>
                                        </p:attrNameLst>
                                      </p:cBhvr>
                                      <p:tavLst>
                                        <p:tav tm="0">
                                          <p:val>
                                            <p:fltVal val="0"/>
                                          </p:val>
                                        </p:tav>
                                        <p:tav tm="100000">
                                          <p:val>
                                            <p:strVal val="#ppt_h"/>
                                          </p:val>
                                        </p:tav>
                                      </p:tavLst>
                                    </p:anim>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3" name="TextBox 2">
            <a:extLst>
              <a:ext uri="{FF2B5EF4-FFF2-40B4-BE49-F238E27FC236}">
                <a16:creationId xmlns:a16="http://schemas.microsoft.com/office/drawing/2014/main" id="{815893E0-07CB-3323-A8E8-50537DAAF6AC}"/>
              </a:ext>
            </a:extLst>
          </p:cNvPr>
          <p:cNvSpPr txBox="1"/>
          <p:nvPr/>
        </p:nvSpPr>
        <p:spPr>
          <a:xfrm>
            <a:off x="270219" y="1676399"/>
            <a:ext cx="6889897" cy="4893647"/>
          </a:xfrm>
          <a:prstGeom prst="rect">
            <a:avLst/>
          </a:prstGeom>
          <a:noFill/>
        </p:spPr>
        <p:txBody>
          <a:bodyPr wrap="square" rtlCol="0">
            <a:spAutoFit/>
          </a:bodyPr>
          <a:lstStyle/>
          <a:p>
            <a:r>
              <a:rPr lang="en-GB" sz="2400" dirty="0"/>
              <a:t>Recommended Reading:</a:t>
            </a:r>
          </a:p>
          <a:p>
            <a:endParaRPr lang="en-GB" sz="2400" dirty="0"/>
          </a:p>
          <a:p>
            <a:pPr marL="342900" indent="-342900">
              <a:buFont typeface="Arial" panose="020B0604020202020204" pitchFamily="34" charset="0"/>
              <a:buChar char="•"/>
            </a:pPr>
            <a:r>
              <a:rPr lang="en-GB" sz="2400" dirty="0">
                <a:hlinkClick r:id="rId4"/>
              </a:rPr>
              <a:t>Keeping Children Safe in Education 2023</a:t>
            </a:r>
            <a:endParaRPr lang="en-GB" sz="2400" dirty="0"/>
          </a:p>
          <a:p>
            <a:pPr marL="342900" indent="-342900">
              <a:buFont typeface="Arial" panose="020B0604020202020204" pitchFamily="34" charset="0"/>
              <a:buChar char="•"/>
            </a:pPr>
            <a:r>
              <a:rPr lang="en-GB" sz="2400" dirty="0">
                <a:hlinkClick r:id="rId5"/>
              </a:rPr>
              <a:t>Meeting Digital and Technology Standards in Schools and Colleges</a:t>
            </a:r>
            <a:endParaRPr lang="en-GB" sz="2400" dirty="0"/>
          </a:p>
          <a:p>
            <a:pPr marL="342900" indent="-342900">
              <a:buFont typeface="Arial" panose="020B0604020202020204" pitchFamily="34" charset="0"/>
              <a:buChar char="•"/>
            </a:pPr>
            <a:r>
              <a:rPr lang="en-GB" sz="2400" dirty="0">
                <a:hlinkClick r:id="rId6"/>
              </a:rPr>
              <a:t>Prevent Duty Guidance</a:t>
            </a:r>
            <a:endParaRPr lang="en-GB" sz="2400" dirty="0"/>
          </a:p>
          <a:p>
            <a:pPr marL="342900" indent="-342900">
              <a:buFont typeface="Arial" panose="020B0604020202020204" pitchFamily="34" charset="0"/>
              <a:buChar char="•"/>
            </a:pPr>
            <a:r>
              <a:rPr lang="en-GB" sz="2400" dirty="0">
                <a:hlinkClick r:id="rId7"/>
              </a:rPr>
              <a:t>UK Safer Internet Centre: Appropriate Filtering Guide for Education</a:t>
            </a:r>
            <a:endParaRPr lang="en-GB" sz="2400" dirty="0"/>
          </a:p>
          <a:p>
            <a:pPr marL="342900" indent="-342900">
              <a:buFont typeface="Arial" panose="020B0604020202020204" pitchFamily="34" charset="0"/>
              <a:buChar char="•"/>
            </a:pPr>
            <a:r>
              <a:rPr lang="en-GB" sz="2400" dirty="0">
                <a:hlinkClick r:id="rId8"/>
              </a:rPr>
              <a:t>UK Safer Internet Centre: Appropriate Monitoring Guide for Education</a:t>
            </a:r>
            <a:endParaRPr lang="en-GB" sz="2400" dirty="0"/>
          </a:p>
          <a:p>
            <a:pPr marL="342900" indent="-342900">
              <a:buFont typeface="Arial" panose="020B0604020202020204" pitchFamily="34" charset="0"/>
              <a:buChar char="•"/>
            </a:pPr>
            <a:r>
              <a:rPr lang="en-GB" sz="2400" dirty="0">
                <a:hlinkClick r:id="rId9"/>
              </a:rPr>
              <a:t>SWGFL Test Filtering Website</a:t>
            </a:r>
            <a:endParaRPr lang="en-GB" sz="2400" dirty="0"/>
          </a:p>
          <a:p>
            <a:pPr marL="342900" indent="-342900">
              <a:buFont typeface="Arial" panose="020B0604020202020204" pitchFamily="34" charset="0"/>
              <a:buChar char="•"/>
            </a:pPr>
            <a:r>
              <a:rPr lang="en-GB" sz="2400" dirty="0">
                <a:hlinkClick r:id="rId10"/>
              </a:rPr>
              <a:t>UK Safer Internet Centre: Filtering and Monitoring Provider Self-Certifications</a:t>
            </a:r>
            <a:endParaRPr lang="en-GB" sz="2400" dirty="0"/>
          </a:p>
        </p:txBody>
      </p:sp>
      <p:pic>
        <p:nvPicPr>
          <p:cNvPr id="12" name="Picture 11">
            <a:extLst>
              <a:ext uri="{FF2B5EF4-FFF2-40B4-BE49-F238E27FC236}">
                <a16:creationId xmlns:a16="http://schemas.microsoft.com/office/drawing/2014/main" id="{BDCB14AF-25E4-BAA7-E2C3-DC21FA458E20}"/>
              </a:ext>
            </a:extLst>
          </p:cNvPr>
          <p:cNvPicPr>
            <a:picLocks noChangeAspect="1"/>
          </p:cNvPicPr>
          <p:nvPr/>
        </p:nvPicPr>
        <p:blipFill>
          <a:blip r:embed="rId11"/>
          <a:stretch>
            <a:fillRect/>
          </a:stretch>
        </p:blipFill>
        <p:spPr>
          <a:xfrm>
            <a:off x="6754982" y="1676399"/>
            <a:ext cx="5144436" cy="2479628"/>
          </a:xfrm>
          <a:prstGeom prst="rect">
            <a:avLst/>
          </a:prstGeom>
          <a:effectLst>
            <a:softEdge rad="12700"/>
          </a:effectLst>
        </p:spPr>
      </p:pic>
      <p:pic>
        <p:nvPicPr>
          <p:cNvPr id="14" name="Picture 13">
            <a:extLst>
              <a:ext uri="{FF2B5EF4-FFF2-40B4-BE49-F238E27FC236}">
                <a16:creationId xmlns:a16="http://schemas.microsoft.com/office/drawing/2014/main" id="{EDC7114A-64AB-AE24-442E-4947218406DA}"/>
              </a:ext>
            </a:extLst>
          </p:cNvPr>
          <p:cNvPicPr>
            <a:picLocks noChangeAspect="1"/>
          </p:cNvPicPr>
          <p:nvPr/>
        </p:nvPicPr>
        <p:blipFill>
          <a:blip r:embed="rId12"/>
          <a:stretch>
            <a:fillRect/>
          </a:stretch>
        </p:blipFill>
        <p:spPr>
          <a:xfrm>
            <a:off x="8607915" y="4145502"/>
            <a:ext cx="3161416" cy="2424544"/>
          </a:xfrm>
          <a:prstGeom prst="rect">
            <a:avLst/>
          </a:prstGeom>
        </p:spPr>
      </p:pic>
      <p:sp>
        <p:nvSpPr>
          <p:cNvPr id="7" name="Title 1">
            <a:extLst>
              <a:ext uri="{FF2B5EF4-FFF2-40B4-BE49-F238E27FC236}">
                <a16:creationId xmlns:a16="http://schemas.microsoft.com/office/drawing/2014/main" id="{C75A3775-A0EB-5B05-88D8-9A5F93FBD31D}"/>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221872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with a black background&#10;&#10;Description automatically generated">
            <a:extLst>
              <a:ext uri="{FF2B5EF4-FFF2-40B4-BE49-F238E27FC236}">
                <a16:creationId xmlns:a16="http://schemas.microsoft.com/office/drawing/2014/main" id="{5929AB3D-CC11-E357-B50F-5F7CAD6072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 y="-180976"/>
            <a:ext cx="1733550" cy="1857375"/>
          </a:xfrm>
        </p:spPr>
      </p:pic>
      <p:sp>
        <p:nvSpPr>
          <p:cNvPr id="3" name="Rectangle 2">
            <a:extLst>
              <a:ext uri="{FF2B5EF4-FFF2-40B4-BE49-F238E27FC236}">
                <a16:creationId xmlns:a16="http://schemas.microsoft.com/office/drawing/2014/main" id="{620B2803-3B6F-B1DB-A8BF-0F5AFE633B9B}"/>
              </a:ext>
            </a:extLst>
          </p:cNvPr>
          <p:cNvSpPr/>
          <p:nvPr/>
        </p:nvSpPr>
        <p:spPr>
          <a:xfrm>
            <a:off x="890024" y="1967706"/>
            <a:ext cx="3734602"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Review and Audit</a:t>
            </a:r>
          </a:p>
        </p:txBody>
      </p:sp>
      <p:sp>
        <p:nvSpPr>
          <p:cNvPr id="6" name="Rectangle 5">
            <a:extLst>
              <a:ext uri="{FF2B5EF4-FFF2-40B4-BE49-F238E27FC236}">
                <a16:creationId xmlns:a16="http://schemas.microsoft.com/office/drawing/2014/main" id="{2652F405-52E9-42D7-4F28-A76705C682FD}"/>
              </a:ext>
            </a:extLst>
          </p:cNvPr>
          <p:cNvSpPr/>
          <p:nvPr/>
        </p:nvSpPr>
        <p:spPr>
          <a:xfrm>
            <a:off x="7782782" y="1967706"/>
            <a:ext cx="351536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Safeguarding Response</a:t>
            </a:r>
          </a:p>
        </p:txBody>
      </p:sp>
      <p:sp>
        <p:nvSpPr>
          <p:cNvPr id="7" name="Rectangle 6">
            <a:extLst>
              <a:ext uri="{FF2B5EF4-FFF2-40B4-BE49-F238E27FC236}">
                <a16:creationId xmlns:a16="http://schemas.microsoft.com/office/drawing/2014/main" id="{0376A80A-BB20-79E3-71EE-E9BBEFEE4849}"/>
              </a:ext>
            </a:extLst>
          </p:cNvPr>
          <p:cNvSpPr/>
          <p:nvPr/>
        </p:nvSpPr>
        <p:spPr>
          <a:xfrm>
            <a:off x="890023" y="4399691"/>
            <a:ext cx="3734601"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Policies and Processes</a:t>
            </a:r>
          </a:p>
        </p:txBody>
      </p:sp>
      <p:sp>
        <p:nvSpPr>
          <p:cNvPr id="8" name="Rectangle 7">
            <a:extLst>
              <a:ext uri="{FF2B5EF4-FFF2-40B4-BE49-F238E27FC236}">
                <a16:creationId xmlns:a16="http://schemas.microsoft.com/office/drawing/2014/main" id="{0FCDFC82-9F08-2B42-CEF5-7DF47918669E}"/>
              </a:ext>
            </a:extLst>
          </p:cNvPr>
          <p:cNvSpPr/>
          <p:nvPr/>
        </p:nvSpPr>
        <p:spPr>
          <a:xfrm>
            <a:off x="7782782" y="4399691"/>
            <a:ext cx="3515360" cy="142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Staff Training</a:t>
            </a:r>
          </a:p>
        </p:txBody>
      </p:sp>
      <p:sp>
        <p:nvSpPr>
          <p:cNvPr id="9" name="Callout: Quad Arrow 8">
            <a:extLst>
              <a:ext uri="{FF2B5EF4-FFF2-40B4-BE49-F238E27FC236}">
                <a16:creationId xmlns:a16="http://schemas.microsoft.com/office/drawing/2014/main" id="{0B503D57-C481-D332-F3CB-DB36A02F5F37}"/>
              </a:ext>
            </a:extLst>
          </p:cNvPr>
          <p:cNvSpPr/>
          <p:nvPr/>
        </p:nvSpPr>
        <p:spPr>
          <a:xfrm>
            <a:off x="4624624" y="2429852"/>
            <a:ext cx="3258686" cy="2926348"/>
          </a:xfrm>
          <a:prstGeom prst="quad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a:rPr>
              <a:t>Filtering and Monitoring is a Core Element of Safeguarding</a:t>
            </a:r>
            <a:endParaRPr kumimoji="0" lang="en-GB"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itle 1">
            <a:extLst>
              <a:ext uri="{FF2B5EF4-FFF2-40B4-BE49-F238E27FC236}">
                <a16:creationId xmlns:a16="http://schemas.microsoft.com/office/drawing/2014/main" id="{BFBBACC4-6F9D-94A8-CADD-EA91D541E11E}"/>
              </a:ext>
            </a:extLst>
          </p:cNvPr>
          <p:cNvSpPr txBox="1">
            <a:spLocks/>
          </p:cNvSpPr>
          <p:nvPr/>
        </p:nvSpPr>
        <p:spPr>
          <a:xfrm>
            <a:off x="2532407" y="133026"/>
            <a:ext cx="7127186" cy="12293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latin typeface="Calibri"/>
                <a:ea typeface="Calibri"/>
                <a:cs typeface="Calibri"/>
                <a:sym typeface="Calibri"/>
              </a:rPr>
              <a:t>Understanding Filtering and Monitoring</a:t>
            </a:r>
            <a:endParaRPr lang="en-GB" sz="5400" dirty="0"/>
          </a:p>
        </p:txBody>
      </p:sp>
    </p:spTree>
    <p:extLst>
      <p:ext uri="{BB962C8B-B14F-4D97-AF65-F5344CB8AC3E}">
        <p14:creationId xmlns:p14="http://schemas.microsoft.com/office/powerpoint/2010/main" val="3895159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602847" y="2766218"/>
            <a:ext cx="3305588" cy="1325563"/>
          </a:xfrm>
        </p:spPr>
        <p:txBody>
          <a:bodyPr>
            <a:noAutofit/>
          </a:bodyPr>
          <a:lstStyle/>
          <a:p>
            <a:r>
              <a:rPr lang="en-GB" sz="5400" dirty="0">
                <a:latin typeface="+mn-lt"/>
              </a:rPr>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7" name="Picture 6">
            <a:extLst>
              <a:ext uri="{FF2B5EF4-FFF2-40B4-BE49-F238E27FC236}">
                <a16:creationId xmlns:a16="http://schemas.microsoft.com/office/drawing/2014/main" id="{C65DF7DA-A04D-A61B-E9BF-4067EF274A55}"/>
              </a:ext>
            </a:extLst>
          </p:cNvPr>
          <p:cNvPicPr>
            <a:picLocks noChangeAspect="1"/>
          </p:cNvPicPr>
          <p:nvPr/>
        </p:nvPicPr>
        <p:blipFill>
          <a:blip r:embed="rId6"/>
          <a:stretch>
            <a:fillRect/>
          </a:stretch>
        </p:blipFill>
        <p:spPr>
          <a:xfrm>
            <a:off x="9312270" y="110330"/>
            <a:ext cx="2809875" cy="1238250"/>
          </a:xfrm>
          <a:prstGeom prst="rect">
            <a:avLst/>
          </a:prstGeom>
        </p:spPr>
      </p:pic>
    </p:spTree>
    <p:extLst>
      <p:ext uri="{BB962C8B-B14F-4D97-AF65-F5344CB8AC3E}">
        <p14:creationId xmlns:p14="http://schemas.microsoft.com/office/powerpoint/2010/main" val="125002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5D54-4671-5C07-0AB9-540D3D5D07A3}"/>
              </a:ext>
            </a:extLst>
          </p:cNvPr>
          <p:cNvSpPr>
            <a:spLocks noGrp="1"/>
          </p:cNvSpPr>
          <p:nvPr>
            <p:ph type="ctrTitle"/>
          </p:nvPr>
        </p:nvSpPr>
        <p:spPr>
          <a:xfrm>
            <a:off x="6410298" y="2344399"/>
            <a:ext cx="5781702" cy="1862451"/>
          </a:xfrm>
        </p:spPr>
        <p:txBody>
          <a:bodyPr anchor="t">
            <a:normAutofit/>
          </a:bodyPr>
          <a:lstStyle/>
          <a:p>
            <a:pPr algn="l"/>
            <a:r>
              <a:rPr lang="en-GB" sz="4000" i="1" dirty="0">
                <a:solidFill>
                  <a:schemeClr val="tx2"/>
                </a:solidFill>
              </a:rPr>
              <a:t>The Online-Safety Bill: implications for academies</a:t>
            </a:r>
          </a:p>
        </p:txBody>
      </p:sp>
      <p:sp>
        <p:nvSpPr>
          <p:cNvPr id="3" name="Subtitle 2">
            <a:extLst>
              <a:ext uri="{FF2B5EF4-FFF2-40B4-BE49-F238E27FC236}">
                <a16:creationId xmlns:a16="http://schemas.microsoft.com/office/drawing/2014/main" id="{FEC52349-3ED3-7F46-0065-3D2189F20158}"/>
              </a:ext>
            </a:extLst>
          </p:cNvPr>
          <p:cNvSpPr>
            <a:spLocks noGrp="1"/>
          </p:cNvSpPr>
          <p:nvPr>
            <p:ph type="subTitle" idx="1"/>
          </p:nvPr>
        </p:nvSpPr>
        <p:spPr>
          <a:xfrm>
            <a:off x="6579076" y="4128656"/>
            <a:ext cx="5267964" cy="1643038"/>
          </a:xfrm>
        </p:spPr>
        <p:txBody>
          <a:bodyPr anchor="b">
            <a:normAutofit fontScale="85000" lnSpcReduction="20000"/>
          </a:bodyPr>
          <a:lstStyle/>
          <a:p>
            <a:pPr algn="l"/>
            <a:r>
              <a:rPr lang="en-GB" sz="3900" i="1" dirty="0">
                <a:solidFill>
                  <a:schemeClr val="tx2"/>
                </a:solidFill>
              </a:rPr>
              <a:t>Dr Jon Needham</a:t>
            </a:r>
          </a:p>
          <a:p>
            <a:pPr algn="l"/>
            <a:r>
              <a:rPr lang="en-GB" sz="3200" i="1" dirty="0">
                <a:solidFill>
                  <a:schemeClr val="tx2"/>
                </a:solidFill>
              </a:rPr>
              <a:t>National Director of Safeguarding</a:t>
            </a:r>
          </a:p>
          <a:p>
            <a:pPr algn="l"/>
            <a:endParaRPr lang="en-GB" sz="2600" i="1" dirty="0">
              <a:solidFill>
                <a:schemeClr val="tx2"/>
              </a:solidFill>
            </a:endParaRPr>
          </a:p>
          <a:p>
            <a:pPr algn="l"/>
            <a:r>
              <a:rPr lang="en-GB" sz="2600" i="1" dirty="0">
                <a:solidFill>
                  <a:schemeClr val="tx2"/>
                </a:solidFill>
              </a:rPr>
              <a:t>Oasis Education</a:t>
            </a:r>
          </a:p>
        </p:txBody>
      </p:sp>
      <p:pic>
        <p:nvPicPr>
          <p:cNvPr id="5" name="Picture 4" descr="A logo with a black background&#10;&#10;Description automatically generated">
            <a:extLst>
              <a:ext uri="{FF2B5EF4-FFF2-40B4-BE49-F238E27FC236}">
                <a16:creationId xmlns:a16="http://schemas.microsoft.com/office/drawing/2014/main" id="{38AC6B7A-6B26-4400-CE53-3868413E2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9395"/>
            <a:ext cx="5634987" cy="2352606"/>
          </a:xfrm>
          <a:custGeom>
            <a:avLst/>
            <a:gdLst/>
            <a:ahLst/>
            <a:cxnLst/>
            <a:rect l="l" t="t" r="r" b="b"/>
            <a:pathLst>
              <a:path w="4141760" h="4377846">
                <a:moveTo>
                  <a:pt x="0" y="0"/>
                </a:moveTo>
                <a:lnTo>
                  <a:pt x="4141760" y="0"/>
                </a:lnTo>
                <a:lnTo>
                  <a:pt x="4141760" y="4377846"/>
                </a:lnTo>
                <a:lnTo>
                  <a:pt x="0" y="4377846"/>
                </a:lnTo>
                <a:close/>
              </a:path>
            </a:pathLst>
          </a:custGeom>
        </p:spPr>
      </p:pic>
      <p:pic>
        <p:nvPicPr>
          <p:cNvPr id="7" name="Picture 6" descr="A black text on a white background&#10;&#10;Description automatically generated">
            <a:extLst>
              <a:ext uri="{FF2B5EF4-FFF2-40B4-BE49-F238E27FC236}">
                <a16:creationId xmlns:a16="http://schemas.microsoft.com/office/drawing/2014/main" id="{AA0C924A-3A81-D240-D6FF-C547599E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9645" y="6181385"/>
            <a:ext cx="1888966" cy="670639"/>
          </a:xfrm>
          <a:prstGeom prst="rect">
            <a:avLst/>
          </a:prstGeom>
        </p:spPr>
      </p:pic>
      <p:sp>
        <p:nvSpPr>
          <p:cNvPr id="4" name="TextBox 3">
            <a:extLst>
              <a:ext uri="{FF2B5EF4-FFF2-40B4-BE49-F238E27FC236}">
                <a16:creationId xmlns:a16="http://schemas.microsoft.com/office/drawing/2014/main" id="{152CFF18-5ECB-3E09-308D-C9507875824C}"/>
              </a:ext>
            </a:extLst>
          </p:cNvPr>
          <p:cNvSpPr txBox="1"/>
          <p:nvPr/>
        </p:nvSpPr>
        <p:spPr>
          <a:xfrm>
            <a:off x="83389" y="6387210"/>
            <a:ext cx="2327302" cy="369332"/>
          </a:xfrm>
          <a:prstGeom prst="rect">
            <a:avLst/>
          </a:prstGeom>
          <a:noFill/>
        </p:spPr>
        <p:txBody>
          <a:bodyPr wrap="square" rtlCol="0">
            <a:spAutoFit/>
          </a:bodyPr>
          <a:lstStyle/>
          <a:p>
            <a:r>
              <a:rPr lang="en-GB" dirty="0">
                <a:solidFill>
                  <a:schemeClr val="accent3">
                    <a:lumMod val="60000"/>
                    <a:lumOff val="40000"/>
                  </a:schemeClr>
                </a:solidFill>
              </a:rPr>
              <a:t>Session Number: 8.3</a:t>
            </a:r>
          </a:p>
        </p:txBody>
      </p:sp>
      <p:pic>
        <p:nvPicPr>
          <p:cNvPr id="8" name="Picture 7" descr="A close-up of a logo&#10;&#10;Description automatically generated">
            <a:extLst>
              <a:ext uri="{FF2B5EF4-FFF2-40B4-BE49-F238E27FC236}">
                <a16:creationId xmlns:a16="http://schemas.microsoft.com/office/drawing/2014/main" id="{D7377B5A-12AB-79D4-EA7C-D8A8D9726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4800" y="229901"/>
            <a:ext cx="2323811" cy="1307637"/>
          </a:xfrm>
          <a:prstGeom prst="rect">
            <a:avLst/>
          </a:prstGeom>
        </p:spPr>
      </p:pic>
    </p:spTree>
    <p:extLst>
      <p:ext uri="{BB962C8B-B14F-4D97-AF65-F5344CB8AC3E}">
        <p14:creationId xmlns:p14="http://schemas.microsoft.com/office/powerpoint/2010/main" val="1512229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658813" y="0"/>
            <a:ext cx="10515600" cy="1325563"/>
          </a:xfrm>
        </p:spPr>
        <p:txBody>
          <a:bodyPr>
            <a:normAutofit/>
          </a:bodyPr>
          <a:lstStyle/>
          <a:p>
            <a:r>
              <a:rPr lang="en-GB" sz="5400" b="1" dirty="0">
                <a:solidFill>
                  <a:schemeClr val="accent1"/>
                </a:solidFill>
                <a:latin typeface="+mn-lt"/>
              </a:rPr>
              <a:t>On-Line Safety Bill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lstStyle/>
          <a:p>
            <a:r>
              <a:rPr lang="en-GB" dirty="0"/>
              <a:t>Royal Assent October 2023</a:t>
            </a:r>
          </a:p>
          <a:p>
            <a:r>
              <a:rPr lang="en-GB" dirty="0"/>
              <a:t>Ofcom named as the formal regulator</a:t>
            </a:r>
          </a:p>
          <a:p>
            <a:endParaRPr lang="en-GB" dirty="0"/>
          </a:p>
          <a:p>
            <a:pPr marL="0" indent="0">
              <a:buNone/>
            </a:pPr>
            <a:r>
              <a:rPr lang="en-GB" dirty="0"/>
              <a:t>Purpose</a:t>
            </a:r>
          </a:p>
          <a:p>
            <a:r>
              <a:rPr lang="en-GB" dirty="0"/>
              <a:t>Prevention of on-line platforms hosting harmful or illegal content</a:t>
            </a:r>
          </a:p>
          <a:p>
            <a:r>
              <a:rPr lang="en-GB" dirty="0"/>
              <a:t>Stop child sex abuse material on-line</a:t>
            </a:r>
          </a:p>
          <a:p>
            <a:r>
              <a:rPr lang="en-GB" dirty="0"/>
              <a:t>Establish age verification to avoid inappropriate age access</a:t>
            </a:r>
          </a:p>
          <a:p>
            <a:endParaRPr lang="en-GB" dirty="0"/>
          </a:p>
        </p:txBody>
      </p:sp>
    </p:spTree>
    <p:extLst>
      <p:ext uri="{BB962C8B-B14F-4D97-AF65-F5344CB8AC3E}">
        <p14:creationId xmlns:p14="http://schemas.microsoft.com/office/powerpoint/2010/main" val="224944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481584" y="-15506"/>
            <a:ext cx="10369779" cy="1325563"/>
          </a:xfrm>
        </p:spPr>
        <p:txBody>
          <a:bodyPr>
            <a:noAutofit/>
          </a:bodyPr>
          <a:lstStyle/>
          <a:p>
            <a:pPr algn="l"/>
            <a:r>
              <a:rPr lang="en-GB" sz="5400" b="1" i="0" dirty="0">
                <a:solidFill>
                  <a:schemeClr val="accent1"/>
                </a:solidFill>
                <a:effectLst/>
                <a:latin typeface="+mn-lt"/>
              </a:rPr>
              <a:t>The Online Safety Act </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lstStyle/>
          <a:p>
            <a:pPr marL="0" indent="0" algn="l">
              <a:buNone/>
            </a:pPr>
            <a:r>
              <a:rPr lang="en-GB" b="0" i="0" dirty="0">
                <a:effectLst/>
              </a:rPr>
              <a:t>The new rules apply to 3 groups/services:</a:t>
            </a:r>
          </a:p>
          <a:p>
            <a:pPr marL="0" indent="0" algn="l">
              <a:buNone/>
            </a:pPr>
            <a:endParaRPr lang="en-GB" b="0" i="0" dirty="0">
              <a:effectLst/>
            </a:endParaRPr>
          </a:p>
          <a:p>
            <a:r>
              <a:rPr lang="en-GB" b="1" i="0" dirty="0">
                <a:effectLst/>
              </a:rPr>
              <a:t>‘User to User’ services</a:t>
            </a:r>
            <a:r>
              <a:rPr lang="en-GB" b="0" i="0" dirty="0">
                <a:effectLst/>
              </a:rPr>
              <a:t>: where users can create and share content, or interact with each other ;</a:t>
            </a:r>
          </a:p>
          <a:p>
            <a:endParaRPr lang="en-GB" sz="2400" b="0" i="0" dirty="0">
              <a:effectLst/>
            </a:endParaRPr>
          </a:p>
          <a:p>
            <a:r>
              <a:rPr lang="en-GB" b="1" dirty="0"/>
              <a:t>‘Search Services’: </a:t>
            </a:r>
            <a:r>
              <a:rPr lang="en-GB" dirty="0"/>
              <a:t>where </a:t>
            </a:r>
            <a:r>
              <a:rPr lang="en-GB" b="0" i="0" dirty="0">
                <a:effectLst/>
              </a:rPr>
              <a:t>users can search other websites or databases or</a:t>
            </a:r>
          </a:p>
          <a:p>
            <a:endParaRPr lang="en-GB" sz="2400" b="0" i="0" dirty="0">
              <a:effectLst/>
            </a:endParaRPr>
          </a:p>
          <a:p>
            <a:r>
              <a:rPr lang="en-GB" dirty="0"/>
              <a:t>‘</a:t>
            </a:r>
            <a:r>
              <a:rPr lang="en-GB" b="1" dirty="0"/>
              <a:t>General Users’: </a:t>
            </a:r>
            <a:r>
              <a:rPr lang="en-GB" dirty="0"/>
              <a:t>where an individual or </a:t>
            </a:r>
            <a:r>
              <a:rPr lang="en-GB" b="0" i="0" dirty="0">
                <a:effectLst/>
              </a:rPr>
              <a:t>business publish or display pornographic content.</a:t>
            </a:r>
          </a:p>
          <a:p>
            <a:endParaRPr lang="en-GB" dirty="0"/>
          </a:p>
        </p:txBody>
      </p:sp>
    </p:spTree>
    <p:extLst>
      <p:ext uri="{BB962C8B-B14F-4D97-AF65-F5344CB8AC3E}">
        <p14:creationId xmlns:p14="http://schemas.microsoft.com/office/powerpoint/2010/main" val="151332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658813" y="16967"/>
            <a:ext cx="10515600" cy="1325563"/>
          </a:xfrm>
        </p:spPr>
        <p:txBody>
          <a:bodyPr>
            <a:noAutofit/>
          </a:bodyPr>
          <a:lstStyle/>
          <a:p>
            <a:r>
              <a:rPr lang="en-GB" sz="5400" b="1" dirty="0">
                <a:solidFill>
                  <a:schemeClr val="accent1"/>
                </a:solidFill>
                <a:latin typeface="Calibri" panose="020F0502020204030204" pitchFamily="34" charset="0"/>
                <a:cs typeface="Calibri" panose="020F0502020204030204" pitchFamily="34" charset="0"/>
              </a:rPr>
              <a:t>New Criminal Offences: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rmAutofit/>
          </a:bodyPr>
          <a:lstStyle/>
          <a:p>
            <a:r>
              <a:rPr lang="en-GB" b="1" i="0" dirty="0">
                <a:effectLst/>
              </a:rPr>
              <a:t>The false communications offence:</a:t>
            </a:r>
            <a:r>
              <a:rPr lang="en-GB" b="0" i="0" dirty="0">
                <a:effectLst/>
              </a:rPr>
              <a:t> aimed at protecting individuals from any communications where the sender intended to cause harm by sending something knowingly false.</a:t>
            </a:r>
          </a:p>
          <a:p>
            <a:endParaRPr lang="en-GB" sz="800" b="0" i="0" dirty="0">
              <a:effectLst/>
            </a:endParaRPr>
          </a:p>
          <a:p>
            <a:pPr algn="l">
              <a:buFont typeface="Arial" panose="020B0604020202020204" pitchFamily="34" charset="0"/>
              <a:buChar char="•"/>
            </a:pPr>
            <a:r>
              <a:rPr lang="en-GB" b="1" i="0" dirty="0">
                <a:effectLst/>
              </a:rPr>
              <a:t>The threatening communications offence:</a:t>
            </a:r>
            <a:r>
              <a:rPr lang="en-GB" b="0" i="0" dirty="0">
                <a:effectLst/>
              </a:rPr>
              <a:t> to capture communications that convey a threat of serious harm, such as grievous bodily harm or rape.</a:t>
            </a:r>
          </a:p>
          <a:p>
            <a:pPr algn="l">
              <a:buFont typeface="Arial" panose="020B0604020202020204" pitchFamily="34" charset="0"/>
              <a:buChar char="•"/>
            </a:pPr>
            <a:endParaRPr lang="en-GB" sz="800" b="0" i="0" dirty="0">
              <a:effectLst/>
            </a:endParaRPr>
          </a:p>
          <a:p>
            <a:pPr algn="l">
              <a:buFont typeface="Arial" panose="020B0604020202020204" pitchFamily="34" charset="0"/>
              <a:buChar char="•"/>
            </a:pPr>
            <a:r>
              <a:rPr lang="en-GB" b="1" i="0" dirty="0">
                <a:effectLst/>
              </a:rPr>
              <a:t>Flashing offence:</a:t>
            </a:r>
            <a:r>
              <a:rPr lang="en-GB" b="0" i="0" dirty="0">
                <a:effectLst/>
              </a:rPr>
              <a:t> aimed at stopping epilepsy trolling (Zach’s Law).</a:t>
            </a:r>
          </a:p>
          <a:p>
            <a:pPr algn="l">
              <a:buFont typeface="Arial" panose="020B0604020202020204" pitchFamily="34" charset="0"/>
              <a:buChar char="•"/>
            </a:pPr>
            <a:endParaRPr lang="en-GB" sz="800" b="0" i="0" dirty="0">
              <a:effectLst/>
            </a:endParaRPr>
          </a:p>
          <a:p>
            <a:pPr algn="l">
              <a:buFont typeface="Arial" panose="020B0604020202020204" pitchFamily="34" charset="0"/>
              <a:buChar char="•"/>
            </a:pPr>
            <a:r>
              <a:rPr lang="en-GB" b="1" i="0" dirty="0">
                <a:effectLst/>
              </a:rPr>
              <a:t>Assistance offence</a:t>
            </a:r>
            <a:r>
              <a:rPr lang="en-GB" b="0" i="0" dirty="0">
                <a:effectLst/>
              </a:rPr>
              <a:t>: an offence criminalising the assisting or encouraging of self-harm online.</a:t>
            </a:r>
          </a:p>
          <a:p>
            <a:endParaRPr lang="en-GB" dirty="0"/>
          </a:p>
        </p:txBody>
      </p:sp>
    </p:spTree>
    <p:extLst>
      <p:ext uri="{BB962C8B-B14F-4D97-AF65-F5344CB8AC3E}">
        <p14:creationId xmlns:p14="http://schemas.microsoft.com/office/powerpoint/2010/main" val="16058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593088" y="79776"/>
            <a:ext cx="10515600" cy="1325563"/>
          </a:xfrm>
        </p:spPr>
        <p:txBody>
          <a:bodyPr>
            <a:noAutofit/>
          </a:bodyPr>
          <a:lstStyle/>
          <a:p>
            <a:pPr algn="l"/>
            <a:r>
              <a:rPr lang="en-GB" sz="5400" b="1" i="0" dirty="0">
                <a:solidFill>
                  <a:schemeClr val="accent1"/>
                </a:solidFill>
                <a:effectLst/>
                <a:latin typeface="+mn-lt"/>
              </a:rPr>
              <a:t>Online safety bill &amp; schools</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44639" y="2241550"/>
            <a:ext cx="11605640" cy="3004705"/>
          </a:xfrm>
        </p:spPr>
        <p:txBody>
          <a:bodyPr>
            <a:noAutofit/>
          </a:bodyPr>
          <a:lstStyle/>
          <a:p>
            <a:pPr algn="l"/>
            <a:r>
              <a:rPr lang="en-GB" sz="2400" b="0" i="0" dirty="0">
                <a:effectLst/>
              </a:rPr>
              <a:t>The act is designed to ensure that children under the age of 13 cannot access social media platforms. </a:t>
            </a:r>
          </a:p>
          <a:p>
            <a:pPr algn="l"/>
            <a:endParaRPr lang="en-GB" sz="2400" dirty="0"/>
          </a:p>
          <a:p>
            <a:pPr algn="l"/>
            <a:r>
              <a:rPr lang="en-GB" sz="2400" b="0" i="0" dirty="0">
                <a:effectLst/>
              </a:rPr>
              <a:t>The act does not remove the current safeguarding duties placed upon schools. These duties are not being transferred to tech companies.</a:t>
            </a:r>
          </a:p>
          <a:p>
            <a:pPr algn="l"/>
            <a:endParaRPr lang="en-GB" sz="2400" dirty="0"/>
          </a:p>
          <a:p>
            <a:pPr algn="l"/>
            <a:r>
              <a:rPr lang="en-GB" sz="2400" b="0" i="0" u="none" strike="noStrike" baseline="0" dirty="0">
                <a:solidFill>
                  <a:srgbClr val="000000"/>
                </a:solidFill>
              </a:rPr>
              <a:t>The designated safeguarding lead should take </a:t>
            </a:r>
            <a:r>
              <a:rPr lang="en-GB" sz="2400" b="1" i="0" u="none" strike="noStrike" baseline="0" dirty="0">
                <a:solidFill>
                  <a:srgbClr val="000000"/>
                </a:solidFill>
              </a:rPr>
              <a:t>lead responsibility </a:t>
            </a:r>
            <a:r>
              <a:rPr lang="en-GB" sz="2400" b="0" i="0" u="none" strike="noStrike" baseline="0" dirty="0">
                <a:solidFill>
                  <a:srgbClr val="000000"/>
                </a:solidFill>
              </a:rPr>
              <a:t>for safeguarding and child protection (including online safety and understanding the filtering and monitoring systems and processes in place).</a:t>
            </a:r>
            <a:endParaRPr lang="en-GB" sz="2400" dirty="0"/>
          </a:p>
        </p:txBody>
      </p:sp>
    </p:spTree>
    <p:extLst>
      <p:ext uri="{BB962C8B-B14F-4D97-AF65-F5344CB8AC3E}">
        <p14:creationId xmlns:p14="http://schemas.microsoft.com/office/powerpoint/2010/main" val="7261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It’s More Than Just Influencing Others…</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8A1EB144-3F4A-35C6-BBE7-33E6363E86C8}"/>
              </a:ext>
            </a:extLst>
          </p:cNvPr>
          <p:cNvPicPr>
            <a:picLocks noChangeAspect="1"/>
          </p:cNvPicPr>
          <p:nvPr/>
        </p:nvPicPr>
        <p:blipFill>
          <a:blip r:embed="rId3"/>
          <a:stretch>
            <a:fillRect/>
          </a:stretch>
        </p:blipFill>
        <p:spPr>
          <a:xfrm>
            <a:off x="3476625" y="2037556"/>
            <a:ext cx="5238750" cy="3743325"/>
          </a:xfrm>
          <a:prstGeom prst="rect">
            <a:avLst/>
          </a:prstGeom>
        </p:spPr>
      </p:pic>
    </p:spTree>
    <p:extLst>
      <p:ext uri="{BB962C8B-B14F-4D97-AF65-F5344CB8AC3E}">
        <p14:creationId xmlns:p14="http://schemas.microsoft.com/office/powerpoint/2010/main" val="1108552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8A9230D5-D42D-55B7-54E8-ED6A072428E9}"/>
              </a:ext>
            </a:extLst>
          </p:cNvPr>
          <p:cNvSpPr>
            <a:spLocks noGrp="1"/>
          </p:cNvSpPr>
          <p:nvPr>
            <p:ph type="title"/>
          </p:nvPr>
        </p:nvSpPr>
        <p:spPr>
          <a:xfrm>
            <a:off x="565379" y="25367"/>
            <a:ext cx="10515600" cy="1325563"/>
          </a:xfrm>
        </p:spPr>
        <p:txBody>
          <a:bodyPr>
            <a:normAutofit/>
          </a:bodyPr>
          <a:lstStyle/>
          <a:p>
            <a:r>
              <a:rPr lang="en-GB" sz="5400" b="1" dirty="0">
                <a:solidFill>
                  <a:schemeClr val="accent1"/>
                </a:solidFill>
                <a:latin typeface="+mn-lt"/>
              </a:rPr>
              <a:t>On-line Safety &amp; the School</a:t>
            </a: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293180" y="1391803"/>
            <a:ext cx="11605640" cy="5440829"/>
          </a:xfrm>
        </p:spPr>
        <p:txBody>
          <a:bodyPr>
            <a:normAutofit fontScale="55000" lnSpcReduction="20000"/>
          </a:bodyPr>
          <a:lstStyle/>
          <a:p>
            <a:pPr marL="0" indent="0" algn="just">
              <a:lnSpc>
                <a:spcPct val="170000"/>
              </a:lnSpc>
              <a:buNone/>
            </a:pPr>
            <a:r>
              <a:rPr lang="en-GB" sz="3800" b="0" i="0" u="none" strike="noStrike" baseline="0" dirty="0">
                <a:solidFill>
                  <a:srgbClr val="000000"/>
                </a:solidFill>
              </a:rPr>
              <a:t>It is </a:t>
            </a:r>
            <a:r>
              <a:rPr lang="en-GB" sz="3800" b="1" i="0" u="none" strike="noStrike" baseline="0" dirty="0">
                <a:solidFill>
                  <a:srgbClr val="FF0000"/>
                </a:solidFill>
              </a:rPr>
              <a:t>essential</a:t>
            </a:r>
            <a:r>
              <a:rPr lang="en-GB" sz="3800" b="0" i="0" u="none" strike="noStrike" baseline="0" dirty="0">
                <a:solidFill>
                  <a:srgbClr val="000000"/>
                </a:solidFill>
              </a:rPr>
              <a:t> that children are safeguarded from </a:t>
            </a:r>
            <a:r>
              <a:rPr lang="en-GB" sz="3800" b="1" i="0" u="none" strike="noStrike" baseline="0" dirty="0">
                <a:solidFill>
                  <a:srgbClr val="FF0000"/>
                </a:solidFill>
              </a:rPr>
              <a:t>potentially harmful</a:t>
            </a:r>
            <a:r>
              <a:rPr lang="en-GB" sz="3800" b="1" i="0" u="none" strike="noStrike" baseline="0" dirty="0">
                <a:solidFill>
                  <a:srgbClr val="000000"/>
                </a:solidFill>
              </a:rPr>
              <a:t> </a:t>
            </a:r>
            <a:r>
              <a:rPr lang="en-GB" sz="3800" i="0" u="none" strike="noStrike" baseline="0" dirty="0">
                <a:solidFill>
                  <a:srgbClr val="000000"/>
                </a:solidFill>
              </a:rPr>
              <a:t>and</a:t>
            </a:r>
            <a:r>
              <a:rPr lang="en-GB" sz="3800" b="1" i="0" u="none" strike="noStrike" baseline="0" dirty="0">
                <a:solidFill>
                  <a:srgbClr val="000000"/>
                </a:solidFill>
              </a:rPr>
              <a:t> </a:t>
            </a:r>
            <a:r>
              <a:rPr lang="en-GB" sz="3800" b="1" i="0" u="none" strike="noStrike" baseline="0" dirty="0">
                <a:solidFill>
                  <a:srgbClr val="FF0000"/>
                </a:solidFill>
              </a:rPr>
              <a:t>inappropriate online material</a:t>
            </a:r>
            <a:r>
              <a:rPr lang="en-GB" sz="3800" b="0" i="0" u="none" strike="noStrike" baseline="0" dirty="0">
                <a:solidFill>
                  <a:srgbClr val="000000"/>
                </a:solidFill>
              </a:rPr>
              <a:t>. An </a:t>
            </a:r>
            <a:r>
              <a:rPr lang="en-GB" sz="3800" b="1" i="0" u="none" strike="noStrike" baseline="0" dirty="0">
                <a:solidFill>
                  <a:srgbClr val="FF0000"/>
                </a:solidFill>
              </a:rPr>
              <a:t>effective</a:t>
            </a:r>
            <a:r>
              <a:rPr lang="en-GB" sz="3800" b="0" i="0" u="none" strike="noStrike" baseline="0" dirty="0">
                <a:solidFill>
                  <a:srgbClr val="FF0000"/>
                </a:solidFill>
              </a:rPr>
              <a:t> </a:t>
            </a:r>
            <a:r>
              <a:rPr lang="en-GB" sz="3800" b="0" i="0" u="none" strike="noStrike" baseline="0" dirty="0">
                <a:solidFill>
                  <a:srgbClr val="000000"/>
                </a:solidFill>
              </a:rPr>
              <a:t>whole school and college approach to online safety empowers a school or college to </a:t>
            </a:r>
            <a:r>
              <a:rPr lang="en-GB" sz="3800" b="1" i="0" u="none" strike="noStrike" baseline="0" dirty="0">
                <a:solidFill>
                  <a:srgbClr val="FF0000"/>
                </a:solidFill>
              </a:rPr>
              <a:t>protect and educate</a:t>
            </a:r>
            <a:r>
              <a:rPr lang="en-GB" sz="3800" b="0" i="0" u="none" strike="noStrike" baseline="0" dirty="0">
                <a:solidFill>
                  <a:srgbClr val="FF0000"/>
                </a:solidFill>
              </a:rPr>
              <a:t> </a:t>
            </a:r>
            <a:r>
              <a:rPr lang="en-GB" sz="3800" b="0" i="0" u="none" strike="noStrike" baseline="0" dirty="0">
                <a:solidFill>
                  <a:srgbClr val="000000"/>
                </a:solidFill>
              </a:rPr>
              <a:t>pupils, students, and staff in their use of technology and establishes mechanisms to </a:t>
            </a:r>
            <a:r>
              <a:rPr lang="en-GB" sz="3800" b="1" i="0" u="none" strike="noStrike" baseline="0" dirty="0">
                <a:solidFill>
                  <a:srgbClr val="FF0000"/>
                </a:solidFill>
              </a:rPr>
              <a:t>identify, intervene </a:t>
            </a:r>
            <a:r>
              <a:rPr lang="en-GB" sz="3800" b="0" i="0" u="none" strike="noStrike" baseline="0" dirty="0">
                <a:solidFill>
                  <a:srgbClr val="000000"/>
                </a:solidFill>
              </a:rPr>
              <a:t>in, and </a:t>
            </a:r>
            <a:r>
              <a:rPr lang="en-GB" sz="3800" b="1" i="0" u="none" strike="noStrike" baseline="0" dirty="0">
                <a:solidFill>
                  <a:srgbClr val="FF0000"/>
                </a:solidFill>
              </a:rPr>
              <a:t>escalate</a:t>
            </a:r>
            <a:r>
              <a:rPr lang="en-GB" sz="3800" b="0" i="0" u="none" strike="noStrike" baseline="0" dirty="0">
                <a:solidFill>
                  <a:srgbClr val="000000"/>
                </a:solidFill>
              </a:rPr>
              <a:t> any concerns where </a:t>
            </a:r>
            <a:r>
              <a:rPr lang="en-GB" sz="3800" b="0" i="0" u="none" strike="noStrike" baseline="0">
                <a:solidFill>
                  <a:srgbClr val="000000"/>
                </a:solidFill>
              </a:rPr>
              <a:t>appropriate.                                 </a:t>
            </a:r>
            <a:r>
              <a:rPr lang="en-GB" sz="3800" b="0" i="0" u="none" strike="noStrike" baseline="0" dirty="0">
                <a:solidFill>
                  <a:srgbClr val="000000"/>
                </a:solidFill>
              </a:rPr>
              <a:t>(KCSIE ‘23 para 135)</a:t>
            </a:r>
          </a:p>
          <a:p>
            <a:pPr marL="0" indent="0">
              <a:lnSpc>
                <a:spcPct val="150000"/>
              </a:lnSpc>
              <a:buNone/>
            </a:pPr>
            <a:endParaRPr lang="en-GB" sz="800" b="1" i="0" u="none" strike="noStrike" baseline="0" dirty="0">
              <a:solidFill>
                <a:srgbClr val="FF0000"/>
              </a:solidFill>
            </a:endParaRPr>
          </a:p>
          <a:p>
            <a:pPr marL="0" indent="0">
              <a:lnSpc>
                <a:spcPct val="150000"/>
              </a:lnSpc>
              <a:buNone/>
            </a:pPr>
            <a:endParaRPr lang="en-GB" sz="1500" b="1" i="0" u="none" strike="noStrike" baseline="0" dirty="0">
              <a:solidFill>
                <a:srgbClr val="FF0000"/>
              </a:solidFill>
            </a:endParaRPr>
          </a:p>
          <a:p>
            <a:pPr marL="0" indent="0">
              <a:lnSpc>
                <a:spcPct val="150000"/>
              </a:lnSpc>
              <a:buNone/>
            </a:pPr>
            <a:r>
              <a:rPr lang="en-GB" sz="3800" b="1" i="0" u="none" strike="noStrike" baseline="0" dirty="0">
                <a:solidFill>
                  <a:srgbClr val="FF0000"/>
                </a:solidFill>
              </a:rPr>
              <a:t>Governing bodies </a:t>
            </a:r>
            <a:r>
              <a:rPr lang="en-GB" sz="3800" b="0" i="0" u="none" strike="noStrike" baseline="0" dirty="0">
                <a:solidFill>
                  <a:srgbClr val="000000"/>
                </a:solidFill>
              </a:rPr>
              <a:t>should ensure online safety is a running and interrelated theme their whole school approach to safeguarding and related policies and procedures. This will include:</a:t>
            </a:r>
          </a:p>
          <a:p>
            <a:pPr lvl="1">
              <a:lnSpc>
                <a:spcPct val="120000"/>
              </a:lnSpc>
            </a:pPr>
            <a:r>
              <a:rPr lang="en-GB" sz="3600" b="0" i="0" u="none" strike="noStrike" baseline="0" dirty="0">
                <a:solidFill>
                  <a:srgbClr val="000000"/>
                </a:solidFill>
              </a:rPr>
              <a:t>How online safety is reflected as required in all relevant policies, </a:t>
            </a:r>
          </a:p>
          <a:p>
            <a:pPr lvl="1">
              <a:lnSpc>
                <a:spcPct val="120000"/>
              </a:lnSpc>
            </a:pPr>
            <a:r>
              <a:rPr lang="en-GB" sz="3600" b="0" i="0" u="none" strike="noStrike" baseline="0" dirty="0">
                <a:solidFill>
                  <a:srgbClr val="000000"/>
                </a:solidFill>
              </a:rPr>
              <a:t>Delivered in the curriculum, any teacher training, </a:t>
            </a:r>
          </a:p>
          <a:p>
            <a:pPr lvl="1">
              <a:lnSpc>
                <a:spcPct val="120000"/>
              </a:lnSpc>
            </a:pPr>
            <a:r>
              <a:rPr lang="en-GB" sz="3600" dirty="0">
                <a:solidFill>
                  <a:srgbClr val="000000"/>
                </a:solidFill>
              </a:rPr>
              <a:t>Included in </a:t>
            </a:r>
            <a:r>
              <a:rPr lang="en-GB" sz="3600" b="0" i="0" u="none" strike="noStrike" baseline="0" dirty="0">
                <a:solidFill>
                  <a:srgbClr val="000000"/>
                </a:solidFill>
              </a:rPr>
              <a:t>the role and responsibilities of the designated safeguarding lead (and deputies), </a:t>
            </a:r>
          </a:p>
          <a:p>
            <a:pPr lvl="1">
              <a:lnSpc>
                <a:spcPct val="120000"/>
              </a:lnSpc>
            </a:pPr>
            <a:r>
              <a:rPr lang="en-GB" sz="3600" dirty="0">
                <a:solidFill>
                  <a:srgbClr val="000000"/>
                </a:solidFill>
              </a:rPr>
              <a:t>How </a:t>
            </a:r>
            <a:r>
              <a:rPr lang="en-GB" sz="3600" b="0" i="0" u="none" strike="noStrike" baseline="0" dirty="0">
                <a:solidFill>
                  <a:srgbClr val="000000"/>
                </a:solidFill>
              </a:rPr>
              <a:t>parental engagement is assured. </a:t>
            </a:r>
          </a:p>
        </p:txBody>
      </p:sp>
    </p:spTree>
    <p:extLst>
      <p:ext uri="{BB962C8B-B14F-4D97-AF65-F5344CB8AC3E}">
        <p14:creationId xmlns:p14="http://schemas.microsoft.com/office/powerpoint/2010/main" val="204662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p:txBody>
          <a:bodyPr>
            <a:noAutofit/>
          </a:bodyPr>
          <a:lstStyle/>
          <a:p>
            <a:pPr marL="0" indent="0">
              <a:buNone/>
            </a:pPr>
            <a:r>
              <a:rPr lang="en-GB" sz="2400" b="0" i="0" u="none" strike="noStrike" baseline="0" dirty="0">
                <a:solidFill>
                  <a:srgbClr val="000000"/>
                </a:solidFill>
              </a:rPr>
              <a:t>Governing bodies and proprietors should :</a:t>
            </a:r>
          </a:p>
          <a:p>
            <a:r>
              <a:rPr lang="en-GB" sz="2400" b="0" i="0" u="none" strike="noStrike" baseline="0" dirty="0">
                <a:solidFill>
                  <a:srgbClr val="000000"/>
                </a:solidFill>
              </a:rPr>
              <a:t>Ensure their school or college has appropriate filtering and monitoring systems in place and regularly review their effectiveness. </a:t>
            </a:r>
          </a:p>
          <a:p>
            <a:endParaRPr lang="en-GB" sz="800" b="0" i="0" u="none" strike="noStrike" baseline="0" dirty="0">
              <a:solidFill>
                <a:srgbClr val="000000"/>
              </a:solidFill>
            </a:endParaRPr>
          </a:p>
          <a:p>
            <a:r>
              <a:rPr lang="en-GB" sz="2400" dirty="0">
                <a:solidFill>
                  <a:srgbClr val="000000"/>
                </a:solidFill>
              </a:rPr>
              <a:t>Consider </a:t>
            </a:r>
            <a:r>
              <a:rPr lang="en-GB" sz="2400" b="0" i="0" u="none" strike="noStrike" baseline="0" dirty="0">
                <a:solidFill>
                  <a:srgbClr val="000000"/>
                </a:solidFill>
              </a:rPr>
              <a:t>access the IT system along with the proportionality of costs versus safeguarding risks. </a:t>
            </a:r>
          </a:p>
          <a:p>
            <a:endParaRPr lang="en-GB" sz="800" b="0" i="0" u="none" strike="noStrike" baseline="0" dirty="0">
              <a:solidFill>
                <a:srgbClr val="000000"/>
              </a:solidFill>
            </a:endParaRPr>
          </a:p>
          <a:p>
            <a:r>
              <a:rPr lang="en-GB" sz="2400" b="0" i="0" u="none" strike="noStrike" baseline="0" dirty="0">
                <a:solidFill>
                  <a:srgbClr val="000000"/>
                </a:solidFill>
              </a:rPr>
              <a:t>identify and assign roles and responsibilities to manage filtering and monitoring systems: </a:t>
            </a:r>
          </a:p>
          <a:p>
            <a:pPr lvl="1"/>
            <a:r>
              <a:rPr lang="en-GB" b="0" i="0" u="none" strike="noStrike" baseline="0" dirty="0">
                <a:solidFill>
                  <a:srgbClr val="000000"/>
                </a:solidFill>
              </a:rPr>
              <a:t>review filtering and monitoring provision at least annually. </a:t>
            </a:r>
          </a:p>
          <a:p>
            <a:pPr lvl="1"/>
            <a:r>
              <a:rPr lang="en-GB" b="0" i="0" u="none" strike="noStrike" baseline="0" dirty="0">
                <a:solidFill>
                  <a:srgbClr val="000000"/>
                </a:solidFill>
              </a:rPr>
              <a:t>block harmful and inappropriate content without unreasonably impacting teaching and learning. </a:t>
            </a:r>
          </a:p>
          <a:p>
            <a:pPr lvl="1"/>
            <a:r>
              <a:rPr lang="en-GB" b="0" i="0" u="none" strike="noStrike" baseline="0" dirty="0">
                <a:solidFill>
                  <a:srgbClr val="000000"/>
                </a:solidFill>
              </a:rPr>
              <a:t>have effective monitoring strategies in place that meet their safeguarding needs </a:t>
            </a:r>
          </a:p>
        </p:txBody>
      </p:sp>
      <p:sp>
        <p:nvSpPr>
          <p:cNvPr id="3" name="Title 1">
            <a:extLst>
              <a:ext uri="{FF2B5EF4-FFF2-40B4-BE49-F238E27FC236}">
                <a16:creationId xmlns:a16="http://schemas.microsoft.com/office/drawing/2014/main" id="{7BF8B6F2-890F-F94D-87C6-A31F56BA6F3D}"/>
              </a:ext>
            </a:extLst>
          </p:cNvPr>
          <p:cNvSpPr txBox="1">
            <a:spLocks/>
          </p:cNvSpPr>
          <p:nvPr/>
        </p:nvSpPr>
        <p:spPr>
          <a:xfrm>
            <a:off x="560761"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accent1"/>
                </a:solidFill>
                <a:latin typeface="+mn-lt"/>
              </a:rPr>
              <a:t>Filtering &amp; Monitoring</a:t>
            </a:r>
          </a:p>
        </p:txBody>
      </p:sp>
    </p:spTree>
    <p:extLst>
      <p:ext uri="{BB962C8B-B14F-4D97-AF65-F5344CB8AC3E}">
        <p14:creationId xmlns:p14="http://schemas.microsoft.com/office/powerpoint/2010/main" val="429236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19C2E3-3229-280E-C6A2-60AF796163A4}"/>
              </a:ext>
            </a:extLst>
          </p:cNvPr>
          <p:cNvSpPr/>
          <p:nvPr/>
        </p:nvSpPr>
        <p:spPr>
          <a:xfrm>
            <a:off x="-1" y="-15505"/>
            <a:ext cx="12192001" cy="132556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4" name="Content Placeholder 4" descr="A logo with a black background&#10;&#10;Description automatically generated">
            <a:extLst>
              <a:ext uri="{FF2B5EF4-FFF2-40B4-BE49-F238E27FC236}">
                <a16:creationId xmlns:a16="http://schemas.microsoft.com/office/drawing/2014/main" id="{A81C9FBD-C03C-8AA3-4D1C-014F8F907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8450" y="-356754"/>
            <a:ext cx="1733550" cy="1857375"/>
          </a:xfrm>
          <a:prstGeom prst="rect">
            <a:avLst/>
          </a:prstGeom>
        </p:spPr>
      </p:pic>
      <p:sp>
        <p:nvSpPr>
          <p:cNvPr id="9" name="Content Placeholder 8">
            <a:extLst>
              <a:ext uri="{FF2B5EF4-FFF2-40B4-BE49-F238E27FC236}">
                <a16:creationId xmlns:a16="http://schemas.microsoft.com/office/drawing/2014/main" id="{00CC9631-9CF4-8B5E-F554-EA75EF1089CE}"/>
              </a:ext>
            </a:extLst>
          </p:cNvPr>
          <p:cNvSpPr>
            <a:spLocks noGrp="1"/>
          </p:cNvSpPr>
          <p:nvPr>
            <p:ph idx="1"/>
          </p:nvPr>
        </p:nvSpPr>
        <p:spPr>
          <a:xfrm>
            <a:off x="481584" y="1733550"/>
            <a:ext cx="10964231" cy="3207905"/>
          </a:xfrm>
        </p:spPr>
        <p:txBody>
          <a:bodyPr>
            <a:noAutofit/>
          </a:bodyPr>
          <a:lstStyle/>
          <a:p>
            <a:r>
              <a:rPr lang="en-GB" b="0" i="0" u="none" strike="noStrike" baseline="0" dirty="0">
                <a:solidFill>
                  <a:srgbClr val="000000"/>
                </a:solidFill>
              </a:rPr>
              <a:t>Is filtering &amp; monitoring explicit in your Job Description? </a:t>
            </a:r>
          </a:p>
          <a:p>
            <a:pPr marL="0" indent="0" algn="r">
              <a:buNone/>
            </a:pPr>
            <a:r>
              <a:rPr lang="en-GB" b="0" i="0" u="none" strike="noStrike" baseline="0" dirty="0">
                <a:solidFill>
                  <a:srgbClr val="000000"/>
                </a:solidFill>
              </a:rPr>
              <a:t>                                 </a:t>
            </a:r>
            <a:r>
              <a:rPr lang="en-GB" sz="2400" b="0" i="0" u="none" strike="noStrike" baseline="0" dirty="0">
                <a:solidFill>
                  <a:srgbClr val="000000"/>
                </a:solidFill>
              </a:rPr>
              <a:t>(KCSIE Appendix C -</a:t>
            </a:r>
            <a:r>
              <a:rPr lang="en-GB" sz="2400" b="0" i="0" u="none" strike="noStrike" baseline="0" dirty="0" err="1">
                <a:solidFill>
                  <a:srgbClr val="000000"/>
                </a:solidFill>
              </a:rPr>
              <a:t>pg</a:t>
            </a:r>
            <a:r>
              <a:rPr lang="en-GB" sz="2400" b="0" i="0" u="none" strike="noStrike" baseline="0" dirty="0">
                <a:solidFill>
                  <a:srgbClr val="000000"/>
                </a:solidFill>
              </a:rPr>
              <a:t> 165)</a:t>
            </a:r>
          </a:p>
          <a:p>
            <a:r>
              <a:rPr lang="en-GB" dirty="0">
                <a:solidFill>
                  <a:srgbClr val="000000"/>
                </a:solidFill>
              </a:rPr>
              <a:t>How do you assure your governors/trustees that your monitoring systems are effective?</a:t>
            </a:r>
          </a:p>
          <a:p>
            <a:r>
              <a:rPr lang="en-GB" dirty="0">
                <a:solidFill>
                  <a:srgbClr val="000000"/>
                </a:solidFill>
              </a:rPr>
              <a:t>How do you engage your students &amp; parents?</a:t>
            </a:r>
          </a:p>
          <a:p>
            <a:r>
              <a:rPr lang="en-GB" dirty="0">
                <a:solidFill>
                  <a:srgbClr val="000000"/>
                </a:solidFill>
              </a:rPr>
              <a:t>How do you ensure the balance between the right to learn and censorship?</a:t>
            </a:r>
          </a:p>
          <a:p>
            <a:r>
              <a:rPr lang="en-GB" dirty="0">
                <a:solidFill>
                  <a:srgbClr val="000000"/>
                </a:solidFill>
              </a:rPr>
              <a:t>How do you identify ‘risk’? </a:t>
            </a:r>
          </a:p>
          <a:p>
            <a:r>
              <a:rPr lang="en-GB" dirty="0">
                <a:solidFill>
                  <a:srgbClr val="000000"/>
                </a:solidFill>
              </a:rPr>
              <a:t>How do you identify the additionally vulnerable?</a:t>
            </a:r>
          </a:p>
          <a:p>
            <a:r>
              <a:rPr lang="en-GB" dirty="0">
                <a:solidFill>
                  <a:srgbClr val="000000"/>
                </a:solidFill>
              </a:rPr>
              <a:t>How do you address on-line disadvantage?</a:t>
            </a:r>
          </a:p>
        </p:txBody>
      </p:sp>
      <p:sp>
        <p:nvSpPr>
          <p:cNvPr id="3" name="Title 1">
            <a:extLst>
              <a:ext uri="{FF2B5EF4-FFF2-40B4-BE49-F238E27FC236}">
                <a16:creationId xmlns:a16="http://schemas.microsoft.com/office/drawing/2014/main" id="{7BF8B6F2-890F-F94D-87C6-A31F56BA6F3D}"/>
              </a:ext>
            </a:extLst>
          </p:cNvPr>
          <p:cNvSpPr txBox="1">
            <a:spLocks/>
          </p:cNvSpPr>
          <p:nvPr/>
        </p:nvSpPr>
        <p:spPr>
          <a:xfrm>
            <a:off x="579233" y="797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accent1"/>
                </a:solidFill>
                <a:latin typeface="+mn-lt"/>
              </a:rPr>
              <a:t>Questions to ask yourself</a:t>
            </a:r>
          </a:p>
        </p:txBody>
      </p:sp>
    </p:spTree>
    <p:extLst>
      <p:ext uri="{BB962C8B-B14F-4D97-AF65-F5344CB8AC3E}">
        <p14:creationId xmlns:p14="http://schemas.microsoft.com/office/powerpoint/2010/main" val="3565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276C-FFCE-9B67-48D9-C1EFDBD1E4CA}"/>
              </a:ext>
            </a:extLst>
          </p:cNvPr>
          <p:cNvSpPr>
            <a:spLocks noGrp="1"/>
          </p:cNvSpPr>
          <p:nvPr>
            <p:ph type="title"/>
          </p:nvPr>
        </p:nvSpPr>
        <p:spPr>
          <a:xfrm>
            <a:off x="361951" y="110330"/>
            <a:ext cx="2556740" cy="1325563"/>
          </a:xfrm>
        </p:spPr>
        <p:txBody>
          <a:bodyPr>
            <a:normAutofit/>
          </a:bodyPr>
          <a:lstStyle/>
          <a:p>
            <a:r>
              <a:rPr lang="en-GB" dirty="0"/>
              <a:t>Questions</a:t>
            </a:r>
          </a:p>
        </p:txBody>
      </p:sp>
      <p:pic>
        <p:nvPicPr>
          <p:cNvPr id="4" name="Content Placeholder 4" descr="A logo with a black background&#10;&#10;Description automatically generated">
            <a:extLst>
              <a:ext uri="{FF2B5EF4-FFF2-40B4-BE49-F238E27FC236}">
                <a16:creationId xmlns:a16="http://schemas.microsoft.com/office/drawing/2014/main" id="{004741D1-E3A3-406A-A44A-B3D43EC7AA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8334" y="2395129"/>
            <a:ext cx="2449581" cy="2448742"/>
          </a:xfrm>
        </p:spPr>
      </p:pic>
      <p:pic>
        <p:nvPicPr>
          <p:cNvPr id="6" name="Picture 5" descr="A person standing next to a question mark&#10;&#10;Description automatically generated">
            <a:extLst>
              <a:ext uri="{FF2B5EF4-FFF2-40B4-BE49-F238E27FC236}">
                <a16:creationId xmlns:a16="http://schemas.microsoft.com/office/drawing/2014/main" id="{C44E4FA9-BAAF-7245-3CAD-87149859AAC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01172" y="0"/>
            <a:ext cx="5024576" cy="6858000"/>
          </a:xfrm>
          <a:prstGeom prst="rect">
            <a:avLst/>
          </a:prstGeom>
        </p:spPr>
      </p:pic>
      <p:pic>
        <p:nvPicPr>
          <p:cNvPr id="8" name="Picture 7" descr="A black text on a white background&#10;&#10;Description automatically generated">
            <a:extLst>
              <a:ext uri="{FF2B5EF4-FFF2-40B4-BE49-F238E27FC236}">
                <a16:creationId xmlns:a16="http://schemas.microsoft.com/office/drawing/2014/main" id="{E1CF0B5A-79DD-91F1-CB60-0F4CCDECA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3179" y="6077031"/>
            <a:ext cx="1888966" cy="670639"/>
          </a:xfrm>
          <a:prstGeom prst="rect">
            <a:avLst/>
          </a:prstGeom>
        </p:spPr>
      </p:pic>
      <p:pic>
        <p:nvPicPr>
          <p:cNvPr id="5" name="Picture 4" descr="A close-up of a logo&#10;&#10;Description automatically generated">
            <a:extLst>
              <a:ext uri="{FF2B5EF4-FFF2-40B4-BE49-F238E27FC236}">
                <a16:creationId xmlns:a16="http://schemas.microsoft.com/office/drawing/2014/main" id="{A22AAFB9-E718-684A-A285-5BF6354D15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334" y="119292"/>
            <a:ext cx="2323811" cy="1307637"/>
          </a:xfrm>
          <a:prstGeom prst="rect">
            <a:avLst/>
          </a:prstGeom>
        </p:spPr>
      </p:pic>
    </p:spTree>
    <p:extLst>
      <p:ext uri="{BB962C8B-B14F-4D97-AF65-F5344CB8AC3E}">
        <p14:creationId xmlns:p14="http://schemas.microsoft.com/office/powerpoint/2010/main" val="663743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It’s More About This…</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3" name="Picture 2">
            <a:extLst>
              <a:ext uri="{FF2B5EF4-FFF2-40B4-BE49-F238E27FC236}">
                <a16:creationId xmlns:a16="http://schemas.microsoft.com/office/drawing/2014/main" id="{C413137D-00A5-401C-CDFF-2044B316DC67}"/>
              </a:ext>
            </a:extLst>
          </p:cNvPr>
          <p:cNvPicPr>
            <a:picLocks noChangeAspect="1"/>
          </p:cNvPicPr>
          <p:nvPr/>
        </p:nvPicPr>
        <p:blipFill>
          <a:blip r:embed="rId3"/>
          <a:stretch>
            <a:fillRect/>
          </a:stretch>
        </p:blipFill>
        <p:spPr>
          <a:xfrm>
            <a:off x="2815575" y="2080469"/>
            <a:ext cx="6560849" cy="3434904"/>
          </a:xfrm>
          <a:prstGeom prst="rect">
            <a:avLst/>
          </a:prstGeom>
          <a:ln w="12700">
            <a:solidFill>
              <a:schemeClr val="tx1"/>
            </a:solidFill>
          </a:ln>
        </p:spPr>
      </p:pic>
    </p:spTree>
    <p:extLst>
      <p:ext uri="{BB962C8B-B14F-4D97-AF65-F5344CB8AC3E}">
        <p14:creationId xmlns:p14="http://schemas.microsoft.com/office/powerpoint/2010/main" val="356813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A Reflection from 2021…</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sp>
        <p:nvSpPr>
          <p:cNvPr id="2" name="Content Placeholder 5">
            <a:extLst>
              <a:ext uri="{FF2B5EF4-FFF2-40B4-BE49-F238E27FC236}">
                <a16:creationId xmlns:a16="http://schemas.microsoft.com/office/drawing/2014/main" id="{5E0B75DF-6C65-4E1B-FF70-8E9849D59B6A}"/>
              </a:ext>
            </a:extLst>
          </p:cNvPr>
          <p:cNvSpPr txBox="1">
            <a:spLocks/>
          </p:cNvSpPr>
          <p:nvPr/>
        </p:nvSpPr>
        <p:spPr>
          <a:xfrm>
            <a:off x="2287732" y="2766218"/>
            <a:ext cx="8398005" cy="1325563"/>
          </a:xfrm>
          <a:prstGeom prst="rect">
            <a:avLst/>
          </a:prstGeom>
          <a:solidFill>
            <a:srgbClr val="424E78"/>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a:solidFill>
                  <a:schemeClr val="bg1"/>
                </a:solidFill>
              </a:rPr>
              <a:t>What are the key safeguarding priorities for schools and MATS and how would you address these to improve outcomes for children and young people?</a:t>
            </a:r>
            <a:endParaRPr lang="en-GB" dirty="0">
              <a:solidFill>
                <a:schemeClr val="bg1"/>
              </a:solidFill>
            </a:endParaRPr>
          </a:p>
        </p:txBody>
      </p:sp>
    </p:spTree>
    <p:extLst>
      <p:ext uri="{BB962C8B-B14F-4D97-AF65-F5344CB8AC3E}">
        <p14:creationId xmlns:p14="http://schemas.microsoft.com/office/powerpoint/2010/main" val="388511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The Statutory Landscape</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Content Placeholder 14">
            <a:extLst>
              <a:ext uri="{FF2B5EF4-FFF2-40B4-BE49-F238E27FC236}">
                <a16:creationId xmlns:a16="http://schemas.microsoft.com/office/drawing/2014/main" id="{911E2982-0838-A4B1-AD20-7534C2CAD642}"/>
              </a:ext>
            </a:extLst>
          </p:cNvPr>
          <p:cNvPicPr>
            <a:picLocks noChangeAspect="1"/>
          </p:cNvPicPr>
          <p:nvPr/>
        </p:nvPicPr>
        <p:blipFill>
          <a:blip r:embed="rId3"/>
          <a:stretch>
            <a:fillRect/>
          </a:stretch>
        </p:blipFill>
        <p:spPr>
          <a:xfrm>
            <a:off x="4654197" y="2203231"/>
            <a:ext cx="3985954" cy="1044733"/>
          </a:xfrm>
          <a:prstGeom prst="rect">
            <a:avLst/>
          </a:prstGeom>
        </p:spPr>
      </p:pic>
      <p:pic>
        <p:nvPicPr>
          <p:cNvPr id="7" name="Picture 6">
            <a:extLst>
              <a:ext uri="{FF2B5EF4-FFF2-40B4-BE49-F238E27FC236}">
                <a16:creationId xmlns:a16="http://schemas.microsoft.com/office/drawing/2014/main" id="{53495359-CC1C-D00E-481E-669A26AE183D}"/>
              </a:ext>
            </a:extLst>
          </p:cNvPr>
          <p:cNvPicPr>
            <a:picLocks noChangeAspect="1"/>
          </p:cNvPicPr>
          <p:nvPr/>
        </p:nvPicPr>
        <p:blipFill>
          <a:blip r:embed="rId4"/>
          <a:stretch>
            <a:fillRect/>
          </a:stretch>
        </p:blipFill>
        <p:spPr>
          <a:xfrm>
            <a:off x="9386276" y="1966339"/>
            <a:ext cx="2372104" cy="3352534"/>
          </a:xfrm>
          <a:prstGeom prst="rect">
            <a:avLst/>
          </a:prstGeom>
          <a:ln w="12700">
            <a:solidFill>
              <a:schemeClr val="tx1"/>
            </a:solidFill>
          </a:ln>
        </p:spPr>
      </p:pic>
      <p:pic>
        <p:nvPicPr>
          <p:cNvPr id="13" name="Picture 12">
            <a:extLst>
              <a:ext uri="{FF2B5EF4-FFF2-40B4-BE49-F238E27FC236}">
                <a16:creationId xmlns:a16="http://schemas.microsoft.com/office/drawing/2014/main" id="{051FCCD9-8374-A4FD-F480-9EA7C0E4BFEF}"/>
              </a:ext>
            </a:extLst>
          </p:cNvPr>
          <p:cNvPicPr>
            <a:picLocks noChangeAspect="1"/>
          </p:cNvPicPr>
          <p:nvPr/>
        </p:nvPicPr>
        <p:blipFill>
          <a:blip r:embed="rId5"/>
          <a:stretch>
            <a:fillRect/>
          </a:stretch>
        </p:blipFill>
        <p:spPr>
          <a:xfrm>
            <a:off x="1758847" y="2010284"/>
            <a:ext cx="2365170" cy="3352534"/>
          </a:xfrm>
          <a:prstGeom prst="rect">
            <a:avLst/>
          </a:prstGeom>
          <a:ln w="12700">
            <a:solidFill>
              <a:schemeClr val="tx1"/>
            </a:solidFill>
          </a:ln>
        </p:spPr>
      </p:pic>
      <p:pic>
        <p:nvPicPr>
          <p:cNvPr id="15" name="Picture 14">
            <a:extLst>
              <a:ext uri="{FF2B5EF4-FFF2-40B4-BE49-F238E27FC236}">
                <a16:creationId xmlns:a16="http://schemas.microsoft.com/office/drawing/2014/main" id="{4C196EA5-CD5D-B0B5-1CB7-661E1226E1D2}"/>
              </a:ext>
            </a:extLst>
          </p:cNvPr>
          <p:cNvPicPr>
            <a:picLocks noChangeAspect="1"/>
          </p:cNvPicPr>
          <p:nvPr/>
        </p:nvPicPr>
        <p:blipFill>
          <a:blip r:embed="rId6"/>
          <a:stretch>
            <a:fillRect/>
          </a:stretch>
        </p:blipFill>
        <p:spPr>
          <a:xfrm>
            <a:off x="4654197" y="3826702"/>
            <a:ext cx="3985954" cy="698706"/>
          </a:xfrm>
          <a:prstGeom prst="rect">
            <a:avLst/>
          </a:prstGeom>
        </p:spPr>
      </p:pic>
    </p:spTree>
    <p:extLst>
      <p:ext uri="{BB962C8B-B14F-4D97-AF65-F5344CB8AC3E}">
        <p14:creationId xmlns:p14="http://schemas.microsoft.com/office/powerpoint/2010/main" val="335895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The Local Perspective</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4" name="Picture 3">
            <a:extLst>
              <a:ext uri="{FF2B5EF4-FFF2-40B4-BE49-F238E27FC236}">
                <a16:creationId xmlns:a16="http://schemas.microsoft.com/office/drawing/2014/main" id="{CC4DEB98-6AAE-CC72-5722-520315547F04}"/>
              </a:ext>
            </a:extLst>
          </p:cNvPr>
          <p:cNvPicPr>
            <a:picLocks noChangeAspect="1"/>
          </p:cNvPicPr>
          <p:nvPr/>
        </p:nvPicPr>
        <p:blipFill rotWithShape="1">
          <a:blip r:embed="rId3"/>
          <a:srcRect t="571"/>
          <a:stretch/>
        </p:blipFill>
        <p:spPr>
          <a:xfrm>
            <a:off x="1620472" y="3739248"/>
            <a:ext cx="3154641" cy="2418663"/>
          </a:xfrm>
          <a:prstGeom prst="rect">
            <a:avLst/>
          </a:prstGeom>
          <a:ln w="9525">
            <a:solidFill>
              <a:schemeClr val="tx1"/>
            </a:solidFill>
            <a:extLst>
              <a:ext uri="{C807C97D-BFC1-408E-A445-0C87EB9F89A2}">
                <ask:lineSketchStyleProps xmlns:ask="http://schemas.microsoft.com/office/drawing/2018/sketchyshapes" sd="1603533827">
                  <a:custGeom>
                    <a:avLst/>
                    <a:gdLst>
                      <a:gd name="connsiteX0" fmla="*/ 0 w 5068842"/>
                      <a:gd name="connsiteY0" fmla="*/ 0 h 3908603"/>
                      <a:gd name="connsiteX1" fmla="*/ 411139 w 5068842"/>
                      <a:gd name="connsiteY1" fmla="*/ 0 h 3908603"/>
                      <a:gd name="connsiteX2" fmla="*/ 872967 w 5068842"/>
                      <a:gd name="connsiteY2" fmla="*/ 0 h 3908603"/>
                      <a:gd name="connsiteX3" fmla="*/ 1334795 w 5068842"/>
                      <a:gd name="connsiteY3" fmla="*/ 0 h 3908603"/>
                      <a:gd name="connsiteX4" fmla="*/ 1898000 w 5068842"/>
                      <a:gd name="connsiteY4" fmla="*/ 0 h 3908603"/>
                      <a:gd name="connsiteX5" fmla="*/ 2309139 w 5068842"/>
                      <a:gd name="connsiteY5" fmla="*/ 0 h 3908603"/>
                      <a:gd name="connsiteX6" fmla="*/ 2770967 w 5068842"/>
                      <a:gd name="connsiteY6" fmla="*/ 0 h 3908603"/>
                      <a:gd name="connsiteX7" fmla="*/ 3232795 w 5068842"/>
                      <a:gd name="connsiteY7" fmla="*/ 0 h 3908603"/>
                      <a:gd name="connsiteX8" fmla="*/ 3897376 w 5068842"/>
                      <a:gd name="connsiteY8" fmla="*/ 0 h 3908603"/>
                      <a:gd name="connsiteX9" fmla="*/ 4561958 w 5068842"/>
                      <a:gd name="connsiteY9" fmla="*/ 0 h 3908603"/>
                      <a:gd name="connsiteX10" fmla="*/ 5068842 w 5068842"/>
                      <a:gd name="connsiteY10" fmla="*/ 0 h 3908603"/>
                      <a:gd name="connsiteX11" fmla="*/ 5068842 w 5068842"/>
                      <a:gd name="connsiteY11" fmla="*/ 519286 h 3908603"/>
                      <a:gd name="connsiteX12" fmla="*/ 5068842 w 5068842"/>
                      <a:gd name="connsiteY12" fmla="*/ 1038572 h 3908603"/>
                      <a:gd name="connsiteX13" fmla="*/ 5068842 w 5068842"/>
                      <a:gd name="connsiteY13" fmla="*/ 1636030 h 3908603"/>
                      <a:gd name="connsiteX14" fmla="*/ 5068842 w 5068842"/>
                      <a:gd name="connsiteY14" fmla="*/ 2272573 h 3908603"/>
                      <a:gd name="connsiteX15" fmla="*/ 5068842 w 5068842"/>
                      <a:gd name="connsiteY15" fmla="*/ 2870031 h 3908603"/>
                      <a:gd name="connsiteX16" fmla="*/ 5068842 w 5068842"/>
                      <a:gd name="connsiteY16" fmla="*/ 3350231 h 3908603"/>
                      <a:gd name="connsiteX17" fmla="*/ 5068842 w 5068842"/>
                      <a:gd name="connsiteY17" fmla="*/ 3908603 h 3908603"/>
                      <a:gd name="connsiteX18" fmla="*/ 4657703 w 5068842"/>
                      <a:gd name="connsiteY18" fmla="*/ 3908603 h 3908603"/>
                      <a:gd name="connsiteX19" fmla="*/ 4094498 w 5068842"/>
                      <a:gd name="connsiteY19" fmla="*/ 3908603 h 3908603"/>
                      <a:gd name="connsiteX20" fmla="*/ 3632670 w 5068842"/>
                      <a:gd name="connsiteY20" fmla="*/ 3908603 h 3908603"/>
                      <a:gd name="connsiteX21" fmla="*/ 3170842 w 5068842"/>
                      <a:gd name="connsiteY21" fmla="*/ 3908603 h 3908603"/>
                      <a:gd name="connsiteX22" fmla="*/ 2709014 w 5068842"/>
                      <a:gd name="connsiteY22" fmla="*/ 3908603 h 3908603"/>
                      <a:gd name="connsiteX23" fmla="*/ 2247187 w 5068842"/>
                      <a:gd name="connsiteY23" fmla="*/ 3908603 h 3908603"/>
                      <a:gd name="connsiteX24" fmla="*/ 1633294 w 5068842"/>
                      <a:gd name="connsiteY24" fmla="*/ 3908603 h 3908603"/>
                      <a:gd name="connsiteX25" fmla="*/ 1171466 w 5068842"/>
                      <a:gd name="connsiteY25" fmla="*/ 3908603 h 3908603"/>
                      <a:gd name="connsiteX26" fmla="*/ 658949 w 5068842"/>
                      <a:gd name="connsiteY26" fmla="*/ 3908603 h 3908603"/>
                      <a:gd name="connsiteX27" fmla="*/ 0 w 5068842"/>
                      <a:gd name="connsiteY27" fmla="*/ 3908603 h 3908603"/>
                      <a:gd name="connsiteX28" fmla="*/ 0 w 5068842"/>
                      <a:gd name="connsiteY28" fmla="*/ 3467489 h 3908603"/>
                      <a:gd name="connsiteX29" fmla="*/ 0 w 5068842"/>
                      <a:gd name="connsiteY29" fmla="*/ 2909117 h 3908603"/>
                      <a:gd name="connsiteX30" fmla="*/ 0 w 5068842"/>
                      <a:gd name="connsiteY30" fmla="*/ 2428918 h 3908603"/>
                      <a:gd name="connsiteX31" fmla="*/ 0 w 5068842"/>
                      <a:gd name="connsiteY31" fmla="*/ 1792374 h 3908603"/>
                      <a:gd name="connsiteX32" fmla="*/ 0 w 5068842"/>
                      <a:gd name="connsiteY32" fmla="*/ 1312174 h 3908603"/>
                      <a:gd name="connsiteX33" fmla="*/ 0 w 5068842"/>
                      <a:gd name="connsiteY33" fmla="*/ 871060 h 3908603"/>
                      <a:gd name="connsiteX34" fmla="*/ 0 w 5068842"/>
                      <a:gd name="connsiteY34" fmla="*/ 0 h 39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8842" h="3908603" fill="none" extrusionOk="0">
                        <a:moveTo>
                          <a:pt x="0" y="0"/>
                        </a:moveTo>
                        <a:cubicBezTo>
                          <a:pt x="100042" y="-17193"/>
                          <a:pt x="283268" y="38288"/>
                          <a:pt x="411139" y="0"/>
                        </a:cubicBezTo>
                        <a:cubicBezTo>
                          <a:pt x="539010" y="-38288"/>
                          <a:pt x="745589" y="46616"/>
                          <a:pt x="872967" y="0"/>
                        </a:cubicBezTo>
                        <a:cubicBezTo>
                          <a:pt x="1000345" y="-46616"/>
                          <a:pt x="1129396" y="15585"/>
                          <a:pt x="1334795" y="0"/>
                        </a:cubicBezTo>
                        <a:cubicBezTo>
                          <a:pt x="1540194" y="-15585"/>
                          <a:pt x="1707891" y="29825"/>
                          <a:pt x="1898000" y="0"/>
                        </a:cubicBezTo>
                        <a:cubicBezTo>
                          <a:pt x="2088109" y="-29825"/>
                          <a:pt x="2174851" y="42552"/>
                          <a:pt x="2309139" y="0"/>
                        </a:cubicBezTo>
                        <a:cubicBezTo>
                          <a:pt x="2443427" y="-42552"/>
                          <a:pt x="2540237" y="54101"/>
                          <a:pt x="2770967" y="0"/>
                        </a:cubicBezTo>
                        <a:cubicBezTo>
                          <a:pt x="3001697" y="-54101"/>
                          <a:pt x="3096051" y="8205"/>
                          <a:pt x="3232795" y="0"/>
                        </a:cubicBezTo>
                        <a:cubicBezTo>
                          <a:pt x="3369539" y="-8205"/>
                          <a:pt x="3690005" y="38722"/>
                          <a:pt x="3897376" y="0"/>
                        </a:cubicBezTo>
                        <a:cubicBezTo>
                          <a:pt x="4104747" y="-38722"/>
                          <a:pt x="4401967" y="45472"/>
                          <a:pt x="4561958" y="0"/>
                        </a:cubicBezTo>
                        <a:cubicBezTo>
                          <a:pt x="4721949" y="-45472"/>
                          <a:pt x="4923483" y="39894"/>
                          <a:pt x="5068842" y="0"/>
                        </a:cubicBezTo>
                        <a:cubicBezTo>
                          <a:pt x="5115301" y="256961"/>
                          <a:pt x="5020253" y="366831"/>
                          <a:pt x="5068842" y="519286"/>
                        </a:cubicBezTo>
                        <a:cubicBezTo>
                          <a:pt x="5117431" y="671741"/>
                          <a:pt x="5039110" y="785241"/>
                          <a:pt x="5068842" y="1038572"/>
                        </a:cubicBezTo>
                        <a:cubicBezTo>
                          <a:pt x="5098574" y="1291903"/>
                          <a:pt x="5047600" y="1368450"/>
                          <a:pt x="5068842" y="1636030"/>
                        </a:cubicBezTo>
                        <a:cubicBezTo>
                          <a:pt x="5090084" y="1903610"/>
                          <a:pt x="5062500" y="2144877"/>
                          <a:pt x="5068842" y="2272573"/>
                        </a:cubicBezTo>
                        <a:cubicBezTo>
                          <a:pt x="5075184" y="2400269"/>
                          <a:pt x="5023916" y="2746702"/>
                          <a:pt x="5068842" y="2870031"/>
                        </a:cubicBezTo>
                        <a:cubicBezTo>
                          <a:pt x="5113768" y="2993360"/>
                          <a:pt x="5034783" y="3146553"/>
                          <a:pt x="5068842" y="3350231"/>
                        </a:cubicBezTo>
                        <a:cubicBezTo>
                          <a:pt x="5102901" y="3553909"/>
                          <a:pt x="5037617" y="3791868"/>
                          <a:pt x="5068842" y="3908603"/>
                        </a:cubicBezTo>
                        <a:cubicBezTo>
                          <a:pt x="4867427" y="3924382"/>
                          <a:pt x="4780927" y="3884955"/>
                          <a:pt x="4657703" y="3908603"/>
                        </a:cubicBezTo>
                        <a:cubicBezTo>
                          <a:pt x="4534479" y="3932251"/>
                          <a:pt x="4263847" y="3878265"/>
                          <a:pt x="4094498" y="3908603"/>
                        </a:cubicBezTo>
                        <a:cubicBezTo>
                          <a:pt x="3925150" y="3938941"/>
                          <a:pt x="3862367" y="3869350"/>
                          <a:pt x="3632670" y="3908603"/>
                        </a:cubicBezTo>
                        <a:cubicBezTo>
                          <a:pt x="3402973" y="3947856"/>
                          <a:pt x="3369731" y="3865567"/>
                          <a:pt x="3170842" y="3908603"/>
                        </a:cubicBezTo>
                        <a:cubicBezTo>
                          <a:pt x="2971953" y="3951639"/>
                          <a:pt x="2816311" y="3853796"/>
                          <a:pt x="2709014" y="3908603"/>
                        </a:cubicBezTo>
                        <a:cubicBezTo>
                          <a:pt x="2601717" y="3963410"/>
                          <a:pt x="2349485" y="3875273"/>
                          <a:pt x="2247187" y="3908603"/>
                        </a:cubicBezTo>
                        <a:cubicBezTo>
                          <a:pt x="2144889" y="3941933"/>
                          <a:pt x="1915958" y="3847397"/>
                          <a:pt x="1633294" y="3908603"/>
                        </a:cubicBezTo>
                        <a:cubicBezTo>
                          <a:pt x="1350630" y="3969809"/>
                          <a:pt x="1314418" y="3873478"/>
                          <a:pt x="1171466" y="3908603"/>
                        </a:cubicBezTo>
                        <a:cubicBezTo>
                          <a:pt x="1028514" y="3943728"/>
                          <a:pt x="893065" y="3860538"/>
                          <a:pt x="658949" y="3908603"/>
                        </a:cubicBezTo>
                        <a:cubicBezTo>
                          <a:pt x="424833" y="3956668"/>
                          <a:pt x="289196" y="3887084"/>
                          <a:pt x="0" y="3908603"/>
                        </a:cubicBezTo>
                        <a:cubicBezTo>
                          <a:pt x="-50162" y="3812993"/>
                          <a:pt x="33599" y="3631701"/>
                          <a:pt x="0" y="3467489"/>
                        </a:cubicBezTo>
                        <a:cubicBezTo>
                          <a:pt x="-33599" y="3303277"/>
                          <a:pt x="17689" y="3051789"/>
                          <a:pt x="0" y="2909117"/>
                        </a:cubicBezTo>
                        <a:cubicBezTo>
                          <a:pt x="-17689" y="2766445"/>
                          <a:pt x="42281" y="2641248"/>
                          <a:pt x="0" y="2428918"/>
                        </a:cubicBezTo>
                        <a:cubicBezTo>
                          <a:pt x="-42281" y="2216588"/>
                          <a:pt x="29119" y="2019131"/>
                          <a:pt x="0" y="1792374"/>
                        </a:cubicBezTo>
                        <a:cubicBezTo>
                          <a:pt x="-29119" y="1565617"/>
                          <a:pt x="40483" y="1539350"/>
                          <a:pt x="0" y="1312174"/>
                        </a:cubicBezTo>
                        <a:cubicBezTo>
                          <a:pt x="-40483" y="1084998"/>
                          <a:pt x="47924" y="1046224"/>
                          <a:pt x="0" y="871060"/>
                        </a:cubicBezTo>
                        <a:cubicBezTo>
                          <a:pt x="-47924" y="695896"/>
                          <a:pt x="92834" y="195647"/>
                          <a:pt x="0" y="0"/>
                        </a:cubicBezTo>
                        <a:close/>
                      </a:path>
                      <a:path w="5068842" h="3908603" stroke="0" extrusionOk="0">
                        <a:moveTo>
                          <a:pt x="0" y="0"/>
                        </a:moveTo>
                        <a:cubicBezTo>
                          <a:pt x="123727" y="-20690"/>
                          <a:pt x="249913" y="16712"/>
                          <a:pt x="411139" y="0"/>
                        </a:cubicBezTo>
                        <a:cubicBezTo>
                          <a:pt x="572365" y="-16712"/>
                          <a:pt x="818742" y="5225"/>
                          <a:pt x="1025032" y="0"/>
                        </a:cubicBezTo>
                        <a:cubicBezTo>
                          <a:pt x="1231322" y="-5225"/>
                          <a:pt x="1339161" y="33280"/>
                          <a:pt x="1537549" y="0"/>
                        </a:cubicBezTo>
                        <a:cubicBezTo>
                          <a:pt x="1735937" y="-33280"/>
                          <a:pt x="1831406" y="15572"/>
                          <a:pt x="1948688" y="0"/>
                        </a:cubicBezTo>
                        <a:cubicBezTo>
                          <a:pt x="2065970" y="-15572"/>
                          <a:pt x="2184960" y="17012"/>
                          <a:pt x="2359828" y="0"/>
                        </a:cubicBezTo>
                        <a:cubicBezTo>
                          <a:pt x="2534696" y="-17012"/>
                          <a:pt x="2588241" y="13505"/>
                          <a:pt x="2770967" y="0"/>
                        </a:cubicBezTo>
                        <a:cubicBezTo>
                          <a:pt x="2953693" y="-13505"/>
                          <a:pt x="3149675" y="59464"/>
                          <a:pt x="3384860" y="0"/>
                        </a:cubicBezTo>
                        <a:cubicBezTo>
                          <a:pt x="3620045" y="-59464"/>
                          <a:pt x="3756705" y="25816"/>
                          <a:pt x="3897376" y="0"/>
                        </a:cubicBezTo>
                        <a:cubicBezTo>
                          <a:pt x="4038047" y="-25816"/>
                          <a:pt x="4199034" y="6837"/>
                          <a:pt x="4308516" y="0"/>
                        </a:cubicBezTo>
                        <a:cubicBezTo>
                          <a:pt x="4417998" y="-6837"/>
                          <a:pt x="4908955" y="76192"/>
                          <a:pt x="5068842" y="0"/>
                        </a:cubicBezTo>
                        <a:cubicBezTo>
                          <a:pt x="5078766" y="254487"/>
                          <a:pt x="5051473" y="337040"/>
                          <a:pt x="5068842" y="519286"/>
                        </a:cubicBezTo>
                        <a:cubicBezTo>
                          <a:pt x="5086211" y="701532"/>
                          <a:pt x="5031051" y="813062"/>
                          <a:pt x="5068842" y="960400"/>
                        </a:cubicBezTo>
                        <a:cubicBezTo>
                          <a:pt x="5106633" y="1107738"/>
                          <a:pt x="5010539" y="1284908"/>
                          <a:pt x="5068842" y="1557857"/>
                        </a:cubicBezTo>
                        <a:cubicBezTo>
                          <a:pt x="5127145" y="1830806"/>
                          <a:pt x="5021938" y="1925002"/>
                          <a:pt x="5068842" y="2077143"/>
                        </a:cubicBezTo>
                        <a:cubicBezTo>
                          <a:pt x="5115746" y="2229284"/>
                          <a:pt x="5013674" y="2439909"/>
                          <a:pt x="5068842" y="2557343"/>
                        </a:cubicBezTo>
                        <a:cubicBezTo>
                          <a:pt x="5124010" y="2674777"/>
                          <a:pt x="5066839" y="3026077"/>
                          <a:pt x="5068842" y="3154801"/>
                        </a:cubicBezTo>
                        <a:cubicBezTo>
                          <a:pt x="5070845" y="3283525"/>
                          <a:pt x="5048346" y="3609362"/>
                          <a:pt x="5068842" y="3908603"/>
                        </a:cubicBezTo>
                        <a:cubicBezTo>
                          <a:pt x="4828626" y="3939707"/>
                          <a:pt x="4667362" y="3860563"/>
                          <a:pt x="4505637" y="3908603"/>
                        </a:cubicBezTo>
                        <a:cubicBezTo>
                          <a:pt x="4343912" y="3956643"/>
                          <a:pt x="4294692" y="3899364"/>
                          <a:pt x="4094498" y="3908603"/>
                        </a:cubicBezTo>
                        <a:cubicBezTo>
                          <a:pt x="3894304" y="3917842"/>
                          <a:pt x="3728411" y="3882645"/>
                          <a:pt x="3581982" y="3908603"/>
                        </a:cubicBezTo>
                        <a:cubicBezTo>
                          <a:pt x="3435553" y="3934561"/>
                          <a:pt x="3226258" y="3843091"/>
                          <a:pt x="2917400" y="3908603"/>
                        </a:cubicBezTo>
                        <a:cubicBezTo>
                          <a:pt x="2608542" y="3974115"/>
                          <a:pt x="2628967" y="3873843"/>
                          <a:pt x="2354196" y="3908603"/>
                        </a:cubicBezTo>
                        <a:cubicBezTo>
                          <a:pt x="2079425" y="3943363"/>
                          <a:pt x="1949124" y="3840339"/>
                          <a:pt x="1740302" y="3908603"/>
                        </a:cubicBezTo>
                        <a:cubicBezTo>
                          <a:pt x="1531480" y="3976867"/>
                          <a:pt x="1488651" y="3876734"/>
                          <a:pt x="1329163" y="3908603"/>
                        </a:cubicBezTo>
                        <a:cubicBezTo>
                          <a:pt x="1169675" y="3940472"/>
                          <a:pt x="1097567" y="3879449"/>
                          <a:pt x="918024" y="3908603"/>
                        </a:cubicBezTo>
                        <a:cubicBezTo>
                          <a:pt x="738481" y="3937757"/>
                          <a:pt x="356712" y="3888336"/>
                          <a:pt x="0" y="3908603"/>
                        </a:cubicBezTo>
                        <a:cubicBezTo>
                          <a:pt x="-19640" y="3705849"/>
                          <a:pt x="6141" y="3681013"/>
                          <a:pt x="0" y="3467489"/>
                        </a:cubicBezTo>
                        <a:cubicBezTo>
                          <a:pt x="-6141" y="3253965"/>
                          <a:pt x="31964" y="3091153"/>
                          <a:pt x="0" y="2948203"/>
                        </a:cubicBezTo>
                        <a:cubicBezTo>
                          <a:pt x="-31964" y="2805253"/>
                          <a:pt x="50326" y="2639425"/>
                          <a:pt x="0" y="2389832"/>
                        </a:cubicBezTo>
                        <a:cubicBezTo>
                          <a:pt x="-50326" y="2140239"/>
                          <a:pt x="30126" y="1922601"/>
                          <a:pt x="0" y="1753288"/>
                        </a:cubicBezTo>
                        <a:cubicBezTo>
                          <a:pt x="-30126" y="1583975"/>
                          <a:pt x="3772" y="1406853"/>
                          <a:pt x="0" y="1312174"/>
                        </a:cubicBezTo>
                        <a:cubicBezTo>
                          <a:pt x="-3772" y="1217495"/>
                          <a:pt x="54697" y="1030792"/>
                          <a:pt x="0" y="753802"/>
                        </a:cubicBezTo>
                        <a:cubicBezTo>
                          <a:pt x="-54697" y="476812"/>
                          <a:pt x="22545" y="361044"/>
                          <a:pt x="0" y="0"/>
                        </a:cubicBezTo>
                        <a:close/>
                      </a:path>
                    </a:pathLst>
                  </a:custGeom>
                  <ask:type>
                    <ask:lineSketchNone/>
                  </ask:type>
                </ask:lineSketchStyleProps>
              </a:ext>
            </a:extLst>
          </a:ln>
        </p:spPr>
      </p:pic>
      <p:pic>
        <p:nvPicPr>
          <p:cNvPr id="5" name="Picture 4">
            <a:extLst>
              <a:ext uri="{FF2B5EF4-FFF2-40B4-BE49-F238E27FC236}">
                <a16:creationId xmlns:a16="http://schemas.microsoft.com/office/drawing/2014/main" id="{70C876EC-96AF-931E-BEE4-8281874C65BB}"/>
              </a:ext>
            </a:extLst>
          </p:cNvPr>
          <p:cNvPicPr>
            <a:picLocks noChangeAspect="1"/>
          </p:cNvPicPr>
          <p:nvPr/>
        </p:nvPicPr>
        <p:blipFill rotWithShape="1">
          <a:blip r:embed="rId4"/>
          <a:srcRect r="19475"/>
          <a:stretch/>
        </p:blipFill>
        <p:spPr>
          <a:xfrm>
            <a:off x="7063273" y="1842560"/>
            <a:ext cx="4290526" cy="2086964"/>
          </a:xfrm>
          <a:prstGeom prst="rect">
            <a:avLst/>
          </a:prstGeom>
          <a:ln w="9525">
            <a:solidFill>
              <a:schemeClr val="tx1"/>
            </a:solidFill>
          </a:ln>
        </p:spPr>
      </p:pic>
      <p:pic>
        <p:nvPicPr>
          <p:cNvPr id="6" name="Picture 5">
            <a:extLst>
              <a:ext uri="{FF2B5EF4-FFF2-40B4-BE49-F238E27FC236}">
                <a16:creationId xmlns:a16="http://schemas.microsoft.com/office/drawing/2014/main" id="{652AF750-9CC1-6AB4-A506-8110E026D279}"/>
              </a:ext>
            </a:extLst>
          </p:cNvPr>
          <p:cNvPicPr>
            <a:picLocks noChangeAspect="1"/>
          </p:cNvPicPr>
          <p:nvPr/>
        </p:nvPicPr>
        <p:blipFill>
          <a:blip r:embed="rId5"/>
          <a:stretch>
            <a:fillRect/>
          </a:stretch>
        </p:blipFill>
        <p:spPr>
          <a:xfrm>
            <a:off x="1619671" y="1839308"/>
            <a:ext cx="4417154" cy="1635434"/>
          </a:xfrm>
          <a:prstGeom prst="rect">
            <a:avLst/>
          </a:prstGeom>
          <a:ln w="9525">
            <a:solidFill>
              <a:schemeClr val="tx1"/>
            </a:solidFill>
          </a:ln>
        </p:spPr>
      </p:pic>
      <p:pic>
        <p:nvPicPr>
          <p:cNvPr id="7" name="Picture 6">
            <a:extLst>
              <a:ext uri="{FF2B5EF4-FFF2-40B4-BE49-F238E27FC236}">
                <a16:creationId xmlns:a16="http://schemas.microsoft.com/office/drawing/2014/main" id="{5D5C50ED-E488-1AEC-0D56-4EFC5D7DC1B1}"/>
              </a:ext>
            </a:extLst>
          </p:cNvPr>
          <p:cNvPicPr>
            <a:picLocks noChangeAspect="1"/>
          </p:cNvPicPr>
          <p:nvPr/>
        </p:nvPicPr>
        <p:blipFill>
          <a:blip r:embed="rId6"/>
          <a:stretch>
            <a:fillRect/>
          </a:stretch>
        </p:blipFill>
        <p:spPr>
          <a:xfrm>
            <a:off x="5499729" y="4132715"/>
            <a:ext cx="3834320" cy="1631727"/>
          </a:xfrm>
          <a:prstGeom prst="rect">
            <a:avLst/>
          </a:prstGeom>
          <a:ln w="9525">
            <a:solidFill>
              <a:schemeClr val="tx1"/>
            </a:solidFill>
          </a:ln>
        </p:spPr>
      </p:pic>
    </p:spTree>
    <p:extLst>
      <p:ext uri="{BB962C8B-B14F-4D97-AF65-F5344CB8AC3E}">
        <p14:creationId xmlns:p14="http://schemas.microsoft.com/office/powerpoint/2010/main" val="3523514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E8DCA3-C22C-A897-5566-E2D1D2EC70ED}"/>
              </a:ext>
            </a:extLst>
          </p:cNvPr>
          <p:cNvSpPr>
            <a:spLocks noGrp="1"/>
          </p:cNvSpPr>
          <p:nvPr>
            <p:ph type="title"/>
          </p:nvPr>
        </p:nvSpPr>
        <p:spPr>
          <a:xfrm>
            <a:off x="1694576" y="110330"/>
            <a:ext cx="10392649" cy="1325563"/>
          </a:xfrm>
        </p:spPr>
        <p:txBody>
          <a:bodyPr/>
          <a:lstStyle/>
          <a:p>
            <a:r>
              <a:rPr lang="en-GB" dirty="0"/>
              <a:t>A Move Towards Impact</a:t>
            </a:r>
          </a:p>
        </p:txBody>
      </p:sp>
      <p:pic>
        <p:nvPicPr>
          <p:cNvPr id="9" name="Picture 8">
            <a:extLst>
              <a:ext uri="{FF2B5EF4-FFF2-40B4-BE49-F238E27FC236}">
                <a16:creationId xmlns:a16="http://schemas.microsoft.com/office/drawing/2014/main" id="{7FB9B850-D989-76F3-3102-E806FCC9F9C6}"/>
              </a:ext>
            </a:extLst>
          </p:cNvPr>
          <p:cNvPicPr>
            <a:picLocks noChangeAspect="1"/>
          </p:cNvPicPr>
          <p:nvPr/>
        </p:nvPicPr>
        <p:blipFill>
          <a:blip r:embed="rId2"/>
          <a:stretch>
            <a:fillRect/>
          </a:stretch>
        </p:blipFill>
        <p:spPr>
          <a:xfrm>
            <a:off x="0" y="1624"/>
            <a:ext cx="1484851" cy="1589051"/>
          </a:xfrm>
          <a:prstGeom prst="rect">
            <a:avLst/>
          </a:prstGeom>
        </p:spPr>
      </p:pic>
      <p:sp>
        <p:nvSpPr>
          <p:cNvPr id="11" name="Content Placeholder 10">
            <a:extLst>
              <a:ext uri="{FF2B5EF4-FFF2-40B4-BE49-F238E27FC236}">
                <a16:creationId xmlns:a16="http://schemas.microsoft.com/office/drawing/2014/main" id="{4692A166-F0E4-7DE5-6B72-3DCA5D5EC6B5}"/>
              </a:ext>
            </a:extLst>
          </p:cNvPr>
          <p:cNvSpPr>
            <a:spLocks noGrp="1"/>
          </p:cNvSpPr>
          <p:nvPr>
            <p:ph idx="1"/>
          </p:nvPr>
        </p:nvSpPr>
        <p:spPr>
          <a:xfrm>
            <a:off x="1694576" y="1733550"/>
            <a:ext cx="10392648" cy="4351338"/>
          </a:xfrm>
        </p:spPr>
        <p:txBody>
          <a:bodyPr/>
          <a:lstStyle/>
          <a:p>
            <a:endParaRPr lang="en-GB" dirty="0"/>
          </a:p>
        </p:txBody>
      </p:sp>
      <p:pic>
        <p:nvPicPr>
          <p:cNvPr id="2" name="Picture 1">
            <a:extLst>
              <a:ext uri="{FF2B5EF4-FFF2-40B4-BE49-F238E27FC236}">
                <a16:creationId xmlns:a16="http://schemas.microsoft.com/office/drawing/2014/main" id="{BB1DE3B7-CA61-0C5D-9054-ABC813816600}"/>
              </a:ext>
            </a:extLst>
          </p:cNvPr>
          <p:cNvPicPr>
            <a:picLocks noChangeAspect="1"/>
          </p:cNvPicPr>
          <p:nvPr/>
        </p:nvPicPr>
        <p:blipFill>
          <a:blip r:embed="rId3"/>
          <a:stretch>
            <a:fillRect/>
          </a:stretch>
        </p:blipFill>
        <p:spPr>
          <a:xfrm>
            <a:off x="2596592" y="2046737"/>
            <a:ext cx="6998815" cy="3097036"/>
          </a:xfrm>
          <a:prstGeom prst="rect">
            <a:avLst/>
          </a:prstGeom>
        </p:spPr>
      </p:pic>
      <p:sp>
        <p:nvSpPr>
          <p:cNvPr id="4" name="Content Placeholder 2">
            <a:extLst>
              <a:ext uri="{FF2B5EF4-FFF2-40B4-BE49-F238E27FC236}">
                <a16:creationId xmlns:a16="http://schemas.microsoft.com/office/drawing/2014/main" id="{2952160F-B1D4-1E5F-1DC6-A610EFC6C98C}"/>
              </a:ext>
            </a:extLst>
          </p:cNvPr>
          <p:cNvSpPr txBox="1">
            <a:spLocks/>
          </p:cNvSpPr>
          <p:nvPr/>
        </p:nvSpPr>
        <p:spPr>
          <a:xfrm>
            <a:off x="1694576" y="5226018"/>
            <a:ext cx="10515600" cy="9631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2000"/>
              </a:lnSpc>
              <a:buClr>
                <a:srgbClr val="D43238"/>
              </a:buClr>
              <a:buFont typeface="Arial" panose="020B0604020202020204" pitchFamily="34" charset="0"/>
              <a:buNone/>
            </a:pPr>
            <a:r>
              <a:rPr lang="en-GB" sz="2400"/>
              <a:t>Trying Hard is Not Good Enough: How to Produce Measurable Improvements for Customers and Communities (Mark Friedman, 2005)</a:t>
            </a:r>
          </a:p>
          <a:p>
            <a:pPr marL="0" indent="0">
              <a:lnSpc>
                <a:spcPct val="114000"/>
              </a:lnSpc>
              <a:buClr>
                <a:srgbClr val="D43238"/>
              </a:buClr>
              <a:buFont typeface="Arial" panose="020B0604020202020204" pitchFamily="34" charset="0"/>
              <a:buNone/>
            </a:pPr>
            <a:endParaRPr lang="en-GB" dirty="0"/>
          </a:p>
        </p:txBody>
      </p:sp>
    </p:spTree>
    <p:extLst>
      <p:ext uri="{BB962C8B-B14F-4D97-AF65-F5344CB8AC3E}">
        <p14:creationId xmlns:p14="http://schemas.microsoft.com/office/powerpoint/2010/main" val="843389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2872</Words>
  <Application>Microsoft Macintosh PowerPoint</Application>
  <PresentationFormat>Widescreen</PresentationFormat>
  <Paragraphs>268</Paragraphs>
  <Slides>43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Stream 8 – Data and Law</vt:lpstr>
      <vt:lpstr>Making Data Work For You</vt:lpstr>
      <vt:lpstr>It’s More Than a Tick in a Box…</vt:lpstr>
      <vt:lpstr>It’s More Than Just Influencing Others…</vt:lpstr>
      <vt:lpstr>It’s More About This…</vt:lpstr>
      <vt:lpstr>A Reflection from 2021…</vt:lpstr>
      <vt:lpstr>The Statutory Landscape</vt:lpstr>
      <vt:lpstr>The Local Perspective</vt:lpstr>
      <vt:lpstr>A Move Towards Impact</vt:lpstr>
      <vt:lpstr>But What About Your School?</vt:lpstr>
      <vt:lpstr>Standardise the Approach</vt:lpstr>
      <vt:lpstr>Start with the end in mind…</vt:lpstr>
      <vt:lpstr>Start with the end in mind…</vt:lpstr>
      <vt:lpstr>Develop Your Data Dashboard</vt:lpstr>
      <vt:lpstr>Key Indicators</vt:lpstr>
      <vt:lpstr>Moving Towards Impact</vt:lpstr>
      <vt:lpstr>Making Data Meaningful</vt:lpstr>
      <vt:lpstr>Making Data Meaningful</vt:lpstr>
      <vt:lpstr>Interpretation and Nuances…</vt:lpstr>
      <vt:lpstr>Identifying Your Priorities</vt:lpstr>
      <vt:lpstr>Questions</vt:lpstr>
      <vt:lpstr>Understanding Filtering and Monitoring</vt:lpstr>
      <vt:lpstr>Understanding Filtering and Monitoring</vt:lpstr>
      <vt:lpstr>PowerPoint Presentation</vt:lpstr>
      <vt:lpstr>PowerPoint Presentation</vt:lpstr>
      <vt:lpstr>What is Filtering?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The Online-Safety Bill: implications for academies</vt:lpstr>
      <vt:lpstr>On-Line Safety Bill</vt:lpstr>
      <vt:lpstr>The Online Safety Act </vt:lpstr>
      <vt:lpstr>New Criminal Offences:</vt:lpstr>
      <vt:lpstr>Online safety bill &amp; schools</vt:lpstr>
      <vt:lpstr>On-line Safety &amp; the School</vt:lpstr>
      <vt:lpstr>PowerPoint Presentation</vt:lpstr>
      <vt:lpstr>PowerPoint Presentation</vt:lpstr>
      <vt:lpstr>Questions</vt:lpstr>
    </vt:vector>
  </TitlesOfParts>
  <Company>Oasis Community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NAASA Designated Safeguarding Leads Conference</dc:title>
  <dc:creator>Jon Needham</dc:creator>
  <cp:lastModifiedBy>Daniel Halls</cp:lastModifiedBy>
  <cp:revision>4</cp:revision>
  <dcterms:created xsi:type="dcterms:W3CDTF">2023-10-17T14:01:15Z</dcterms:created>
  <dcterms:modified xsi:type="dcterms:W3CDTF">2024-02-21T21:05:51Z</dcterms:modified>
</cp:coreProperties>
</file>