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6"/>
  </p:notesMasterIdLst>
  <p:sldIdLst>
    <p:sldId id="256" r:id="rId2"/>
    <p:sldId id="374" r:id="rId3"/>
    <p:sldId id="294" r:id="rId4"/>
    <p:sldId id="306" r:id="rId5"/>
    <p:sldId id="375" r:id="rId6"/>
    <p:sldId id="296" r:id="rId7"/>
    <p:sldId id="295" r:id="rId8"/>
    <p:sldId id="376" r:id="rId9"/>
    <p:sldId id="279" r:id="rId10"/>
    <p:sldId id="299" r:id="rId11"/>
    <p:sldId id="305" r:id="rId12"/>
    <p:sldId id="300" r:id="rId13"/>
    <p:sldId id="287" r:id="rId14"/>
    <p:sldId id="307" r:id="rId15"/>
    <p:sldId id="259" r:id="rId16"/>
    <p:sldId id="273" r:id="rId17"/>
    <p:sldId id="351" r:id="rId18"/>
    <p:sldId id="283" r:id="rId19"/>
    <p:sldId id="356" r:id="rId20"/>
    <p:sldId id="357" r:id="rId21"/>
    <p:sldId id="312" r:id="rId22"/>
    <p:sldId id="354" r:id="rId23"/>
    <p:sldId id="370" r:id="rId24"/>
    <p:sldId id="364" r:id="rId25"/>
    <p:sldId id="368" r:id="rId26"/>
    <p:sldId id="369" r:id="rId27"/>
    <p:sldId id="353" r:id="rId28"/>
    <p:sldId id="366" r:id="rId29"/>
    <p:sldId id="297" r:id="rId30"/>
    <p:sldId id="349" r:id="rId31"/>
    <p:sldId id="359" r:id="rId32"/>
    <p:sldId id="355" r:id="rId33"/>
    <p:sldId id="362" r:id="rId34"/>
    <p:sldId id="363" r:id="rId35"/>
    <p:sldId id="347" r:id="rId36"/>
    <p:sldId id="372" r:id="rId37"/>
    <p:sldId id="373" r:id="rId38"/>
    <p:sldId id="371" r:id="rId39"/>
    <p:sldId id="377" r:id="rId40"/>
    <p:sldId id="257" r:id="rId41"/>
    <p:sldId id="258" r:id="rId42"/>
    <p:sldId id="378"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A4052-D587-A14C-B2D2-2177301878FF}" v="2" dt="2024-02-21T20:49:36.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showGuides="1">
      <p:cViewPr varScale="1">
        <p:scale>
          <a:sx n="112" d="100"/>
          <a:sy n="112" d="100"/>
        </p:scale>
        <p:origin x="616" y="19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81BF2-BE38-4B63-8F8A-99BC34EF19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8288F2-E5AE-408F-A248-BCDEB6144219}">
      <dgm:prSet/>
      <dgm:spPr/>
      <dgm:t>
        <a:bodyPr/>
        <a:lstStyle/>
        <a:p>
          <a:r>
            <a:rPr lang="en-GB" dirty="0"/>
            <a:t>Increase understanding of:</a:t>
          </a:r>
          <a:endParaRPr lang="en-US" dirty="0"/>
        </a:p>
      </dgm:t>
    </dgm:pt>
    <dgm:pt modelId="{71E5714B-9F35-4A87-A2EF-EE8279ED2D0D}" type="parTrans" cxnId="{96056201-46F1-475A-9011-991B7A47FD2D}">
      <dgm:prSet/>
      <dgm:spPr/>
      <dgm:t>
        <a:bodyPr/>
        <a:lstStyle/>
        <a:p>
          <a:endParaRPr lang="en-US"/>
        </a:p>
      </dgm:t>
    </dgm:pt>
    <dgm:pt modelId="{7D845477-E36D-4428-B218-A4EE327F8C9D}" type="sibTrans" cxnId="{96056201-46F1-475A-9011-991B7A47FD2D}">
      <dgm:prSet/>
      <dgm:spPr/>
      <dgm:t>
        <a:bodyPr/>
        <a:lstStyle/>
        <a:p>
          <a:endParaRPr lang="en-US"/>
        </a:p>
      </dgm:t>
    </dgm:pt>
    <dgm:pt modelId="{273034D9-B7A1-4870-A79F-0BAE40931FA2}">
      <dgm:prSet/>
      <dgm:spPr/>
      <dgm:t>
        <a:bodyPr/>
        <a:lstStyle/>
        <a:p>
          <a:r>
            <a:rPr lang="en-GB" b="0" dirty="0"/>
            <a:t>Gypsy, Roma and Traveller ethnicity, language and culture in the UK</a:t>
          </a:r>
          <a:endParaRPr lang="en-US" b="0" dirty="0"/>
        </a:p>
      </dgm:t>
    </dgm:pt>
    <dgm:pt modelId="{49EE14EB-E543-4211-BC28-DEC8203AA77A}" type="parTrans" cxnId="{C09983CD-7AA5-4D35-BB75-27165EFFC312}">
      <dgm:prSet/>
      <dgm:spPr/>
      <dgm:t>
        <a:bodyPr/>
        <a:lstStyle/>
        <a:p>
          <a:endParaRPr lang="en-US"/>
        </a:p>
      </dgm:t>
    </dgm:pt>
    <dgm:pt modelId="{8F73A11E-4E45-42E0-8BBC-4CE484DFF918}" type="sibTrans" cxnId="{C09983CD-7AA5-4D35-BB75-27165EFFC312}">
      <dgm:prSet/>
      <dgm:spPr/>
      <dgm:t>
        <a:bodyPr/>
        <a:lstStyle/>
        <a:p>
          <a:endParaRPr lang="en-US"/>
        </a:p>
      </dgm:t>
    </dgm:pt>
    <dgm:pt modelId="{B7B7386C-7606-470E-96DE-E18C2B0F885D}">
      <dgm:prSet/>
      <dgm:spPr/>
      <dgm:t>
        <a:bodyPr/>
        <a:lstStyle/>
        <a:p>
          <a:r>
            <a:rPr lang="en-GB" b="0" dirty="0"/>
            <a:t>Implications of historical, and current, community experience for the provision of public services </a:t>
          </a:r>
          <a:endParaRPr lang="en-US" b="0" dirty="0"/>
        </a:p>
      </dgm:t>
    </dgm:pt>
    <dgm:pt modelId="{94E1A912-CD86-4BAC-A035-B4E6D9546A0A}" type="parTrans" cxnId="{1DB0CD5D-E043-4B07-85C5-C75C40932852}">
      <dgm:prSet/>
      <dgm:spPr/>
      <dgm:t>
        <a:bodyPr/>
        <a:lstStyle/>
        <a:p>
          <a:endParaRPr lang="en-US"/>
        </a:p>
      </dgm:t>
    </dgm:pt>
    <dgm:pt modelId="{C268C06B-90E0-492C-A630-E64B325E31F6}" type="sibTrans" cxnId="{1DB0CD5D-E043-4B07-85C5-C75C40932852}">
      <dgm:prSet/>
      <dgm:spPr/>
      <dgm:t>
        <a:bodyPr/>
        <a:lstStyle/>
        <a:p>
          <a:endParaRPr lang="en-US"/>
        </a:p>
      </dgm:t>
    </dgm:pt>
    <dgm:pt modelId="{7840BC7B-BA25-48DC-924A-AD00FD56CFCE}">
      <dgm:prSet/>
      <dgm:spPr/>
      <dgm:t>
        <a:bodyPr/>
        <a:lstStyle/>
        <a:p>
          <a:r>
            <a:rPr lang="en-GB" b="0" dirty="0"/>
            <a:t>Mitigation against potential barriers to inclusion and equality</a:t>
          </a:r>
          <a:endParaRPr lang="en-US" b="0" dirty="0"/>
        </a:p>
      </dgm:t>
    </dgm:pt>
    <dgm:pt modelId="{BAADFEEB-3E26-46C3-98E0-76C10F5631C3}" type="parTrans" cxnId="{D8B895AB-8C81-4C29-9547-262C8C137DB1}">
      <dgm:prSet/>
      <dgm:spPr/>
      <dgm:t>
        <a:bodyPr/>
        <a:lstStyle/>
        <a:p>
          <a:endParaRPr lang="en-US"/>
        </a:p>
      </dgm:t>
    </dgm:pt>
    <dgm:pt modelId="{BAA51D11-B8AA-4514-9104-D017F4786B3E}" type="sibTrans" cxnId="{D8B895AB-8C81-4C29-9547-262C8C137DB1}">
      <dgm:prSet/>
      <dgm:spPr/>
      <dgm:t>
        <a:bodyPr/>
        <a:lstStyle/>
        <a:p>
          <a:endParaRPr lang="en-US"/>
        </a:p>
      </dgm:t>
    </dgm:pt>
    <dgm:pt modelId="{63B6A19E-F01F-6748-B070-A828990D5951}" type="pres">
      <dgm:prSet presAssocID="{BEB81BF2-BE38-4B63-8F8A-99BC34EF19BC}" presName="linear" presStyleCnt="0">
        <dgm:presLayoutVars>
          <dgm:animLvl val="lvl"/>
          <dgm:resizeHandles val="exact"/>
        </dgm:presLayoutVars>
      </dgm:prSet>
      <dgm:spPr/>
    </dgm:pt>
    <dgm:pt modelId="{544D55D2-BB5E-1641-8321-BDA7DD3EF461}" type="pres">
      <dgm:prSet presAssocID="{9F8288F2-E5AE-408F-A248-BCDEB6144219}" presName="parentText" presStyleLbl="node1" presStyleIdx="0" presStyleCnt="1" custLinFactNeighborX="-1624" custLinFactNeighborY="798">
        <dgm:presLayoutVars>
          <dgm:chMax val="0"/>
          <dgm:bulletEnabled val="1"/>
        </dgm:presLayoutVars>
      </dgm:prSet>
      <dgm:spPr/>
    </dgm:pt>
    <dgm:pt modelId="{2A641B0B-DABF-0048-BA4C-C7218EBF3F9B}" type="pres">
      <dgm:prSet presAssocID="{9F8288F2-E5AE-408F-A248-BCDEB6144219}" presName="childText" presStyleLbl="revTx" presStyleIdx="0" presStyleCnt="1">
        <dgm:presLayoutVars>
          <dgm:bulletEnabled val="1"/>
        </dgm:presLayoutVars>
      </dgm:prSet>
      <dgm:spPr/>
    </dgm:pt>
  </dgm:ptLst>
  <dgm:cxnLst>
    <dgm:cxn modelId="{96056201-46F1-475A-9011-991B7A47FD2D}" srcId="{BEB81BF2-BE38-4B63-8F8A-99BC34EF19BC}" destId="{9F8288F2-E5AE-408F-A248-BCDEB6144219}" srcOrd="0" destOrd="0" parTransId="{71E5714B-9F35-4A87-A2EF-EE8279ED2D0D}" sibTransId="{7D845477-E36D-4428-B218-A4EE327F8C9D}"/>
    <dgm:cxn modelId="{0A5C1938-DA99-D04A-A468-3A1FA0DAC897}" type="presOf" srcId="{BEB81BF2-BE38-4B63-8F8A-99BC34EF19BC}" destId="{63B6A19E-F01F-6748-B070-A828990D5951}" srcOrd="0" destOrd="0" presId="urn:microsoft.com/office/officeart/2005/8/layout/vList2"/>
    <dgm:cxn modelId="{11600C43-8F16-3748-89DF-650046613456}" type="presOf" srcId="{B7B7386C-7606-470E-96DE-E18C2B0F885D}" destId="{2A641B0B-DABF-0048-BA4C-C7218EBF3F9B}" srcOrd="0" destOrd="1" presId="urn:microsoft.com/office/officeart/2005/8/layout/vList2"/>
    <dgm:cxn modelId="{1DB0CD5D-E043-4B07-85C5-C75C40932852}" srcId="{9F8288F2-E5AE-408F-A248-BCDEB6144219}" destId="{B7B7386C-7606-470E-96DE-E18C2B0F885D}" srcOrd="1" destOrd="0" parTransId="{94E1A912-CD86-4BAC-A035-B4E6D9546A0A}" sibTransId="{C268C06B-90E0-492C-A630-E64B325E31F6}"/>
    <dgm:cxn modelId="{84F1EF5E-CD05-5241-8E0C-04FFF67BE9F3}" type="presOf" srcId="{9F8288F2-E5AE-408F-A248-BCDEB6144219}" destId="{544D55D2-BB5E-1641-8321-BDA7DD3EF461}" srcOrd="0" destOrd="0" presId="urn:microsoft.com/office/officeart/2005/8/layout/vList2"/>
    <dgm:cxn modelId="{24F685A1-957C-B04B-B36A-CCB8831EC27F}" type="presOf" srcId="{273034D9-B7A1-4870-A79F-0BAE40931FA2}" destId="{2A641B0B-DABF-0048-BA4C-C7218EBF3F9B}" srcOrd="0" destOrd="0" presId="urn:microsoft.com/office/officeart/2005/8/layout/vList2"/>
    <dgm:cxn modelId="{D8B895AB-8C81-4C29-9547-262C8C137DB1}" srcId="{9F8288F2-E5AE-408F-A248-BCDEB6144219}" destId="{7840BC7B-BA25-48DC-924A-AD00FD56CFCE}" srcOrd="2" destOrd="0" parTransId="{BAADFEEB-3E26-46C3-98E0-76C10F5631C3}" sibTransId="{BAA51D11-B8AA-4514-9104-D017F4786B3E}"/>
    <dgm:cxn modelId="{C09983CD-7AA5-4D35-BB75-27165EFFC312}" srcId="{9F8288F2-E5AE-408F-A248-BCDEB6144219}" destId="{273034D9-B7A1-4870-A79F-0BAE40931FA2}" srcOrd="0" destOrd="0" parTransId="{49EE14EB-E543-4211-BC28-DEC8203AA77A}" sibTransId="{8F73A11E-4E45-42E0-8BBC-4CE484DFF918}"/>
    <dgm:cxn modelId="{F1D091F2-07CB-3F4E-8B86-94A9A0D8DD35}" type="presOf" srcId="{7840BC7B-BA25-48DC-924A-AD00FD56CFCE}" destId="{2A641B0B-DABF-0048-BA4C-C7218EBF3F9B}" srcOrd="0" destOrd="2" presId="urn:microsoft.com/office/officeart/2005/8/layout/vList2"/>
    <dgm:cxn modelId="{74D174EF-0F4F-EA4F-A26A-B8370C678C4C}" type="presParOf" srcId="{63B6A19E-F01F-6748-B070-A828990D5951}" destId="{544D55D2-BB5E-1641-8321-BDA7DD3EF461}" srcOrd="0" destOrd="0" presId="urn:microsoft.com/office/officeart/2005/8/layout/vList2"/>
    <dgm:cxn modelId="{1E695283-8307-D142-8B93-18AEE3E8D98E}" type="presParOf" srcId="{63B6A19E-F01F-6748-B070-A828990D5951}" destId="{2A641B0B-DABF-0048-BA4C-C7218EBF3F9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0FA447-580E-461C-8BDE-2CB5891132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64AA8D-BD09-477D-9FD5-6E5661E1208B}">
      <dgm:prSet/>
      <dgm:spPr/>
      <dgm:t>
        <a:bodyPr/>
        <a:lstStyle/>
        <a:p>
          <a:r>
            <a:rPr lang="en-GB" dirty="0"/>
            <a:t>Terminology and categorisation </a:t>
          </a:r>
          <a:r>
            <a:rPr lang="en-GB" i="1" dirty="0"/>
            <a:t>can </a:t>
          </a:r>
          <a:r>
            <a:rPr lang="en-GB" dirty="0"/>
            <a:t>lead to unhelpful generalisations.</a:t>
          </a:r>
          <a:endParaRPr lang="en-US" dirty="0"/>
        </a:p>
      </dgm:t>
    </dgm:pt>
    <dgm:pt modelId="{9297A360-6A8E-45A8-9A3E-886A0375F66E}" type="parTrans" cxnId="{445E01BB-B8D7-4474-985D-3E3366B41A6D}">
      <dgm:prSet/>
      <dgm:spPr/>
      <dgm:t>
        <a:bodyPr/>
        <a:lstStyle/>
        <a:p>
          <a:endParaRPr lang="en-US"/>
        </a:p>
      </dgm:t>
    </dgm:pt>
    <dgm:pt modelId="{EDEE7C8A-5863-4352-86DB-C3AA3C3AD8C5}" type="sibTrans" cxnId="{445E01BB-B8D7-4474-985D-3E3366B41A6D}">
      <dgm:prSet/>
      <dgm:spPr/>
      <dgm:t>
        <a:bodyPr/>
        <a:lstStyle/>
        <a:p>
          <a:endParaRPr lang="en-US"/>
        </a:p>
      </dgm:t>
    </dgm:pt>
    <dgm:pt modelId="{CC1C6FEC-C97E-4A9A-B235-5043F9D69D9D}">
      <dgm:prSet/>
      <dgm:spPr/>
      <dgm:t>
        <a:bodyPr/>
        <a:lstStyle/>
        <a:p>
          <a:r>
            <a:rPr lang="en-GB" dirty="0"/>
            <a:t>Due to the focus on inequalities experienced by some Travelling people, there is a danger of misapplying a ‘victim’ narrative that can unhelpful and offensive.  </a:t>
          </a:r>
          <a:endParaRPr lang="en-US" dirty="0"/>
        </a:p>
      </dgm:t>
    </dgm:pt>
    <dgm:pt modelId="{778F0B69-8ED1-4301-9326-B836040E4B96}" type="parTrans" cxnId="{934BC2BB-AB84-4409-B180-EF6324BB17F5}">
      <dgm:prSet/>
      <dgm:spPr/>
      <dgm:t>
        <a:bodyPr/>
        <a:lstStyle/>
        <a:p>
          <a:endParaRPr lang="en-US"/>
        </a:p>
      </dgm:t>
    </dgm:pt>
    <dgm:pt modelId="{01AF1ABC-9520-49CA-8823-1538584950AD}" type="sibTrans" cxnId="{934BC2BB-AB84-4409-B180-EF6324BB17F5}">
      <dgm:prSet/>
      <dgm:spPr/>
      <dgm:t>
        <a:bodyPr/>
        <a:lstStyle/>
        <a:p>
          <a:endParaRPr lang="en-US"/>
        </a:p>
      </dgm:t>
    </dgm:pt>
    <dgm:pt modelId="{B91DAB2C-36F6-42B4-936A-710A0A0F60EC}">
      <dgm:prSet/>
      <dgm:spPr/>
      <dgm:t>
        <a:bodyPr/>
        <a:lstStyle/>
        <a:p>
          <a:r>
            <a:rPr lang="en-GB" dirty="0"/>
            <a:t>What do we mean by ‘community’ ?</a:t>
          </a:r>
          <a:endParaRPr lang="en-US" dirty="0"/>
        </a:p>
      </dgm:t>
    </dgm:pt>
    <dgm:pt modelId="{9DA575E1-4F5A-47D0-A222-2D396DF16AC0}" type="parTrans" cxnId="{2E5E6208-87CF-469A-99B8-07F95EE8BCD4}">
      <dgm:prSet/>
      <dgm:spPr/>
      <dgm:t>
        <a:bodyPr/>
        <a:lstStyle/>
        <a:p>
          <a:endParaRPr lang="en-US"/>
        </a:p>
      </dgm:t>
    </dgm:pt>
    <dgm:pt modelId="{ABBD6E81-298C-4919-A8B5-D1083E4B56DD}" type="sibTrans" cxnId="{2E5E6208-87CF-469A-99B8-07F95EE8BCD4}">
      <dgm:prSet/>
      <dgm:spPr/>
      <dgm:t>
        <a:bodyPr/>
        <a:lstStyle/>
        <a:p>
          <a:endParaRPr lang="en-US"/>
        </a:p>
      </dgm:t>
    </dgm:pt>
    <dgm:pt modelId="{6274C8D7-AE98-AF4F-8AFA-C8A04F003B5F}" type="pres">
      <dgm:prSet presAssocID="{7F0FA447-580E-461C-8BDE-2CB5891132CF}" presName="linear" presStyleCnt="0">
        <dgm:presLayoutVars>
          <dgm:animLvl val="lvl"/>
          <dgm:resizeHandles val="exact"/>
        </dgm:presLayoutVars>
      </dgm:prSet>
      <dgm:spPr/>
    </dgm:pt>
    <dgm:pt modelId="{2126E40C-2F7F-7342-980D-A90F2BE43AAC}" type="pres">
      <dgm:prSet presAssocID="{4264AA8D-BD09-477D-9FD5-6E5661E1208B}" presName="parentText" presStyleLbl="node1" presStyleIdx="0" presStyleCnt="3">
        <dgm:presLayoutVars>
          <dgm:chMax val="0"/>
          <dgm:bulletEnabled val="1"/>
        </dgm:presLayoutVars>
      </dgm:prSet>
      <dgm:spPr/>
    </dgm:pt>
    <dgm:pt modelId="{9A8A9312-9F1D-7F43-932D-90893EB92C44}" type="pres">
      <dgm:prSet presAssocID="{EDEE7C8A-5863-4352-86DB-C3AA3C3AD8C5}" presName="spacer" presStyleCnt="0"/>
      <dgm:spPr/>
    </dgm:pt>
    <dgm:pt modelId="{D0E5391D-5D58-324F-B2B6-D25E15BBB056}" type="pres">
      <dgm:prSet presAssocID="{CC1C6FEC-C97E-4A9A-B235-5043F9D69D9D}" presName="parentText" presStyleLbl="node1" presStyleIdx="1" presStyleCnt="3">
        <dgm:presLayoutVars>
          <dgm:chMax val="0"/>
          <dgm:bulletEnabled val="1"/>
        </dgm:presLayoutVars>
      </dgm:prSet>
      <dgm:spPr/>
    </dgm:pt>
    <dgm:pt modelId="{918F8A4E-D26C-E14D-AF76-24BBD0B7A288}" type="pres">
      <dgm:prSet presAssocID="{01AF1ABC-9520-49CA-8823-1538584950AD}" presName="spacer" presStyleCnt="0"/>
      <dgm:spPr/>
    </dgm:pt>
    <dgm:pt modelId="{CBED0CE6-1BB0-1B42-A80A-2A371568CDBD}" type="pres">
      <dgm:prSet presAssocID="{B91DAB2C-36F6-42B4-936A-710A0A0F60EC}" presName="parentText" presStyleLbl="node1" presStyleIdx="2" presStyleCnt="3">
        <dgm:presLayoutVars>
          <dgm:chMax val="0"/>
          <dgm:bulletEnabled val="1"/>
        </dgm:presLayoutVars>
      </dgm:prSet>
      <dgm:spPr/>
    </dgm:pt>
  </dgm:ptLst>
  <dgm:cxnLst>
    <dgm:cxn modelId="{2E5E6208-87CF-469A-99B8-07F95EE8BCD4}" srcId="{7F0FA447-580E-461C-8BDE-2CB5891132CF}" destId="{B91DAB2C-36F6-42B4-936A-710A0A0F60EC}" srcOrd="2" destOrd="0" parTransId="{9DA575E1-4F5A-47D0-A222-2D396DF16AC0}" sibTransId="{ABBD6E81-298C-4919-A8B5-D1083E4B56DD}"/>
    <dgm:cxn modelId="{0E426F46-D47C-6B4D-A40E-598A7771B573}" type="presOf" srcId="{CC1C6FEC-C97E-4A9A-B235-5043F9D69D9D}" destId="{D0E5391D-5D58-324F-B2B6-D25E15BBB056}" srcOrd="0" destOrd="0" presId="urn:microsoft.com/office/officeart/2005/8/layout/vList2"/>
    <dgm:cxn modelId="{B6DD524F-EA33-684E-B13E-15940D2466A8}" type="presOf" srcId="{7F0FA447-580E-461C-8BDE-2CB5891132CF}" destId="{6274C8D7-AE98-AF4F-8AFA-C8A04F003B5F}" srcOrd="0" destOrd="0" presId="urn:microsoft.com/office/officeart/2005/8/layout/vList2"/>
    <dgm:cxn modelId="{5BAB2D53-D52E-0042-A5F0-1E7F2F7E632B}" type="presOf" srcId="{4264AA8D-BD09-477D-9FD5-6E5661E1208B}" destId="{2126E40C-2F7F-7342-980D-A90F2BE43AAC}" srcOrd="0" destOrd="0" presId="urn:microsoft.com/office/officeart/2005/8/layout/vList2"/>
    <dgm:cxn modelId="{445E01BB-B8D7-4474-985D-3E3366B41A6D}" srcId="{7F0FA447-580E-461C-8BDE-2CB5891132CF}" destId="{4264AA8D-BD09-477D-9FD5-6E5661E1208B}" srcOrd="0" destOrd="0" parTransId="{9297A360-6A8E-45A8-9A3E-886A0375F66E}" sibTransId="{EDEE7C8A-5863-4352-86DB-C3AA3C3AD8C5}"/>
    <dgm:cxn modelId="{934BC2BB-AB84-4409-B180-EF6324BB17F5}" srcId="{7F0FA447-580E-461C-8BDE-2CB5891132CF}" destId="{CC1C6FEC-C97E-4A9A-B235-5043F9D69D9D}" srcOrd="1" destOrd="0" parTransId="{778F0B69-8ED1-4301-9326-B836040E4B96}" sibTransId="{01AF1ABC-9520-49CA-8823-1538584950AD}"/>
    <dgm:cxn modelId="{3BAF6FE6-19F4-1842-9016-A75717705C41}" type="presOf" srcId="{B91DAB2C-36F6-42B4-936A-710A0A0F60EC}" destId="{CBED0CE6-1BB0-1B42-A80A-2A371568CDBD}" srcOrd="0" destOrd="0" presId="urn:microsoft.com/office/officeart/2005/8/layout/vList2"/>
    <dgm:cxn modelId="{769A5045-2B3B-084E-9008-75C54432FA8E}" type="presParOf" srcId="{6274C8D7-AE98-AF4F-8AFA-C8A04F003B5F}" destId="{2126E40C-2F7F-7342-980D-A90F2BE43AAC}" srcOrd="0" destOrd="0" presId="urn:microsoft.com/office/officeart/2005/8/layout/vList2"/>
    <dgm:cxn modelId="{4D78FE96-42CF-024F-A128-414C9355EFD0}" type="presParOf" srcId="{6274C8D7-AE98-AF4F-8AFA-C8A04F003B5F}" destId="{9A8A9312-9F1D-7F43-932D-90893EB92C44}" srcOrd="1" destOrd="0" presId="urn:microsoft.com/office/officeart/2005/8/layout/vList2"/>
    <dgm:cxn modelId="{28AE5B14-5080-954D-A7CC-470F970D0165}" type="presParOf" srcId="{6274C8D7-AE98-AF4F-8AFA-C8A04F003B5F}" destId="{D0E5391D-5D58-324F-B2B6-D25E15BBB056}" srcOrd="2" destOrd="0" presId="urn:microsoft.com/office/officeart/2005/8/layout/vList2"/>
    <dgm:cxn modelId="{578EE92B-C562-3F43-8554-7A9350A66D34}" type="presParOf" srcId="{6274C8D7-AE98-AF4F-8AFA-C8A04F003B5F}" destId="{918F8A4E-D26C-E14D-AF76-24BBD0B7A288}" srcOrd="3" destOrd="0" presId="urn:microsoft.com/office/officeart/2005/8/layout/vList2"/>
    <dgm:cxn modelId="{9B7B7183-8168-C949-8992-93E531B87555}" type="presParOf" srcId="{6274C8D7-AE98-AF4F-8AFA-C8A04F003B5F}" destId="{CBED0CE6-1BB0-1B42-A80A-2A371568CD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40DF68-B335-4262-B117-F5A712BA48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FE3864-9C09-4244-A2F0-C6EE6EF2AA04}">
      <dgm:prSet/>
      <dgm:spPr/>
      <dgm:t>
        <a:bodyPr/>
        <a:lstStyle/>
        <a:p>
          <a:r>
            <a:rPr lang="en-GB" dirty="0"/>
            <a:t>Gypsy, Roma and Traveller (GRT) is an umbrella term that covers a wide range of groups, families and individuals, each with their own distinct histories, cultures and beliefs.</a:t>
          </a:r>
          <a:endParaRPr lang="en-US" dirty="0"/>
        </a:p>
      </dgm:t>
    </dgm:pt>
    <dgm:pt modelId="{9104C0B7-8F0B-4B7D-822A-FCFA253DE906}" type="parTrans" cxnId="{5BB3EC02-B627-448B-B333-A50A63D0658E}">
      <dgm:prSet/>
      <dgm:spPr/>
      <dgm:t>
        <a:bodyPr/>
        <a:lstStyle/>
        <a:p>
          <a:endParaRPr lang="en-US"/>
        </a:p>
      </dgm:t>
    </dgm:pt>
    <dgm:pt modelId="{F0356C86-402F-4B53-BF42-B21BF004F121}" type="sibTrans" cxnId="{5BB3EC02-B627-448B-B333-A50A63D0658E}">
      <dgm:prSet/>
      <dgm:spPr/>
      <dgm:t>
        <a:bodyPr/>
        <a:lstStyle/>
        <a:p>
          <a:endParaRPr lang="en-US"/>
        </a:p>
      </dgm:t>
    </dgm:pt>
    <dgm:pt modelId="{3173A85A-0C4D-4A84-9948-466B78104F82}">
      <dgm:prSet/>
      <dgm:spPr/>
      <dgm:t>
        <a:bodyPr/>
        <a:lstStyle/>
        <a:p>
          <a:r>
            <a:rPr lang="en-GB" dirty="0"/>
            <a:t>Gypsies, Roma and Travellers face social and economic discrimination and oppression from state bureaucracies across mainland Europe and in the UK.</a:t>
          </a:r>
          <a:endParaRPr lang="en-US" dirty="0"/>
        </a:p>
      </dgm:t>
    </dgm:pt>
    <dgm:pt modelId="{82CC2290-1C5C-43F5-8991-9A21E739A84A}" type="parTrans" cxnId="{8A5E1389-70F3-4678-B722-04EE761AB38C}">
      <dgm:prSet/>
      <dgm:spPr/>
      <dgm:t>
        <a:bodyPr/>
        <a:lstStyle/>
        <a:p>
          <a:endParaRPr lang="en-US"/>
        </a:p>
      </dgm:t>
    </dgm:pt>
    <dgm:pt modelId="{F44600B0-24F0-4F77-9662-C2EF14073AE2}" type="sibTrans" cxnId="{8A5E1389-70F3-4678-B722-04EE761AB38C}">
      <dgm:prSet/>
      <dgm:spPr/>
      <dgm:t>
        <a:bodyPr/>
        <a:lstStyle/>
        <a:p>
          <a:endParaRPr lang="en-US"/>
        </a:p>
      </dgm:t>
    </dgm:pt>
    <dgm:pt modelId="{CF81892B-AD0B-4B61-9DCF-41DE94C22656}">
      <dgm:prSet/>
      <dgm:spPr/>
      <dgm:t>
        <a:bodyPr/>
        <a:lstStyle/>
        <a:p>
          <a:r>
            <a:rPr lang="en-GB"/>
            <a:t>Good practice requires agencies to acknowledge the impact of oppression, and to take proactive steps to meaningfully engage with Gypsy, Roma and Traveller communities, collectively and individually.</a:t>
          </a:r>
          <a:endParaRPr lang="en-US"/>
        </a:p>
      </dgm:t>
    </dgm:pt>
    <dgm:pt modelId="{C4FDB5DD-DF8E-4378-85ED-C6C958C9A3EC}" type="parTrans" cxnId="{4320A0F7-0303-4440-95C8-8421E4206D8C}">
      <dgm:prSet/>
      <dgm:spPr/>
      <dgm:t>
        <a:bodyPr/>
        <a:lstStyle/>
        <a:p>
          <a:endParaRPr lang="en-US"/>
        </a:p>
      </dgm:t>
    </dgm:pt>
    <dgm:pt modelId="{170518ED-0532-4107-B371-84C55A406E27}" type="sibTrans" cxnId="{4320A0F7-0303-4440-95C8-8421E4206D8C}">
      <dgm:prSet/>
      <dgm:spPr/>
      <dgm:t>
        <a:bodyPr/>
        <a:lstStyle/>
        <a:p>
          <a:endParaRPr lang="en-US"/>
        </a:p>
      </dgm:t>
    </dgm:pt>
    <dgm:pt modelId="{6E924839-224B-2241-93FB-4DBB8EE922FE}" type="pres">
      <dgm:prSet presAssocID="{5740DF68-B335-4262-B117-F5A712BA4826}" presName="linear" presStyleCnt="0">
        <dgm:presLayoutVars>
          <dgm:animLvl val="lvl"/>
          <dgm:resizeHandles val="exact"/>
        </dgm:presLayoutVars>
      </dgm:prSet>
      <dgm:spPr/>
    </dgm:pt>
    <dgm:pt modelId="{065A51E2-79D9-D74A-8C2B-0DDC1494A3B1}" type="pres">
      <dgm:prSet presAssocID="{3AFE3864-9C09-4244-A2F0-C6EE6EF2AA04}" presName="parentText" presStyleLbl="node1" presStyleIdx="0" presStyleCnt="3">
        <dgm:presLayoutVars>
          <dgm:chMax val="0"/>
          <dgm:bulletEnabled val="1"/>
        </dgm:presLayoutVars>
      </dgm:prSet>
      <dgm:spPr/>
    </dgm:pt>
    <dgm:pt modelId="{FE8BE6F8-BA65-E24C-9BC5-733557DC3255}" type="pres">
      <dgm:prSet presAssocID="{F0356C86-402F-4B53-BF42-B21BF004F121}" presName="spacer" presStyleCnt="0"/>
      <dgm:spPr/>
    </dgm:pt>
    <dgm:pt modelId="{3B2F0E52-C91F-8B49-8F42-2D0A09633DD3}" type="pres">
      <dgm:prSet presAssocID="{3173A85A-0C4D-4A84-9948-466B78104F82}" presName="parentText" presStyleLbl="node1" presStyleIdx="1" presStyleCnt="3">
        <dgm:presLayoutVars>
          <dgm:chMax val="0"/>
          <dgm:bulletEnabled val="1"/>
        </dgm:presLayoutVars>
      </dgm:prSet>
      <dgm:spPr/>
    </dgm:pt>
    <dgm:pt modelId="{F21CC379-C8B0-5C44-9EC8-A288E298E5D9}" type="pres">
      <dgm:prSet presAssocID="{F44600B0-24F0-4F77-9662-C2EF14073AE2}" presName="spacer" presStyleCnt="0"/>
      <dgm:spPr/>
    </dgm:pt>
    <dgm:pt modelId="{F6B3FC0F-6BE9-F048-A9B2-F939D8BDF5AD}" type="pres">
      <dgm:prSet presAssocID="{CF81892B-AD0B-4B61-9DCF-41DE94C22656}" presName="parentText" presStyleLbl="node1" presStyleIdx="2" presStyleCnt="3">
        <dgm:presLayoutVars>
          <dgm:chMax val="0"/>
          <dgm:bulletEnabled val="1"/>
        </dgm:presLayoutVars>
      </dgm:prSet>
      <dgm:spPr/>
    </dgm:pt>
  </dgm:ptLst>
  <dgm:cxnLst>
    <dgm:cxn modelId="{5BB3EC02-B627-448B-B333-A50A63D0658E}" srcId="{5740DF68-B335-4262-B117-F5A712BA4826}" destId="{3AFE3864-9C09-4244-A2F0-C6EE6EF2AA04}" srcOrd="0" destOrd="0" parTransId="{9104C0B7-8F0B-4B7D-822A-FCFA253DE906}" sibTransId="{F0356C86-402F-4B53-BF42-B21BF004F121}"/>
    <dgm:cxn modelId="{144D442D-E3D6-CF4B-B3D4-3CF5B769ED01}" type="presOf" srcId="{CF81892B-AD0B-4B61-9DCF-41DE94C22656}" destId="{F6B3FC0F-6BE9-F048-A9B2-F939D8BDF5AD}" srcOrd="0" destOrd="0" presId="urn:microsoft.com/office/officeart/2005/8/layout/vList2"/>
    <dgm:cxn modelId="{60AC2230-2E7E-DB4F-92C9-B93A5DC21006}" type="presOf" srcId="{3173A85A-0C4D-4A84-9948-466B78104F82}" destId="{3B2F0E52-C91F-8B49-8F42-2D0A09633DD3}" srcOrd="0" destOrd="0" presId="urn:microsoft.com/office/officeart/2005/8/layout/vList2"/>
    <dgm:cxn modelId="{8F048833-9745-0E47-8CC5-6039D7DB1480}" type="presOf" srcId="{5740DF68-B335-4262-B117-F5A712BA4826}" destId="{6E924839-224B-2241-93FB-4DBB8EE922FE}" srcOrd="0" destOrd="0" presId="urn:microsoft.com/office/officeart/2005/8/layout/vList2"/>
    <dgm:cxn modelId="{8A5E1389-70F3-4678-B722-04EE761AB38C}" srcId="{5740DF68-B335-4262-B117-F5A712BA4826}" destId="{3173A85A-0C4D-4A84-9948-466B78104F82}" srcOrd="1" destOrd="0" parTransId="{82CC2290-1C5C-43F5-8991-9A21E739A84A}" sibTransId="{F44600B0-24F0-4F77-9662-C2EF14073AE2}"/>
    <dgm:cxn modelId="{9369F1A3-C595-CA4E-B1E9-D21265958FF4}" type="presOf" srcId="{3AFE3864-9C09-4244-A2F0-C6EE6EF2AA04}" destId="{065A51E2-79D9-D74A-8C2B-0DDC1494A3B1}" srcOrd="0" destOrd="0" presId="urn:microsoft.com/office/officeart/2005/8/layout/vList2"/>
    <dgm:cxn modelId="{4320A0F7-0303-4440-95C8-8421E4206D8C}" srcId="{5740DF68-B335-4262-B117-F5A712BA4826}" destId="{CF81892B-AD0B-4B61-9DCF-41DE94C22656}" srcOrd="2" destOrd="0" parTransId="{C4FDB5DD-DF8E-4378-85ED-C6C958C9A3EC}" sibTransId="{170518ED-0532-4107-B371-84C55A406E27}"/>
    <dgm:cxn modelId="{4EC6D3E4-FB98-DA4C-BD82-7B8F2103C616}" type="presParOf" srcId="{6E924839-224B-2241-93FB-4DBB8EE922FE}" destId="{065A51E2-79D9-D74A-8C2B-0DDC1494A3B1}" srcOrd="0" destOrd="0" presId="urn:microsoft.com/office/officeart/2005/8/layout/vList2"/>
    <dgm:cxn modelId="{F21FEDDE-8166-4F44-B187-08B2C5983106}" type="presParOf" srcId="{6E924839-224B-2241-93FB-4DBB8EE922FE}" destId="{FE8BE6F8-BA65-E24C-9BC5-733557DC3255}" srcOrd="1" destOrd="0" presId="urn:microsoft.com/office/officeart/2005/8/layout/vList2"/>
    <dgm:cxn modelId="{27EFE8C2-C0F7-8D47-B5CE-3E76FB8AD4B6}" type="presParOf" srcId="{6E924839-224B-2241-93FB-4DBB8EE922FE}" destId="{3B2F0E52-C91F-8B49-8F42-2D0A09633DD3}" srcOrd="2" destOrd="0" presId="urn:microsoft.com/office/officeart/2005/8/layout/vList2"/>
    <dgm:cxn modelId="{3056BC7E-2220-F247-99AB-419956BA17B0}" type="presParOf" srcId="{6E924839-224B-2241-93FB-4DBB8EE922FE}" destId="{F21CC379-C8B0-5C44-9EC8-A288E298E5D9}" srcOrd="3" destOrd="0" presId="urn:microsoft.com/office/officeart/2005/8/layout/vList2"/>
    <dgm:cxn modelId="{FD892CD6-4B39-3E4C-8618-54BF90831CFC}" type="presParOf" srcId="{6E924839-224B-2241-93FB-4DBB8EE922FE}" destId="{F6B3FC0F-6BE9-F048-A9B2-F939D8BDF5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B4948-E03A-4929-8CEE-E5B5B99CB547}"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en-GB"/>
        </a:p>
      </dgm:t>
    </dgm:pt>
    <dgm:pt modelId="{267D9635-3F51-48D0-99BE-CFD7B85A1CD3}">
      <dgm:prSet phldrT="[Text]"/>
      <dgm:spPr>
        <a:xfrm>
          <a:off x="8484855" y="1846403"/>
          <a:ext cx="1284528" cy="128452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Gypsy, Roma, Traveller</a:t>
          </a:r>
        </a:p>
      </dgm:t>
    </dgm:pt>
    <dgm:pt modelId="{5CA6423D-DB7E-4C3C-B57F-94128CBE688E}" type="parTrans" cxnId="{10C81D0D-2051-4728-9225-DBD0563B56F5}">
      <dgm:prSet/>
      <dgm:spPr/>
      <dgm:t>
        <a:bodyPr/>
        <a:lstStyle/>
        <a:p>
          <a:endParaRPr lang="en-GB"/>
        </a:p>
      </dgm:t>
    </dgm:pt>
    <dgm:pt modelId="{39F16A03-2D50-426C-A2D1-3DAD9168211C}" type="sibTrans" cxnId="{10C81D0D-2051-4728-9225-DBD0563B56F5}">
      <dgm:prSet/>
      <dgm:spPr/>
      <dgm:t>
        <a:bodyPr/>
        <a:lstStyle/>
        <a:p>
          <a:endParaRPr lang="en-GB"/>
        </a:p>
      </dgm:t>
    </dgm:pt>
    <dgm:pt modelId="{D4FD1E61-5AAE-4091-999C-C100A13BB4AA}">
      <dgm:prSet phldrT="[Text]"/>
      <dgm:spPr>
        <a:xfrm>
          <a:off x="8613308" y="18232"/>
          <a:ext cx="1027622" cy="1027622"/>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Romani Gypsies</a:t>
          </a:r>
        </a:p>
      </dgm:t>
    </dgm:pt>
    <dgm:pt modelId="{710756E2-F67A-4C48-8F89-28E2D59BC840}" type="parTrans" cxnId="{7F8E0FBB-1ACA-4F23-914C-6CACE0EEEED4}">
      <dgm:prSet/>
      <dgm:spPr>
        <a:xfrm rot="16200000">
          <a:off x="8914974" y="1239767"/>
          <a:ext cx="424290" cy="436739"/>
        </a:xfrm>
        <a:solidFill>
          <a:srgbClr val="C0504D">
            <a:hueOff val="0"/>
            <a:satOff val="0"/>
            <a:lumOff val="0"/>
            <a:alphaOff val="0"/>
          </a:srgbClr>
        </a:solidFill>
        <a:ln>
          <a:noFill/>
        </a:ln>
        <a:effectLst/>
      </dgm:spPr>
      <dgm:t>
        <a:bodyPr/>
        <a:lstStyle/>
        <a:p>
          <a:endParaRPr lang="en-GB">
            <a:solidFill>
              <a:sysClr val="window" lastClr="FFFFFF"/>
            </a:solidFill>
            <a:latin typeface="Calibri"/>
            <a:ea typeface="+mn-ea"/>
            <a:cs typeface="+mn-cs"/>
          </a:endParaRPr>
        </a:p>
      </dgm:t>
    </dgm:pt>
    <dgm:pt modelId="{8B26DE80-755A-4AD0-8E77-201CC9E00A60}" type="sibTrans" cxnId="{7F8E0FBB-1ACA-4F23-914C-6CACE0EEEED4}">
      <dgm:prSet/>
      <dgm:spPr/>
      <dgm:t>
        <a:bodyPr/>
        <a:lstStyle/>
        <a:p>
          <a:endParaRPr lang="en-GB"/>
        </a:p>
      </dgm:t>
    </dgm:pt>
    <dgm:pt modelId="{DEAFD368-3064-48E9-864A-3FDC579D30A2}">
      <dgm:prSet phldrT="[Text]"/>
      <dgm:spPr>
        <a:xfrm>
          <a:off x="9871002" y="475995"/>
          <a:ext cx="1027622" cy="1027622"/>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Irish Travellers</a:t>
          </a:r>
        </a:p>
      </dgm:t>
    </dgm:pt>
    <dgm:pt modelId="{8FC69E7C-926E-479E-9A4B-166DFC41B7BC}" type="parTrans" cxnId="{871042E3-6F4B-48A9-9D5B-2600B7A3C145}">
      <dgm:prSet/>
      <dgm:spPr>
        <a:xfrm rot="18600000">
          <a:off x="9577386" y="1480866"/>
          <a:ext cx="424290" cy="436739"/>
        </a:xfrm>
        <a:solidFill>
          <a:srgbClr val="9BBB59">
            <a:hueOff val="0"/>
            <a:satOff val="0"/>
            <a:lumOff val="0"/>
            <a:alphaOff val="0"/>
          </a:srgbClr>
        </a:solidFill>
        <a:ln>
          <a:noFill/>
        </a:ln>
        <a:effectLst/>
      </dgm:spPr>
      <dgm:t>
        <a:bodyPr/>
        <a:lstStyle/>
        <a:p>
          <a:endParaRPr lang="en-GB">
            <a:solidFill>
              <a:sysClr val="window" lastClr="FFFFFF"/>
            </a:solidFill>
            <a:latin typeface="Calibri"/>
            <a:ea typeface="+mn-ea"/>
            <a:cs typeface="+mn-cs"/>
          </a:endParaRPr>
        </a:p>
      </dgm:t>
    </dgm:pt>
    <dgm:pt modelId="{6A52A2F9-DE66-457F-830A-9E9DFE131485}" type="sibTrans" cxnId="{871042E3-6F4B-48A9-9D5B-2600B7A3C145}">
      <dgm:prSet/>
      <dgm:spPr/>
      <dgm:t>
        <a:bodyPr/>
        <a:lstStyle/>
        <a:p>
          <a:endParaRPr lang="en-GB"/>
        </a:p>
      </dgm:t>
    </dgm:pt>
    <dgm:pt modelId="{D35A916D-5625-4C5D-91AD-350A2F8B9993}">
      <dgm:prSet phldrT="[Text]"/>
      <dgm:spPr>
        <a:xfrm>
          <a:off x="7944103" y="3813481"/>
          <a:ext cx="1027622" cy="1027622"/>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New  Travellers</a:t>
          </a:r>
        </a:p>
      </dgm:t>
    </dgm:pt>
    <dgm:pt modelId="{AA8204CD-0481-4E64-B691-D28743374D10}" type="parTrans" cxnId="{699907B7-4A87-4273-8741-783067B9718C}">
      <dgm:prSet/>
      <dgm:spPr>
        <a:xfrm rot="6600000">
          <a:off x="8562512" y="3238679"/>
          <a:ext cx="424290" cy="436739"/>
        </a:xfrm>
        <a:solidFill>
          <a:srgbClr val="C0504D">
            <a:hueOff val="0"/>
            <a:satOff val="0"/>
            <a:lumOff val="0"/>
            <a:alphaOff val="0"/>
          </a:srgbClr>
        </a:solidFill>
        <a:ln>
          <a:noFill/>
        </a:ln>
        <a:effectLst/>
      </dgm:spPr>
      <dgm:t>
        <a:bodyPr/>
        <a:lstStyle/>
        <a:p>
          <a:endParaRPr lang="en-GB">
            <a:solidFill>
              <a:sysClr val="window" lastClr="FFFFFF"/>
            </a:solidFill>
            <a:latin typeface="Calibri"/>
            <a:ea typeface="+mn-ea"/>
            <a:cs typeface="+mn-cs"/>
          </a:endParaRPr>
        </a:p>
      </dgm:t>
    </dgm:pt>
    <dgm:pt modelId="{4FDB92F5-1E60-46D3-B8B5-37A477E3461B}" type="sibTrans" cxnId="{699907B7-4A87-4273-8741-783067B9718C}">
      <dgm:prSet/>
      <dgm:spPr/>
      <dgm:t>
        <a:bodyPr/>
        <a:lstStyle/>
        <a:p>
          <a:endParaRPr lang="en-GB"/>
        </a:p>
      </dgm:t>
    </dgm:pt>
    <dgm:pt modelId="{78DDB37B-7770-4702-ACB1-F95AD46775C1}">
      <dgm:prSet phldrT="[Text]"/>
      <dgm:spPr>
        <a:xfrm>
          <a:off x="6918822" y="2953168"/>
          <a:ext cx="1027622" cy="1027622"/>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Circus People</a:t>
          </a:r>
        </a:p>
      </dgm:t>
    </dgm:pt>
    <dgm:pt modelId="{4C814AE3-1C97-48D1-AAF4-4F817C88E792}" type="parTrans" cxnId="{1B5F519E-9BB5-4C96-BED9-A3CDAB03667C}">
      <dgm:prSet/>
      <dgm:spPr>
        <a:xfrm rot="9000000">
          <a:off x="8022509" y="2785563"/>
          <a:ext cx="424290" cy="436739"/>
        </a:xfrm>
        <a:solidFill>
          <a:srgbClr val="9BBB59">
            <a:hueOff val="0"/>
            <a:satOff val="0"/>
            <a:lumOff val="0"/>
            <a:alphaOff val="0"/>
          </a:srgbClr>
        </a:solidFill>
        <a:ln>
          <a:noFill/>
        </a:ln>
        <a:effectLst/>
      </dgm:spPr>
      <dgm:t>
        <a:bodyPr/>
        <a:lstStyle/>
        <a:p>
          <a:endParaRPr lang="en-GB">
            <a:solidFill>
              <a:sysClr val="window" lastClr="FFFFFF"/>
            </a:solidFill>
            <a:latin typeface="Calibri"/>
            <a:ea typeface="+mn-ea"/>
            <a:cs typeface="+mn-cs"/>
          </a:endParaRPr>
        </a:p>
      </dgm:t>
    </dgm:pt>
    <dgm:pt modelId="{302346EA-8CF6-4FF2-B956-42AC8112BE13}" type="sibTrans" cxnId="{1B5F519E-9BB5-4C96-BED9-A3CDAB03667C}">
      <dgm:prSet/>
      <dgm:spPr/>
      <dgm:t>
        <a:bodyPr/>
        <a:lstStyle/>
        <a:p>
          <a:endParaRPr lang="en-GB"/>
        </a:p>
      </dgm:t>
    </dgm:pt>
    <dgm:pt modelId="{8D24F234-7ABF-431E-B11E-AD3B8D167FFE}">
      <dgm:prSet phldrT="[Text]"/>
      <dgm:spPr>
        <a:xfrm>
          <a:off x="6686410" y="1635092"/>
          <a:ext cx="1027622" cy="1027622"/>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Boat People</a:t>
          </a:r>
        </a:p>
      </dgm:t>
    </dgm:pt>
    <dgm:pt modelId="{DD11D400-4A72-4360-B076-72C7A7139B34}" type="parTrans" cxnId="{2816D277-9F80-4598-B922-C7586938F501}">
      <dgm:prSet/>
      <dgm:spPr>
        <a:xfrm rot="11400000">
          <a:off x="7900100" y="2091348"/>
          <a:ext cx="424290" cy="436739"/>
        </a:xfrm>
        <a:solidFill>
          <a:srgbClr val="8064A2">
            <a:hueOff val="0"/>
            <a:satOff val="0"/>
            <a:lumOff val="0"/>
            <a:alphaOff val="0"/>
          </a:srgbClr>
        </a:solidFill>
        <a:ln>
          <a:noFill/>
        </a:ln>
        <a:effectLst/>
      </dgm:spPr>
      <dgm:t>
        <a:bodyPr/>
        <a:lstStyle/>
        <a:p>
          <a:endParaRPr lang="en-GB">
            <a:solidFill>
              <a:sysClr val="window" lastClr="FFFFFF"/>
            </a:solidFill>
            <a:latin typeface="Calibri"/>
            <a:ea typeface="+mn-ea"/>
            <a:cs typeface="+mn-cs"/>
          </a:endParaRPr>
        </a:p>
      </dgm:t>
    </dgm:pt>
    <dgm:pt modelId="{379F3A32-2141-4A93-8B6B-05D6FE9B2820}" type="sibTrans" cxnId="{2816D277-9F80-4598-B922-C7586938F501}">
      <dgm:prSet/>
      <dgm:spPr/>
      <dgm:t>
        <a:bodyPr/>
        <a:lstStyle/>
        <a:p>
          <a:endParaRPr lang="en-GB"/>
        </a:p>
      </dgm:t>
    </dgm:pt>
    <dgm:pt modelId="{62A59B2E-9384-4F4D-85C8-E8F8A7B17767}">
      <dgm:prSet phldrT="[Text]"/>
      <dgm:spPr>
        <a:xfrm>
          <a:off x="7355615" y="475995"/>
          <a:ext cx="1027622" cy="1027622"/>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 Fairground and Show People</a:t>
          </a:r>
        </a:p>
      </dgm:t>
    </dgm:pt>
    <dgm:pt modelId="{334E3DDB-8551-4F21-BB63-177B78C20FF5}" type="parTrans" cxnId="{208B3FD0-37C9-4405-95B5-1E1E59C1C172}">
      <dgm:prSet/>
      <dgm:spPr>
        <a:xfrm rot="13800000">
          <a:off x="8252562" y="1480866"/>
          <a:ext cx="424290" cy="436739"/>
        </a:xfrm>
        <a:solidFill>
          <a:srgbClr val="4BACC6">
            <a:hueOff val="0"/>
            <a:satOff val="0"/>
            <a:lumOff val="0"/>
            <a:alphaOff val="0"/>
          </a:srgbClr>
        </a:solidFill>
        <a:ln>
          <a:noFill/>
        </a:ln>
        <a:effectLst/>
      </dgm:spPr>
      <dgm:t>
        <a:bodyPr/>
        <a:lstStyle/>
        <a:p>
          <a:endParaRPr lang="en-GB">
            <a:solidFill>
              <a:sysClr val="window" lastClr="FFFFFF"/>
            </a:solidFill>
            <a:latin typeface="Calibri"/>
            <a:ea typeface="+mn-ea"/>
            <a:cs typeface="+mn-cs"/>
          </a:endParaRPr>
        </a:p>
      </dgm:t>
    </dgm:pt>
    <dgm:pt modelId="{EA43BC90-DF2C-4BA2-93CE-2220C8A3530F}" type="sibTrans" cxnId="{208B3FD0-37C9-4405-95B5-1E1E59C1C172}">
      <dgm:prSet/>
      <dgm:spPr/>
      <dgm:t>
        <a:bodyPr/>
        <a:lstStyle/>
        <a:p>
          <a:endParaRPr lang="en-GB"/>
        </a:p>
      </dgm:t>
    </dgm:pt>
    <dgm:pt modelId="{BB052CD2-4C67-4509-A422-19DB0B82820C}">
      <dgm:prSet/>
      <dgm:spPr>
        <a:xfrm>
          <a:off x="10540207" y="1635092"/>
          <a:ext cx="1027622" cy="1027622"/>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Scottish Travellers</a:t>
          </a:r>
        </a:p>
      </dgm:t>
    </dgm:pt>
    <dgm:pt modelId="{17BE0E0B-87AB-4FEB-B087-2DDACE3BC269}" type="parTrans" cxnId="{28FE7FFA-B6CC-4D4C-A95E-A40E39D03BD2}">
      <dgm:prSet/>
      <dgm:spPr>
        <a:xfrm rot="21000000">
          <a:off x="9929848" y="2091348"/>
          <a:ext cx="424290" cy="436739"/>
        </a:xfrm>
        <a:solidFill>
          <a:srgbClr val="8064A2">
            <a:hueOff val="0"/>
            <a:satOff val="0"/>
            <a:lumOff val="0"/>
            <a:alphaOff val="0"/>
          </a:srgbClr>
        </a:solidFill>
        <a:ln>
          <a:noFill/>
        </a:ln>
        <a:effectLst/>
      </dgm:spPr>
      <dgm:t>
        <a:bodyPr/>
        <a:lstStyle/>
        <a:p>
          <a:endParaRPr lang="en-GB">
            <a:solidFill>
              <a:sysClr val="window" lastClr="FFFFFF"/>
            </a:solidFill>
            <a:latin typeface="Calibri"/>
            <a:ea typeface="+mn-ea"/>
            <a:cs typeface="+mn-cs"/>
          </a:endParaRPr>
        </a:p>
      </dgm:t>
    </dgm:pt>
    <dgm:pt modelId="{FB945EE2-BEB5-4F4C-ADD5-FDC5CBE6B21C}" type="sibTrans" cxnId="{28FE7FFA-B6CC-4D4C-A95E-A40E39D03BD2}">
      <dgm:prSet/>
      <dgm:spPr/>
      <dgm:t>
        <a:bodyPr/>
        <a:lstStyle/>
        <a:p>
          <a:endParaRPr lang="en-GB"/>
        </a:p>
      </dgm:t>
    </dgm:pt>
    <dgm:pt modelId="{4BED2A8C-0C1E-4015-9609-4ED7244379E1}">
      <dgm:prSet/>
      <dgm:spPr>
        <a:xfrm>
          <a:off x="10307794" y="2953168"/>
          <a:ext cx="1027622" cy="1027622"/>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Welsh Travellers</a:t>
          </a:r>
        </a:p>
      </dgm:t>
    </dgm:pt>
    <dgm:pt modelId="{1480AE1D-C683-48D6-A974-2A3EF3D98E49}" type="parTrans" cxnId="{B18EC2FA-EDD8-4DF8-AF98-934895A4A057}">
      <dgm:prSet/>
      <dgm:spPr>
        <a:xfrm rot="1800000">
          <a:off x="9807439" y="2785563"/>
          <a:ext cx="424290" cy="436739"/>
        </a:xfrm>
        <a:solidFill>
          <a:srgbClr val="4BACC6">
            <a:hueOff val="0"/>
            <a:satOff val="0"/>
            <a:lumOff val="0"/>
            <a:alphaOff val="0"/>
          </a:srgbClr>
        </a:solidFill>
        <a:ln>
          <a:noFill/>
        </a:ln>
        <a:effectLst/>
      </dgm:spPr>
      <dgm:t>
        <a:bodyPr/>
        <a:lstStyle/>
        <a:p>
          <a:endParaRPr lang="en-GB">
            <a:solidFill>
              <a:sysClr val="window" lastClr="FFFFFF"/>
            </a:solidFill>
            <a:latin typeface="Calibri"/>
            <a:ea typeface="+mn-ea"/>
            <a:cs typeface="+mn-cs"/>
          </a:endParaRPr>
        </a:p>
      </dgm:t>
    </dgm:pt>
    <dgm:pt modelId="{F55C2468-BCAC-45A6-851C-B529397A29C6}" type="sibTrans" cxnId="{B18EC2FA-EDD8-4DF8-AF98-934895A4A057}">
      <dgm:prSet/>
      <dgm:spPr/>
      <dgm:t>
        <a:bodyPr/>
        <a:lstStyle/>
        <a:p>
          <a:endParaRPr lang="en-GB"/>
        </a:p>
      </dgm:t>
    </dgm:pt>
    <dgm:pt modelId="{7812B699-41DE-4B12-8DCB-810F6407412A}">
      <dgm:prSet/>
      <dgm:spPr>
        <a:xfrm>
          <a:off x="9282513" y="3813481"/>
          <a:ext cx="1027622" cy="1027622"/>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Roma</a:t>
          </a:r>
        </a:p>
      </dgm:t>
    </dgm:pt>
    <dgm:pt modelId="{4AF75CCE-9BBC-4BC3-AD73-5F544A4ACF0B}" type="parTrans" cxnId="{D9BD5BA3-7D55-43DC-948B-B9DCF816B20C}">
      <dgm:prSet/>
      <dgm:spPr>
        <a:xfrm rot="4200000">
          <a:off x="9267436" y="3238679"/>
          <a:ext cx="424290" cy="436739"/>
        </a:xfrm>
        <a:solidFill>
          <a:srgbClr val="F79646">
            <a:hueOff val="0"/>
            <a:satOff val="0"/>
            <a:lumOff val="0"/>
            <a:alphaOff val="0"/>
          </a:srgbClr>
        </a:solidFill>
        <a:ln>
          <a:noFill/>
        </a:ln>
        <a:effectLst/>
      </dgm:spPr>
      <dgm:t>
        <a:bodyPr/>
        <a:lstStyle/>
        <a:p>
          <a:endParaRPr lang="en-GB">
            <a:solidFill>
              <a:sysClr val="window" lastClr="FFFFFF"/>
            </a:solidFill>
            <a:latin typeface="Calibri"/>
            <a:ea typeface="+mn-ea"/>
            <a:cs typeface="+mn-cs"/>
          </a:endParaRPr>
        </a:p>
      </dgm:t>
    </dgm:pt>
    <dgm:pt modelId="{6E2D726B-6B8D-4912-B46C-DD2FDB4B9C7A}" type="sibTrans" cxnId="{D9BD5BA3-7D55-43DC-948B-B9DCF816B20C}">
      <dgm:prSet/>
      <dgm:spPr/>
      <dgm:t>
        <a:bodyPr/>
        <a:lstStyle/>
        <a:p>
          <a:endParaRPr lang="en-GB"/>
        </a:p>
      </dgm:t>
    </dgm:pt>
    <dgm:pt modelId="{40238AB4-C4A1-4AC1-9B36-A4FF5987CF6E}">
      <dgm:prSet/>
      <dgm:spPr/>
      <dgm:t>
        <a:bodyPr/>
        <a:lstStyle/>
        <a:p>
          <a:endParaRPr lang="en-GB"/>
        </a:p>
      </dgm:t>
    </dgm:pt>
    <dgm:pt modelId="{23B7BDCD-637A-483A-8E18-CF172EC13415}" type="parTrans" cxnId="{9F47A9F8-F9A6-4F25-8556-95C0B75B0520}">
      <dgm:prSet/>
      <dgm:spPr/>
      <dgm:t>
        <a:bodyPr/>
        <a:lstStyle/>
        <a:p>
          <a:endParaRPr lang="en-GB"/>
        </a:p>
      </dgm:t>
    </dgm:pt>
    <dgm:pt modelId="{4475A840-DC06-416E-B94D-0A09EFE703D2}" type="sibTrans" cxnId="{9F47A9F8-F9A6-4F25-8556-95C0B75B0520}">
      <dgm:prSet/>
      <dgm:spPr/>
      <dgm:t>
        <a:bodyPr/>
        <a:lstStyle/>
        <a:p>
          <a:endParaRPr lang="en-GB"/>
        </a:p>
      </dgm:t>
    </dgm:pt>
    <dgm:pt modelId="{61FBB8A7-8204-4A66-8C3E-BA376089D357}" type="pres">
      <dgm:prSet presAssocID="{0DDB4948-E03A-4929-8CEE-E5B5B99CB547}" presName="Name0" presStyleCnt="0">
        <dgm:presLayoutVars>
          <dgm:chMax val="1"/>
          <dgm:dir/>
          <dgm:animLvl val="ctr"/>
          <dgm:resizeHandles val="exact"/>
        </dgm:presLayoutVars>
      </dgm:prSet>
      <dgm:spPr/>
    </dgm:pt>
    <dgm:pt modelId="{01565C9C-CFCF-4CD0-BF6D-FC9715D4C4E2}" type="pres">
      <dgm:prSet presAssocID="{267D9635-3F51-48D0-99BE-CFD7B85A1CD3}" presName="centerShape" presStyleLbl="node0" presStyleIdx="0" presStyleCnt="1" custLinFactNeighborX="-146" custLinFactNeighborY="1067"/>
      <dgm:spPr>
        <a:prstGeom prst="ellipse">
          <a:avLst/>
        </a:prstGeom>
      </dgm:spPr>
    </dgm:pt>
    <dgm:pt modelId="{947410C0-23E5-45EB-BA73-5C2C37F480E0}" type="pres">
      <dgm:prSet presAssocID="{710756E2-F67A-4C48-8F89-28E2D59BC840}" presName="parTrans" presStyleLbl="sibTrans2D1" presStyleIdx="0" presStyleCnt="9"/>
      <dgm:spPr>
        <a:prstGeom prst="rightArrow">
          <a:avLst>
            <a:gd name="adj1" fmla="val 60000"/>
            <a:gd name="adj2" fmla="val 50000"/>
          </a:avLst>
        </a:prstGeom>
      </dgm:spPr>
    </dgm:pt>
    <dgm:pt modelId="{24A6A9E2-F993-497E-94EB-4D20B20BC246}" type="pres">
      <dgm:prSet presAssocID="{710756E2-F67A-4C48-8F89-28E2D59BC840}" presName="connectorText" presStyleLbl="sibTrans2D1" presStyleIdx="0" presStyleCnt="9"/>
      <dgm:spPr/>
    </dgm:pt>
    <dgm:pt modelId="{AC8BA76F-B644-42FB-8F50-927054A45DCE}" type="pres">
      <dgm:prSet presAssocID="{D4FD1E61-5AAE-4091-999C-C100A13BB4AA}" presName="node" presStyleLbl="node1" presStyleIdx="0" presStyleCnt="9">
        <dgm:presLayoutVars>
          <dgm:bulletEnabled val="1"/>
        </dgm:presLayoutVars>
      </dgm:prSet>
      <dgm:spPr>
        <a:prstGeom prst="ellipse">
          <a:avLst/>
        </a:prstGeom>
      </dgm:spPr>
    </dgm:pt>
    <dgm:pt modelId="{599414A5-4215-4D1B-8D77-16ECAF950544}" type="pres">
      <dgm:prSet presAssocID="{8FC69E7C-926E-479E-9A4B-166DFC41B7BC}" presName="parTrans" presStyleLbl="sibTrans2D1" presStyleIdx="1" presStyleCnt="9"/>
      <dgm:spPr>
        <a:prstGeom prst="rightArrow">
          <a:avLst>
            <a:gd name="adj1" fmla="val 60000"/>
            <a:gd name="adj2" fmla="val 50000"/>
          </a:avLst>
        </a:prstGeom>
      </dgm:spPr>
    </dgm:pt>
    <dgm:pt modelId="{9A4D954F-E577-483C-9A29-0898313D0B92}" type="pres">
      <dgm:prSet presAssocID="{8FC69E7C-926E-479E-9A4B-166DFC41B7BC}" presName="connectorText" presStyleLbl="sibTrans2D1" presStyleIdx="1" presStyleCnt="9"/>
      <dgm:spPr/>
    </dgm:pt>
    <dgm:pt modelId="{580202AD-50C3-4CEF-B145-268888DE7E8C}" type="pres">
      <dgm:prSet presAssocID="{DEAFD368-3064-48E9-864A-3FDC579D30A2}" presName="node" presStyleLbl="node1" presStyleIdx="1" presStyleCnt="9">
        <dgm:presLayoutVars>
          <dgm:bulletEnabled val="1"/>
        </dgm:presLayoutVars>
      </dgm:prSet>
      <dgm:spPr>
        <a:prstGeom prst="ellipse">
          <a:avLst/>
        </a:prstGeom>
      </dgm:spPr>
    </dgm:pt>
    <dgm:pt modelId="{8C3BE570-A48F-463C-8F8A-CAFE88DBBDC0}" type="pres">
      <dgm:prSet presAssocID="{17BE0E0B-87AB-4FEB-B087-2DDACE3BC269}" presName="parTrans" presStyleLbl="sibTrans2D1" presStyleIdx="2" presStyleCnt="9"/>
      <dgm:spPr>
        <a:prstGeom prst="rightArrow">
          <a:avLst>
            <a:gd name="adj1" fmla="val 60000"/>
            <a:gd name="adj2" fmla="val 50000"/>
          </a:avLst>
        </a:prstGeom>
      </dgm:spPr>
    </dgm:pt>
    <dgm:pt modelId="{B1FB4E61-577B-4F83-891B-52EF72453C6D}" type="pres">
      <dgm:prSet presAssocID="{17BE0E0B-87AB-4FEB-B087-2DDACE3BC269}" presName="connectorText" presStyleLbl="sibTrans2D1" presStyleIdx="2" presStyleCnt="9"/>
      <dgm:spPr/>
    </dgm:pt>
    <dgm:pt modelId="{4F7550F0-8E64-4873-B8AB-CFE14A766FA6}" type="pres">
      <dgm:prSet presAssocID="{BB052CD2-4C67-4509-A422-19DB0B82820C}" presName="node" presStyleLbl="node1" presStyleIdx="2" presStyleCnt="9">
        <dgm:presLayoutVars>
          <dgm:bulletEnabled val="1"/>
        </dgm:presLayoutVars>
      </dgm:prSet>
      <dgm:spPr>
        <a:prstGeom prst="ellipse">
          <a:avLst/>
        </a:prstGeom>
      </dgm:spPr>
    </dgm:pt>
    <dgm:pt modelId="{8D8F1A1D-6DA6-46CD-9B64-30E1151B579B}" type="pres">
      <dgm:prSet presAssocID="{1480AE1D-C683-48D6-A974-2A3EF3D98E49}" presName="parTrans" presStyleLbl="sibTrans2D1" presStyleIdx="3" presStyleCnt="9"/>
      <dgm:spPr>
        <a:prstGeom prst="rightArrow">
          <a:avLst>
            <a:gd name="adj1" fmla="val 60000"/>
            <a:gd name="adj2" fmla="val 50000"/>
          </a:avLst>
        </a:prstGeom>
      </dgm:spPr>
    </dgm:pt>
    <dgm:pt modelId="{00E3FF8C-FB91-4237-AA03-00B0F7A64B7B}" type="pres">
      <dgm:prSet presAssocID="{1480AE1D-C683-48D6-A974-2A3EF3D98E49}" presName="connectorText" presStyleLbl="sibTrans2D1" presStyleIdx="3" presStyleCnt="9"/>
      <dgm:spPr/>
    </dgm:pt>
    <dgm:pt modelId="{91D2EC4A-AE40-4BFF-B5DB-20A80B571B72}" type="pres">
      <dgm:prSet presAssocID="{4BED2A8C-0C1E-4015-9609-4ED7244379E1}" presName="node" presStyleLbl="node1" presStyleIdx="3" presStyleCnt="9">
        <dgm:presLayoutVars>
          <dgm:bulletEnabled val="1"/>
        </dgm:presLayoutVars>
      </dgm:prSet>
      <dgm:spPr>
        <a:prstGeom prst="ellipse">
          <a:avLst/>
        </a:prstGeom>
      </dgm:spPr>
    </dgm:pt>
    <dgm:pt modelId="{6A015458-0BE4-4E61-9C9D-E4877D030591}" type="pres">
      <dgm:prSet presAssocID="{4AF75CCE-9BBC-4BC3-AD73-5F544A4ACF0B}" presName="parTrans" presStyleLbl="sibTrans2D1" presStyleIdx="4" presStyleCnt="9"/>
      <dgm:spPr>
        <a:prstGeom prst="rightArrow">
          <a:avLst>
            <a:gd name="adj1" fmla="val 60000"/>
            <a:gd name="adj2" fmla="val 50000"/>
          </a:avLst>
        </a:prstGeom>
      </dgm:spPr>
    </dgm:pt>
    <dgm:pt modelId="{9FDD52B5-B4D1-43CD-87A7-E2EBCD0EE9AC}" type="pres">
      <dgm:prSet presAssocID="{4AF75CCE-9BBC-4BC3-AD73-5F544A4ACF0B}" presName="connectorText" presStyleLbl="sibTrans2D1" presStyleIdx="4" presStyleCnt="9"/>
      <dgm:spPr/>
    </dgm:pt>
    <dgm:pt modelId="{F8483A02-666C-428B-8372-3768CD81F10D}" type="pres">
      <dgm:prSet presAssocID="{7812B699-41DE-4B12-8DCB-810F6407412A}" presName="node" presStyleLbl="node1" presStyleIdx="4" presStyleCnt="9">
        <dgm:presLayoutVars>
          <dgm:bulletEnabled val="1"/>
        </dgm:presLayoutVars>
      </dgm:prSet>
      <dgm:spPr>
        <a:prstGeom prst="ellipse">
          <a:avLst/>
        </a:prstGeom>
      </dgm:spPr>
    </dgm:pt>
    <dgm:pt modelId="{09FB660B-F668-4121-B7B9-39E6AB9A926B}" type="pres">
      <dgm:prSet presAssocID="{AA8204CD-0481-4E64-B691-D28743374D10}" presName="parTrans" presStyleLbl="sibTrans2D1" presStyleIdx="5" presStyleCnt="9"/>
      <dgm:spPr>
        <a:prstGeom prst="rightArrow">
          <a:avLst>
            <a:gd name="adj1" fmla="val 60000"/>
            <a:gd name="adj2" fmla="val 50000"/>
          </a:avLst>
        </a:prstGeom>
      </dgm:spPr>
    </dgm:pt>
    <dgm:pt modelId="{753DAC48-659E-481F-B97E-8FCEB4274353}" type="pres">
      <dgm:prSet presAssocID="{AA8204CD-0481-4E64-B691-D28743374D10}" presName="connectorText" presStyleLbl="sibTrans2D1" presStyleIdx="5" presStyleCnt="9"/>
      <dgm:spPr/>
    </dgm:pt>
    <dgm:pt modelId="{B8C78D07-9347-42A9-9C17-F578A62D8556}" type="pres">
      <dgm:prSet presAssocID="{D35A916D-5625-4C5D-91AD-350A2F8B9993}" presName="node" presStyleLbl="node1" presStyleIdx="5" presStyleCnt="9">
        <dgm:presLayoutVars>
          <dgm:bulletEnabled val="1"/>
        </dgm:presLayoutVars>
      </dgm:prSet>
      <dgm:spPr>
        <a:prstGeom prst="ellipse">
          <a:avLst/>
        </a:prstGeom>
      </dgm:spPr>
    </dgm:pt>
    <dgm:pt modelId="{50EA2E64-9497-448E-B2AE-314C1693808F}" type="pres">
      <dgm:prSet presAssocID="{4C814AE3-1C97-48D1-AAF4-4F817C88E792}" presName="parTrans" presStyleLbl="sibTrans2D1" presStyleIdx="6" presStyleCnt="9"/>
      <dgm:spPr>
        <a:prstGeom prst="rightArrow">
          <a:avLst>
            <a:gd name="adj1" fmla="val 60000"/>
            <a:gd name="adj2" fmla="val 50000"/>
          </a:avLst>
        </a:prstGeom>
      </dgm:spPr>
    </dgm:pt>
    <dgm:pt modelId="{A25E7566-269C-4F50-96F9-E3FC6835F946}" type="pres">
      <dgm:prSet presAssocID="{4C814AE3-1C97-48D1-AAF4-4F817C88E792}" presName="connectorText" presStyleLbl="sibTrans2D1" presStyleIdx="6" presStyleCnt="9"/>
      <dgm:spPr/>
    </dgm:pt>
    <dgm:pt modelId="{2611ED37-956D-4B28-B43C-90051D9B6951}" type="pres">
      <dgm:prSet presAssocID="{78DDB37B-7770-4702-ACB1-F95AD46775C1}" presName="node" presStyleLbl="node1" presStyleIdx="6" presStyleCnt="9">
        <dgm:presLayoutVars>
          <dgm:bulletEnabled val="1"/>
        </dgm:presLayoutVars>
      </dgm:prSet>
      <dgm:spPr>
        <a:prstGeom prst="ellipse">
          <a:avLst/>
        </a:prstGeom>
      </dgm:spPr>
    </dgm:pt>
    <dgm:pt modelId="{CAC2ED06-1C1E-4A00-BDAE-9D937D072529}" type="pres">
      <dgm:prSet presAssocID="{DD11D400-4A72-4360-B076-72C7A7139B34}" presName="parTrans" presStyleLbl="sibTrans2D1" presStyleIdx="7" presStyleCnt="9"/>
      <dgm:spPr>
        <a:prstGeom prst="rightArrow">
          <a:avLst>
            <a:gd name="adj1" fmla="val 60000"/>
            <a:gd name="adj2" fmla="val 50000"/>
          </a:avLst>
        </a:prstGeom>
      </dgm:spPr>
    </dgm:pt>
    <dgm:pt modelId="{5AECAE93-FFFD-4F09-B1A1-94C723390280}" type="pres">
      <dgm:prSet presAssocID="{DD11D400-4A72-4360-B076-72C7A7139B34}" presName="connectorText" presStyleLbl="sibTrans2D1" presStyleIdx="7" presStyleCnt="9"/>
      <dgm:spPr/>
    </dgm:pt>
    <dgm:pt modelId="{820BEB20-0AFD-430E-BF90-451D63504F53}" type="pres">
      <dgm:prSet presAssocID="{8D24F234-7ABF-431E-B11E-AD3B8D167FFE}" presName="node" presStyleLbl="node1" presStyleIdx="7" presStyleCnt="9">
        <dgm:presLayoutVars>
          <dgm:bulletEnabled val="1"/>
        </dgm:presLayoutVars>
      </dgm:prSet>
      <dgm:spPr>
        <a:prstGeom prst="ellipse">
          <a:avLst/>
        </a:prstGeom>
      </dgm:spPr>
    </dgm:pt>
    <dgm:pt modelId="{A17E7BD9-12E8-43EC-BDCE-12B2726B063D}" type="pres">
      <dgm:prSet presAssocID="{334E3DDB-8551-4F21-BB63-177B78C20FF5}" presName="parTrans" presStyleLbl="sibTrans2D1" presStyleIdx="8" presStyleCnt="9"/>
      <dgm:spPr>
        <a:prstGeom prst="rightArrow">
          <a:avLst>
            <a:gd name="adj1" fmla="val 60000"/>
            <a:gd name="adj2" fmla="val 50000"/>
          </a:avLst>
        </a:prstGeom>
      </dgm:spPr>
    </dgm:pt>
    <dgm:pt modelId="{AA976D35-BFF5-47DC-88B7-898A47F3818F}" type="pres">
      <dgm:prSet presAssocID="{334E3DDB-8551-4F21-BB63-177B78C20FF5}" presName="connectorText" presStyleLbl="sibTrans2D1" presStyleIdx="8" presStyleCnt="9"/>
      <dgm:spPr/>
    </dgm:pt>
    <dgm:pt modelId="{973FB81A-AD6D-4744-9169-531F3E947B6C}" type="pres">
      <dgm:prSet presAssocID="{62A59B2E-9384-4F4D-85C8-E8F8A7B17767}" presName="node" presStyleLbl="node1" presStyleIdx="8" presStyleCnt="9">
        <dgm:presLayoutVars>
          <dgm:bulletEnabled val="1"/>
        </dgm:presLayoutVars>
      </dgm:prSet>
      <dgm:spPr>
        <a:prstGeom prst="ellipse">
          <a:avLst/>
        </a:prstGeom>
      </dgm:spPr>
    </dgm:pt>
  </dgm:ptLst>
  <dgm:cxnLst>
    <dgm:cxn modelId="{07C73602-3446-4D13-BB9B-7239460FEE71}" type="presOf" srcId="{D35A916D-5625-4C5D-91AD-350A2F8B9993}" destId="{B8C78D07-9347-42A9-9C17-F578A62D8556}" srcOrd="0" destOrd="0" presId="urn:microsoft.com/office/officeart/2005/8/layout/radial5"/>
    <dgm:cxn modelId="{8B417409-3FD8-4F96-B8B9-529902DFB437}" type="presOf" srcId="{4AF75CCE-9BBC-4BC3-AD73-5F544A4ACF0B}" destId="{9FDD52B5-B4D1-43CD-87A7-E2EBCD0EE9AC}" srcOrd="1" destOrd="0" presId="urn:microsoft.com/office/officeart/2005/8/layout/radial5"/>
    <dgm:cxn modelId="{7FFE060D-1586-4C1F-A435-DEA027E91BAF}" type="presOf" srcId="{4BED2A8C-0C1E-4015-9609-4ED7244379E1}" destId="{91D2EC4A-AE40-4BFF-B5DB-20A80B571B72}" srcOrd="0" destOrd="0" presId="urn:microsoft.com/office/officeart/2005/8/layout/radial5"/>
    <dgm:cxn modelId="{10C81D0D-2051-4728-9225-DBD0563B56F5}" srcId="{0DDB4948-E03A-4929-8CEE-E5B5B99CB547}" destId="{267D9635-3F51-48D0-99BE-CFD7B85A1CD3}" srcOrd="0" destOrd="0" parTransId="{5CA6423D-DB7E-4C3C-B57F-94128CBE688E}" sibTransId="{39F16A03-2D50-426C-A2D1-3DAD9168211C}"/>
    <dgm:cxn modelId="{C23C690F-EE8D-4A18-B553-7B92BD74338E}" type="presOf" srcId="{334E3DDB-8551-4F21-BB63-177B78C20FF5}" destId="{AA976D35-BFF5-47DC-88B7-898A47F3818F}" srcOrd="1" destOrd="0" presId="urn:microsoft.com/office/officeart/2005/8/layout/radial5"/>
    <dgm:cxn modelId="{1C691122-F8BF-4B89-8F28-4F371727D39C}" type="presOf" srcId="{4C814AE3-1C97-48D1-AAF4-4F817C88E792}" destId="{A25E7566-269C-4F50-96F9-E3FC6835F946}" srcOrd="1" destOrd="0" presId="urn:microsoft.com/office/officeart/2005/8/layout/radial5"/>
    <dgm:cxn modelId="{DE751A26-CC33-4EE0-86D6-278680FF9753}" type="presOf" srcId="{8D24F234-7ABF-431E-B11E-AD3B8D167FFE}" destId="{820BEB20-0AFD-430E-BF90-451D63504F53}" srcOrd="0" destOrd="0" presId="urn:microsoft.com/office/officeart/2005/8/layout/radial5"/>
    <dgm:cxn modelId="{DDD0CF2C-460D-4A67-8E79-497C453651E6}" type="presOf" srcId="{0DDB4948-E03A-4929-8CEE-E5B5B99CB547}" destId="{61FBB8A7-8204-4A66-8C3E-BA376089D357}" srcOrd="0" destOrd="0" presId="urn:microsoft.com/office/officeart/2005/8/layout/radial5"/>
    <dgm:cxn modelId="{6E8B9638-A254-4D2C-970B-E9B17A29864A}" type="presOf" srcId="{BB052CD2-4C67-4509-A422-19DB0B82820C}" destId="{4F7550F0-8E64-4873-B8AB-CFE14A766FA6}" srcOrd="0" destOrd="0" presId="urn:microsoft.com/office/officeart/2005/8/layout/radial5"/>
    <dgm:cxn modelId="{4CE15244-86D1-494B-A813-40A0218118EC}" type="presOf" srcId="{4C814AE3-1C97-48D1-AAF4-4F817C88E792}" destId="{50EA2E64-9497-448E-B2AE-314C1693808F}" srcOrd="0" destOrd="0" presId="urn:microsoft.com/office/officeart/2005/8/layout/radial5"/>
    <dgm:cxn modelId="{EBED6B4A-66E6-45B6-A621-B0475F45C518}" type="presOf" srcId="{17BE0E0B-87AB-4FEB-B087-2DDACE3BC269}" destId="{8C3BE570-A48F-463C-8F8A-CAFE88DBBDC0}" srcOrd="0" destOrd="0" presId="urn:microsoft.com/office/officeart/2005/8/layout/radial5"/>
    <dgm:cxn modelId="{77F3415E-D77A-41D8-8E48-B0D9E156FA99}" type="presOf" srcId="{7812B699-41DE-4B12-8DCB-810F6407412A}" destId="{F8483A02-666C-428B-8372-3768CD81F10D}" srcOrd="0" destOrd="0" presId="urn:microsoft.com/office/officeart/2005/8/layout/radial5"/>
    <dgm:cxn modelId="{C1CCE75E-7544-46FD-8CA5-39F0E3398FA0}" type="presOf" srcId="{AA8204CD-0481-4E64-B691-D28743374D10}" destId="{09FB660B-F668-4121-B7B9-39E6AB9A926B}" srcOrd="0" destOrd="0" presId="urn:microsoft.com/office/officeart/2005/8/layout/radial5"/>
    <dgm:cxn modelId="{3DE5F05F-36FF-403A-A229-84D8F15FEBFE}" type="presOf" srcId="{62A59B2E-9384-4F4D-85C8-E8F8A7B17767}" destId="{973FB81A-AD6D-4744-9169-531F3E947B6C}" srcOrd="0" destOrd="0" presId="urn:microsoft.com/office/officeart/2005/8/layout/radial5"/>
    <dgm:cxn modelId="{30967E64-E450-48C6-BA78-56A43ABF056A}" type="presOf" srcId="{8FC69E7C-926E-479E-9A4B-166DFC41B7BC}" destId="{9A4D954F-E577-483C-9A29-0898313D0B92}" srcOrd="1" destOrd="0" presId="urn:microsoft.com/office/officeart/2005/8/layout/radial5"/>
    <dgm:cxn modelId="{23848F6A-3A2A-4497-B6BE-C45C94C72005}" type="presOf" srcId="{DD11D400-4A72-4360-B076-72C7A7139B34}" destId="{5AECAE93-FFFD-4F09-B1A1-94C723390280}" srcOrd="1" destOrd="0" presId="urn:microsoft.com/office/officeart/2005/8/layout/radial5"/>
    <dgm:cxn modelId="{5F37C873-39CD-4D97-987D-7A6DFD17FD1B}" type="presOf" srcId="{78DDB37B-7770-4702-ACB1-F95AD46775C1}" destId="{2611ED37-956D-4B28-B43C-90051D9B6951}" srcOrd="0" destOrd="0" presId="urn:microsoft.com/office/officeart/2005/8/layout/radial5"/>
    <dgm:cxn modelId="{7A846974-44EC-4D73-B2D4-3B9191221FAF}" type="presOf" srcId="{710756E2-F67A-4C48-8F89-28E2D59BC840}" destId="{947410C0-23E5-45EB-BA73-5C2C37F480E0}" srcOrd="0" destOrd="0" presId="urn:microsoft.com/office/officeart/2005/8/layout/radial5"/>
    <dgm:cxn modelId="{AC619374-64C4-4BEA-B6C4-E2525301F697}" type="presOf" srcId="{AA8204CD-0481-4E64-B691-D28743374D10}" destId="{753DAC48-659E-481F-B97E-8FCEB4274353}" srcOrd="1" destOrd="0" presId="urn:microsoft.com/office/officeart/2005/8/layout/radial5"/>
    <dgm:cxn modelId="{BF441476-0FAE-4244-8E15-19F655ADCD74}" type="presOf" srcId="{DEAFD368-3064-48E9-864A-3FDC579D30A2}" destId="{580202AD-50C3-4CEF-B145-268888DE7E8C}" srcOrd="0" destOrd="0" presId="urn:microsoft.com/office/officeart/2005/8/layout/radial5"/>
    <dgm:cxn modelId="{2816D277-9F80-4598-B922-C7586938F501}" srcId="{267D9635-3F51-48D0-99BE-CFD7B85A1CD3}" destId="{8D24F234-7ABF-431E-B11E-AD3B8D167FFE}" srcOrd="7" destOrd="0" parTransId="{DD11D400-4A72-4360-B076-72C7A7139B34}" sibTransId="{379F3A32-2141-4A93-8B6B-05D6FE9B2820}"/>
    <dgm:cxn modelId="{378B317B-C94E-4408-899A-3562CFF4AD53}" type="presOf" srcId="{267D9635-3F51-48D0-99BE-CFD7B85A1CD3}" destId="{01565C9C-CFCF-4CD0-BF6D-FC9715D4C4E2}" srcOrd="0" destOrd="0" presId="urn:microsoft.com/office/officeart/2005/8/layout/radial5"/>
    <dgm:cxn modelId="{5298897F-3D27-4FD6-BE1F-118BF7DECECB}" type="presOf" srcId="{1480AE1D-C683-48D6-A974-2A3EF3D98E49}" destId="{00E3FF8C-FB91-4237-AA03-00B0F7A64B7B}" srcOrd="1" destOrd="0" presId="urn:microsoft.com/office/officeart/2005/8/layout/radial5"/>
    <dgm:cxn modelId="{CE25149E-0197-4D8E-89F8-80F364F99106}" type="presOf" srcId="{8FC69E7C-926E-479E-9A4B-166DFC41B7BC}" destId="{599414A5-4215-4D1B-8D77-16ECAF950544}" srcOrd="0" destOrd="0" presId="urn:microsoft.com/office/officeart/2005/8/layout/radial5"/>
    <dgm:cxn modelId="{1B5F519E-9BB5-4C96-BED9-A3CDAB03667C}" srcId="{267D9635-3F51-48D0-99BE-CFD7B85A1CD3}" destId="{78DDB37B-7770-4702-ACB1-F95AD46775C1}" srcOrd="6" destOrd="0" parTransId="{4C814AE3-1C97-48D1-AAF4-4F817C88E792}" sibTransId="{302346EA-8CF6-4FF2-B956-42AC8112BE13}"/>
    <dgm:cxn modelId="{29F51A9F-2329-4C15-9CD7-C999C55BFC3A}" type="presOf" srcId="{710756E2-F67A-4C48-8F89-28E2D59BC840}" destId="{24A6A9E2-F993-497E-94EB-4D20B20BC246}" srcOrd="1" destOrd="0" presId="urn:microsoft.com/office/officeart/2005/8/layout/radial5"/>
    <dgm:cxn modelId="{D9BD5BA3-7D55-43DC-948B-B9DCF816B20C}" srcId="{267D9635-3F51-48D0-99BE-CFD7B85A1CD3}" destId="{7812B699-41DE-4B12-8DCB-810F6407412A}" srcOrd="4" destOrd="0" parTransId="{4AF75CCE-9BBC-4BC3-AD73-5F544A4ACF0B}" sibTransId="{6E2D726B-6B8D-4912-B46C-DD2FDB4B9C7A}"/>
    <dgm:cxn modelId="{699907B7-4A87-4273-8741-783067B9718C}" srcId="{267D9635-3F51-48D0-99BE-CFD7B85A1CD3}" destId="{D35A916D-5625-4C5D-91AD-350A2F8B9993}" srcOrd="5" destOrd="0" parTransId="{AA8204CD-0481-4E64-B691-D28743374D10}" sibTransId="{4FDB92F5-1E60-46D3-B8B5-37A477E3461B}"/>
    <dgm:cxn modelId="{7F8E0FBB-1ACA-4F23-914C-6CACE0EEEED4}" srcId="{267D9635-3F51-48D0-99BE-CFD7B85A1CD3}" destId="{D4FD1E61-5AAE-4091-999C-C100A13BB4AA}" srcOrd="0" destOrd="0" parTransId="{710756E2-F67A-4C48-8F89-28E2D59BC840}" sibTransId="{8B26DE80-755A-4AD0-8E77-201CC9E00A60}"/>
    <dgm:cxn modelId="{208B3FD0-37C9-4405-95B5-1E1E59C1C172}" srcId="{267D9635-3F51-48D0-99BE-CFD7B85A1CD3}" destId="{62A59B2E-9384-4F4D-85C8-E8F8A7B17767}" srcOrd="8" destOrd="0" parTransId="{334E3DDB-8551-4F21-BB63-177B78C20FF5}" sibTransId="{EA43BC90-DF2C-4BA2-93CE-2220C8A3530F}"/>
    <dgm:cxn modelId="{276A2DD7-DF20-4447-A756-24E9BAB6F370}" type="presOf" srcId="{1480AE1D-C683-48D6-A974-2A3EF3D98E49}" destId="{8D8F1A1D-6DA6-46CD-9B64-30E1151B579B}" srcOrd="0" destOrd="0" presId="urn:microsoft.com/office/officeart/2005/8/layout/radial5"/>
    <dgm:cxn modelId="{B463A8DA-C0C8-4E2D-B10D-516D455A7013}" type="presOf" srcId="{17BE0E0B-87AB-4FEB-B087-2DDACE3BC269}" destId="{B1FB4E61-577B-4F83-891B-52EF72453C6D}" srcOrd="1" destOrd="0" presId="urn:microsoft.com/office/officeart/2005/8/layout/radial5"/>
    <dgm:cxn modelId="{871042E3-6F4B-48A9-9D5B-2600B7A3C145}" srcId="{267D9635-3F51-48D0-99BE-CFD7B85A1CD3}" destId="{DEAFD368-3064-48E9-864A-3FDC579D30A2}" srcOrd="1" destOrd="0" parTransId="{8FC69E7C-926E-479E-9A4B-166DFC41B7BC}" sibTransId="{6A52A2F9-DE66-457F-830A-9E9DFE131485}"/>
    <dgm:cxn modelId="{2F0C4AEE-40CD-4F64-AF21-659DE009ECCA}" type="presOf" srcId="{DD11D400-4A72-4360-B076-72C7A7139B34}" destId="{CAC2ED06-1C1E-4A00-BDAE-9D937D072529}" srcOrd="0" destOrd="0" presId="urn:microsoft.com/office/officeart/2005/8/layout/radial5"/>
    <dgm:cxn modelId="{70C84EF3-28B4-4405-AB50-3EF35D50581B}" type="presOf" srcId="{334E3DDB-8551-4F21-BB63-177B78C20FF5}" destId="{A17E7BD9-12E8-43EC-BDCE-12B2726B063D}" srcOrd="0" destOrd="0" presId="urn:microsoft.com/office/officeart/2005/8/layout/radial5"/>
    <dgm:cxn modelId="{C2674CF5-9DAD-4FC5-9904-A92A73C6FFEA}" type="presOf" srcId="{D4FD1E61-5AAE-4091-999C-C100A13BB4AA}" destId="{AC8BA76F-B644-42FB-8F50-927054A45DCE}" srcOrd="0" destOrd="0" presId="urn:microsoft.com/office/officeart/2005/8/layout/radial5"/>
    <dgm:cxn modelId="{9F47A9F8-F9A6-4F25-8556-95C0B75B0520}" srcId="{0DDB4948-E03A-4929-8CEE-E5B5B99CB547}" destId="{40238AB4-C4A1-4AC1-9B36-A4FF5987CF6E}" srcOrd="1" destOrd="0" parTransId="{23B7BDCD-637A-483A-8E18-CF172EC13415}" sibTransId="{4475A840-DC06-416E-B94D-0A09EFE703D2}"/>
    <dgm:cxn modelId="{28FE7FFA-B6CC-4D4C-A95E-A40E39D03BD2}" srcId="{267D9635-3F51-48D0-99BE-CFD7B85A1CD3}" destId="{BB052CD2-4C67-4509-A422-19DB0B82820C}" srcOrd="2" destOrd="0" parTransId="{17BE0E0B-87AB-4FEB-B087-2DDACE3BC269}" sibTransId="{FB945EE2-BEB5-4F4C-ADD5-FDC5CBE6B21C}"/>
    <dgm:cxn modelId="{B18EC2FA-EDD8-4DF8-AF98-934895A4A057}" srcId="{267D9635-3F51-48D0-99BE-CFD7B85A1CD3}" destId="{4BED2A8C-0C1E-4015-9609-4ED7244379E1}" srcOrd="3" destOrd="0" parTransId="{1480AE1D-C683-48D6-A974-2A3EF3D98E49}" sibTransId="{F55C2468-BCAC-45A6-851C-B529397A29C6}"/>
    <dgm:cxn modelId="{515E2FFD-4C37-4380-A760-EDD87D10520B}" type="presOf" srcId="{4AF75CCE-9BBC-4BC3-AD73-5F544A4ACF0B}" destId="{6A015458-0BE4-4E61-9C9D-E4877D030591}" srcOrd="0" destOrd="0" presId="urn:microsoft.com/office/officeart/2005/8/layout/radial5"/>
    <dgm:cxn modelId="{967EAEDB-4FD9-43FF-9ECF-1B158CD81D20}" type="presParOf" srcId="{61FBB8A7-8204-4A66-8C3E-BA376089D357}" destId="{01565C9C-CFCF-4CD0-BF6D-FC9715D4C4E2}" srcOrd="0" destOrd="0" presId="urn:microsoft.com/office/officeart/2005/8/layout/radial5"/>
    <dgm:cxn modelId="{FD879FD0-FB68-44A8-BB32-A3EACDFC185F}" type="presParOf" srcId="{61FBB8A7-8204-4A66-8C3E-BA376089D357}" destId="{947410C0-23E5-45EB-BA73-5C2C37F480E0}" srcOrd="1" destOrd="0" presId="urn:microsoft.com/office/officeart/2005/8/layout/radial5"/>
    <dgm:cxn modelId="{749E117C-187A-4493-8DA9-C7D408DA811E}" type="presParOf" srcId="{947410C0-23E5-45EB-BA73-5C2C37F480E0}" destId="{24A6A9E2-F993-497E-94EB-4D20B20BC246}" srcOrd="0" destOrd="0" presId="urn:microsoft.com/office/officeart/2005/8/layout/radial5"/>
    <dgm:cxn modelId="{A7B1D956-8B65-4BA3-8DA6-B406DF4FF67D}" type="presParOf" srcId="{61FBB8A7-8204-4A66-8C3E-BA376089D357}" destId="{AC8BA76F-B644-42FB-8F50-927054A45DCE}" srcOrd="2" destOrd="0" presId="urn:microsoft.com/office/officeart/2005/8/layout/radial5"/>
    <dgm:cxn modelId="{ED678B11-061E-48EF-89BE-B9EF03E9AD36}" type="presParOf" srcId="{61FBB8A7-8204-4A66-8C3E-BA376089D357}" destId="{599414A5-4215-4D1B-8D77-16ECAF950544}" srcOrd="3" destOrd="0" presId="urn:microsoft.com/office/officeart/2005/8/layout/radial5"/>
    <dgm:cxn modelId="{0F48FA2F-502E-4EE6-8457-51036200E64F}" type="presParOf" srcId="{599414A5-4215-4D1B-8D77-16ECAF950544}" destId="{9A4D954F-E577-483C-9A29-0898313D0B92}" srcOrd="0" destOrd="0" presId="urn:microsoft.com/office/officeart/2005/8/layout/radial5"/>
    <dgm:cxn modelId="{D29BF26F-3C2A-498C-B775-0D373E11CDD5}" type="presParOf" srcId="{61FBB8A7-8204-4A66-8C3E-BA376089D357}" destId="{580202AD-50C3-4CEF-B145-268888DE7E8C}" srcOrd="4" destOrd="0" presId="urn:microsoft.com/office/officeart/2005/8/layout/radial5"/>
    <dgm:cxn modelId="{D8D5BE4B-34FE-4963-BBEF-CF217A7679A0}" type="presParOf" srcId="{61FBB8A7-8204-4A66-8C3E-BA376089D357}" destId="{8C3BE570-A48F-463C-8F8A-CAFE88DBBDC0}" srcOrd="5" destOrd="0" presId="urn:microsoft.com/office/officeart/2005/8/layout/radial5"/>
    <dgm:cxn modelId="{79E04FF3-9E7C-4319-94F5-15E39053BE66}" type="presParOf" srcId="{8C3BE570-A48F-463C-8F8A-CAFE88DBBDC0}" destId="{B1FB4E61-577B-4F83-891B-52EF72453C6D}" srcOrd="0" destOrd="0" presId="urn:microsoft.com/office/officeart/2005/8/layout/radial5"/>
    <dgm:cxn modelId="{8048FD92-74EC-4222-B2F6-AF8B2FB6470A}" type="presParOf" srcId="{61FBB8A7-8204-4A66-8C3E-BA376089D357}" destId="{4F7550F0-8E64-4873-B8AB-CFE14A766FA6}" srcOrd="6" destOrd="0" presId="urn:microsoft.com/office/officeart/2005/8/layout/radial5"/>
    <dgm:cxn modelId="{707A1E26-B4BF-4CB2-8E5F-FB5A1BC2D595}" type="presParOf" srcId="{61FBB8A7-8204-4A66-8C3E-BA376089D357}" destId="{8D8F1A1D-6DA6-46CD-9B64-30E1151B579B}" srcOrd="7" destOrd="0" presId="urn:microsoft.com/office/officeart/2005/8/layout/radial5"/>
    <dgm:cxn modelId="{9F925664-4A1C-4E7A-A6E9-F9ECBFD874A5}" type="presParOf" srcId="{8D8F1A1D-6DA6-46CD-9B64-30E1151B579B}" destId="{00E3FF8C-FB91-4237-AA03-00B0F7A64B7B}" srcOrd="0" destOrd="0" presId="urn:microsoft.com/office/officeart/2005/8/layout/radial5"/>
    <dgm:cxn modelId="{08892851-C299-4307-AD4A-4CB4C1AC9891}" type="presParOf" srcId="{61FBB8A7-8204-4A66-8C3E-BA376089D357}" destId="{91D2EC4A-AE40-4BFF-B5DB-20A80B571B72}" srcOrd="8" destOrd="0" presId="urn:microsoft.com/office/officeart/2005/8/layout/radial5"/>
    <dgm:cxn modelId="{3B50747C-9C49-46B9-9C1B-19ACA9E0730B}" type="presParOf" srcId="{61FBB8A7-8204-4A66-8C3E-BA376089D357}" destId="{6A015458-0BE4-4E61-9C9D-E4877D030591}" srcOrd="9" destOrd="0" presId="urn:microsoft.com/office/officeart/2005/8/layout/radial5"/>
    <dgm:cxn modelId="{75AE5E7A-FAB9-4CEA-A7BF-5634E9816976}" type="presParOf" srcId="{6A015458-0BE4-4E61-9C9D-E4877D030591}" destId="{9FDD52B5-B4D1-43CD-87A7-E2EBCD0EE9AC}" srcOrd="0" destOrd="0" presId="urn:microsoft.com/office/officeart/2005/8/layout/radial5"/>
    <dgm:cxn modelId="{D5265B00-4AEE-458A-BB48-B7AD54ADE16B}" type="presParOf" srcId="{61FBB8A7-8204-4A66-8C3E-BA376089D357}" destId="{F8483A02-666C-428B-8372-3768CD81F10D}" srcOrd="10" destOrd="0" presId="urn:microsoft.com/office/officeart/2005/8/layout/radial5"/>
    <dgm:cxn modelId="{15C18E03-5135-43C4-ABBB-A998780EAEED}" type="presParOf" srcId="{61FBB8A7-8204-4A66-8C3E-BA376089D357}" destId="{09FB660B-F668-4121-B7B9-39E6AB9A926B}" srcOrd="11" destOrd="0" presId="urn:microsoft.com/office/officeart/2005/8/layout/radial5"/>
    <dgm:cxn modelId="{BA8CF09F-E939-45DD-8C7D-D541A9E14A0B}" type="presParOf" srcId="{09FB660B-F668-4121-B7B9-39E6AB9A926B}" destId="{753DAC48-659E-481F-B97E-8FCEB4274353}" srcOrd="0" destOrd="0" presId="urn:microsoft.com/office/officeart/2005/8/layout/radial5"/>
    <dgm:cxn modelId="{A369FBBF-4248-42B2-831B-D03AC6D2F130}" type="presParOf" srcId="{61FBB8A7-8204-4A66-8C3E-BA376089D357}" destId="{B8C78D07-9347-42A9-9C17-F578A62D8556}" srcOrd="12" destOrd="0" presId="urn:microsoft.com/office/officeart/2005/8/layout/radial5"/>
    <dgm:cxn modelId="{B4F8BC9A-ABB2-40E3-B31F-ABCDEF915E30}" type="presParOf" srcId="{61FBB8A7-8204-4A66-8C3E-BA376089D357}" destId="{50EA2E64-9497-448E-B2AE-314C1693808F}" srcOrd="13" destOrd="0" presId="urn:microsoft.com/office/officeart/2005/8/layout/radial5"/>
    <dgm:cxn modelId="{6324D11D-EA04-4F64-8D24-085F11AB7BAB}" type="presParOf" srcId="{50EA2E64-9497-448E-B2AE-314C1693808F}" destId="{A25E7566-269C-4F50-96F9-E3FC6835F946}" srcOrd="0" destOrd="0" presId="urn:microsoft.com/office/officeart/2005/8/layout/radial5"/>
    <dgm:cxn modelId="{302EEC47-EC0B-446F-8255-D7BECDB4F3BB}" type="presParOf" srcId="{61FBB8A7-8204-4A66-8C3E-BA376089D357}" destId="{2611ED37-956D-4B28-B43C-90051D9B6951}" srcOrd="14" destOrd="0" presId="urn:microsoft.com/office/officeart/2005/8/layout/radial5"/>
    <dgm:cxn modelId="{D48A079D-F844-438A-A038-50A9D1EA6AB1}" type="presParOf" srcId="{61FBB8A7-8204-4A66-8C3E-BA376089D357}" destId="{CAC2ED06-1C1E-4A00-BDAE-9D937D072529}" srcOrd="15" destOrd="0" presId="urn:microsoft.com/office/officeart/2005/8/layout/radial5"/>
    <dgm:cxn modelId="{1DE57B63-5DA1-485F-AF3F-0DA05206DA97}" type="presParOf" srcId="{CAC2ED06-1C1E-4A00-BDAE-9D937D072529}" destId="{5AECAE93-FFFD-4F09-B1A1-94C723390280}" srcOrd="0" destOrd="0" presId="urn:microsoft.com/office/officeart/2005/8/layout/radial5"/>
    <dgm:cxn modelId="{AAEDA1DB-AF92-4434-92E1-4B6BDEA238D7}" type="presParOf" srcId="{61FBB8A7-8204-4A66-8C3E-BA376089D357}" destId="{820BEB20-0AFD-430E-BF90-451D63504F53}" srcOrd="16" destOrd="0" presId="urn:microsoft.com/office/officeart/2005/8/layout/radial5"/>
    <dgm:cxn modelId="{EFF159F2-671C-4A72-B82A-EFFD1A6A24DE}" type="presParOf" srcId="{61FBB8A7-8204-4A66-8C3E-BA376089D357}" destId="{A17E7BD9-12E8-43EC-BDCE-12B2726B063D}" srcOrd="17" destOrd="0" presId="urn:microsoft.com/office/officeart/2005/8/layout/radial5"/>
    <dgm:cxn modelId="{F5720951-A0BF-496B-B199-800EFEA4AAD4}" type="presParOf" srcId="{A17E7BD9-12E8-43EC-BDCE-12B2726B063D}" destId="{AA976D35-BFF5-47DC-88B7-898A47F3818F}" srcOrd="0" destOrd="0" presId="urn:microsoft.com/office/officeart/2005/8/layout/radial5"/>
    <dgm:cxn modelId="{80852A06-4109-4DAD-A81E-85C7793992FA}" type="presParOf" srcId="{61FBB8A7-8204-4A66-8C3E-BA376089D357}" destId="{973FB81A-AD6D-4744-9169-531F3E947B6C}" srcOrd="18"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75E14-2D4E-4EE6-B361-325D164F68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4F6C96-7CAC-491F-8C0B-698110068AA2}">
      <dgm:prSet/>
      <dgm:spPr/>
      <dgm:t>
        <a:bodyPr/>
        <a:lstStyle/>
        <a:p>
          <a:r>
            <a:rPr lang="en-GB" b="1" dirty="0"/>
            <a:t>The Egyptians Act (1530) Banning immigration </a:t>
          </a:r>
          <a:endParaRPr lang="en-US" dirty="0"/>
        </a:p>
      </dgm:t>
    </dgm:pt>
    <dgm:pt modelId="{AFBC50C2-9DCC-4EDE-B70F-BB14AED3CEC0}" type="parTrans" cxnId="{C68E246C-20A2-4DAC-850A-D6F5502270E0}">
      <dgm:prSet/>
      <dgm:spPr/>
      <dgm:t>
        <a:bodyPr/>
        <a:lstStyle/>
        <a:p>
          <a:endParaRPr lang="en-US"/>
        </a:p>
      </dgm:t>
    </dgm:pt>
    <dgm:pt modelId="{69082882-D4A9-4160-9BEC-59356E559824}" type="sibTrans" cxnId="{C68E246C-20A2-4DAC-850A-D6F5502270E0}">
      <dgm:prSet/>
      <dgm:spPr/>
      <dgm:t>
        <a:bodyPr/>
        <a:lstStyle/>
        <a:p>
          <a:endParaRPr lang="en-US"/>
        </a:p>
      </dgm:t>
    </dgm:pt>
    <dgm:pt modelId="{80BC52AA-76DD-4662-BFC6-47FF7DC5875A}">
      <dgm:prSet/>
      <dgm:spPr/>
      <dgm:t>
        <a:bodyPr/>
        <a:lstStyle/>
        <a:p>
          <a:r>
            <a:rPr lang="en-GB" b="1" dirty="0"/>
            <a:t>Act for the Punishment of vagabonds, calling themselves Egyptians (1562) Death and dispossession including for those who offered protection</a:t>
          </a:r>
          <a:endParaRPr lang="en-US" dirty="0"/>
        </a:p>
      </dgm:t>
    </dgm:pt>
    <dgm:pt modelId="{79E71B99-8DED-401A-A84D-F0BE8263604F}" type="parTrans" cxnId="{805B5DED-9407-43E0-94F1-902AEE8D2542}">
      <dgm:prSet/>
      <dgm:spPr/>
      <dgm:t>
        <a:bodyPr/>
        <a:lstStyle/>
        <a:p>
          <a:endParaRPr lang="en-US"/>
        </a:p>
      </dgm:t>
    </dgm:pt>
    <dgm:pt modelId="{F24A99A4-2D47-4D1C-A8E3-AD99FB49D2EE}" type="sibTrans" cxnId="{805B5DED-9407-43E0-94F1-902AEE8D2542}">
      <dgm:prSet/>
      <dgm:spPr/>
      <dgm:t>
        <a:bodyPr/>
        <a:lstStyle/>
        <a:p>
          <a:endParaRPr lang="en-US"/>
        </a:p>
      </dgm:t>
    </dgm:pt>
    <dgm:pt modelId="{1F1FDC67-7749-4F10-A801-D18E814C64A8}">
      <dgm:prSet/>
      <dgm:spPr/>
      <dgm:t>
        <a:bodyPr/>
        <a:lstStyle/>
        <a:p>
          <a:r>
            <a:rPr lang="en-GB" b="1"/>
            <a:t>Settlement Act (1652) Forced emigration</a:t>
          </a:r>
          <a:endParaRPr lang="en-US"/>
        </a:p>
      </dgm:t>
    </dgm:pt>
    <dgm:pt modelId="{66EECF12-1A50-40D4-850D-ED8CA6574D73}" type="parTrans" cxnId="{7B80D185-5092-46C9-B4D2-1F26CB0ECBF2}">
      <dgm:prSet/>
      <dgm:spPr/>
      <dgm:t>
        <a:bodyPr/>
        <a:lstStyle/>
        <a:p>
          <a:endParaRPr lang="en-US"/>
        </a:p>
      </dgm:t>
    </dgm:pt>
    <dgm:pt modelId="{46623DCA-24A0-4459-8B92-CA7F75E3DAFB}" type="sibTrans" cxnId="{7B80D185-5092-46C9-B4D2-1F26CB0ECBF2}">
      <dgm:prSet/>
      <dgm:spPr/>
      <dgm:t>
        <a:bodyPr/>
        <a:lstStyle/>
        <a:p>
          <a:endParaRPr lang="en-US"/>
        </a:p>
      </dgm:t>
    </dgm:pt>
    <dgm:pt modelId="{4D992EE5-02FF-4F82-9378-C94FB0D383CC}">
      <dgm:prSet/>
      <dgm:spPr/>
      <dgm:t>
        <a:bodyPr/>
        <a:lstStyle/>
        <a:p>
          <a:r>
            <a:rPr lang="en-GB" b="1"/>
            <a:t>Enclosure Act (1857)  Of land</a:t>
          </a:r>
          <a:endParaRPr lang="en-US"/>
        </a:p>
      </dgm:t>
    </dgm:pt>
    <dgm:pt modelId="{F3BA361A-8ED9-4E8B-A8C1-060F7150BC3B}" type="parTrans" cxnId="{7ADBB82F-0620-464C-B7EE-9D68CC8B32A3}">
      <dgm:prSet/>
      <dgm:spPr/>
      <dgm:t>
        <a:bodyPr/>
        <a:lstStyle/>
        <a:p>
          <a:endParaRPr lang="en-US"/>
        </a:p>
      </dgm:t>
    </dgm:pt>
    <dgm:pt modelId="{EA90A273-F12E-41CB-8D22-D88869C86EFF}" type="sibTrans" cxnId="{7ADBB82F-0620-464C-B7EE-9D68CC8B32A3}">
      <dgm:prSet/>
      <dgm:spPr/>
      <dgm:t>
        <a:bodyPr/>
        <a:lstStyle/>
        <a:p>
          <a:endParaRPr lang="en-US"/>
        </a:p>
      </dgm:t>
    </dgm:pt>
    <dgm:pt modelId="{F7F06134-24E3-4C84-984C-3E9005B9F517}">
      <dgm:prSet/>
      <dgm:spPr/>
      <dgm:t>
        <a:bodyPr/>
        <a:lstStyle/>
        <a:p>
          <a:r>
            <a:rPr lang="en-GB" b="1"/>
            <a:t>Commons Act, (1876) Of Land</a:t>
          </a:r>
          <a:endParaRPr lang="en-US"/>
        </a:p>
      </dgm:t>
    </dgm:pt>
    <dgm:pt modelId="{C7306A4A-1D18-4D73-867C-D646AADFCFA3}" type="parTrans" cxnId="{E0A13864-605E-472D-9733-461539FA8CB4}">
      <dgm:prSet/>
      <dgm:spPr/>
      <dgm:t>
        <a:bodyPr/>
        <a:lstStyle/>
        <a:p>
          <a:endParaRPr lang="en-US"/>
        </a:p>
      </dgm:t>
    </dgm:pt>
    <dgm:pt modelId="{69BC08E1-2E5C-4BA5-B8DA-A8CA1323ADB0}" type="sibTrans" cxnId="{E0A13864-605E-472D-9733-461539FA8CB4}">
      <dgm:prSet/>
      <dgm:spPr/>
      <dgm:t>
        <a:bodyPr/>
        <a:lstStyle/>
        <a:p>
          <a:endParaRPr lang="en-US"/>
        </a:p>
      </dgm:t>
    </dgm:pt>
    <dgm:pt modelId="{E19B1331-E4FC-443A-BAB5-BB6CB87AE19A}">
      <dgm:prSet/>
      <dgm:spPr/>
      <dgm:t>
        <a:bodyPr/>
        <a:lstStyle/>
        <a:p>
          <a:r>
            <a:rPr lang="en-GB" b="1" dirty="0"/>
            <a:t>Moveable Dwellings Bill (1888) Permitting authorities to enter a trailer to check for sanitation, health, and moral irregularities</a:t>
          </a:r>
          <a:endParaRPr lang="en-US" dirty="0"/>
        </a:p>
      </dgm:t>
    </dgm:pt>
    <dgm:pt modelId="{40F3E12F-AC45-494E-BC26-E8DA0B5A8AE6}" type="parTrans" cxnId="{3E3B87A0-48FA-4426-AF63-29AEBEE40765}">
      <dgm:prSet/>
      <dgm:spPr/>
      <dgm:t>
        <a:bodyPr/>
        <a:lstStyle/>
        <a:p>
          <a:endParaRPr lang="en-US"/>
        </a:p>
      </dgm:t>
    </dgm:pt>
    <dgm:pt modelId="{7E269F19-F52F-4325-81E5-2E0CFB6C32AD}" type="sibTrans" cxnId="{3E3B87A0-48FA-4426-AF63-29AEBEE40765}">
      <dgm:prSet/>
      <dgm:spPr/>
      <dgm:t>
        <a:bodyPr/>
        <a:lstStyle/>
        <a:p>
          <a:endParaRPr lang="en-US"/>
        </a:p>
      </dgm:t>
    </dgm:pt>
    <dgm:pt modelId="{398F1666-1C30-43E0-9D73-49354CD31F5E}">
      <dgm:prSet/>
      <dgm:spPr/>
      <dgm:t>
        <a:bodyPr/>
        <a:lstStyle/>
        <a:p>
          <a:r>
            <a:rPr lang="en-GB" b="1" dirty="0"/>
            <a:t>Caravan Sites and Control of Development Act (1960) Regulating Campsite provision</a:t>
          </a:r>
          <a:endParaRPr lang="en-US" dirty="0"/>
        </a:p>
      </dgm:t>
    </dgm:pt>
    <dgm:pt modelId="{2CC0D702-C4F7-4F1B-B232-DDC62733C728}" type="parTrans" cxnId="{09BCA8D8-9A80-49C4-8E22-267B6C76FB0B}">
      <dgm:prSet/>
      <dgm:spPr/>
      <dgm:t>
        <a:bodyPr/>
        <a:lstStyle/>
        <a:p>
          <a:endParaRPr lang="en-US"/>
        </a:p>
      </dgm:t>
    </dgm:pt>
    <dgm:pt modelId="{5735097A-8D8A-4534-A7DE-F14B312A093A}" type="sibTrans" cxnId="{09BCA8D8-9A80-49C4-8E22-267B6C76FB0B}">
      <dgm:prSet/>
      <dgm:spPr/>
      <dgm:t>
        <a:bodyPr/>
        <a:lstStyle/>
        <a:p>
          <a:endParaRPr lang="en-US"/>
        </a:p>
      </dgm:t>
    </dgm:pt>
    <dgm:pt modelId="{F39EBE3C-B4AA-4BC7-8378-88A0CFCFF3A1}">
      <dgm:prSet/>
      <dgm:spPr/>
      <dgm:t>
        <a:bodyPr/>
        <a:lstStyle/>
        <a:p>
          <a:r>
            <a:rPr lang="en-GB" b="1"/>
            <a:t>Caravan Sites Act (1968) Legal duty to provide social accommodation</a:t>
          </a:r>
          <a:endParaRPr lang="en-US"/>
        </a:p>
      </dgm:t>
    </dgm:pt>
    <dgm:pt modelId="{BBC22387-77B6-4A32-9515-2497BA2579A6}" type="parTrans" cxnId="{51280240-0F29-49D6-872A-0702784BA1C3}">
      <dgm:prSet/>
      <dgm:spPr/>
      <dgm:t>
        <a:bodyPr/>
        <a:lstStyle/>
        <a:p>
          <a:endParaRPr lang="en-US"/>
        </a:p>
      </dgm:t>
    </dgm:pt>
    <dgm:pt modelId="{4FF03649-E253-4DCB-85DF-B255B2522DD3}" type="sibTrans" cxnId="{51280240-0F29-49D6-872A-0702784BA1C3}">
      <dgm:prSet/>
      <dgm:spPr/>
      <dgm:t>
        <a:bodyPr/>
        <a:lstStyle/>
        <a:p>
          <a:endParaRPr lang="en-US"/>
        </a:p>
      </dgm:t>
    </dgm:pt>
    <dgm:pt modelId="{032B5D58-D9C5-4A8A-B9D6-F10655FCAFFE}">
      <dgm:prSet/>
      <dgm:spPr/>
      <dgm:t>
        <a:bodyPr/>
        <a:lstStyle/>
        <a:p>
          <a:r>
            <a:rPr lang="en-GB" b="1" dirty="0"/>
            <a:t>Race Relations Act (1976) recognition of ethnicity of Romany Gypsies since 1989, Irish Travellers since 2000, Scottish since 2009 </a:t>
          </a:r>
          <a:endParaRPr lang="en-US" dirty="0"/>
        </a:p>
      </dgm:t>
    </dgm:pt>
    <dgm:pt modelId="{01A23DA3-5C03-4D24-A972-0223BA511D5C}" type="parTrans" cxnId="{23BE0DEA-9609-4AD6-8A1D-3BD03AD574BF}">
      <dgm:prSet/>
      <dgm:spPr/>
      <dgm:t>
        <a:bodyPr/>
        <a:lstStyle/>
        <a:p>
          <a:endParaRPr lang="en-US"/>
        </a:p>
      </dgm:t>
    </dgm:pt>
    <dgm:pt modelId="{28A08DA7-E140-4B1D-A479-40F5B86AF6B8}" type="sibTrans" cxnId="{23BE0DEA-9609-4AD6-8A1D-3BD03AD574BF}">
      <dgm:prSet/>
      <dgm:spPr/>
      <dgm:t>
        <a:bodyPr/>
        <a:lstStyle/>
        <a:p>
          <a:endParaRPr lang="en-US"/>
        </a:p>
      </dgm:t>
    </dgm:pt>
    <dgm:pt modelId="{710ECF3B-B5C7-4826-A0B5-9AE5D66D3AD2}">
      <dgm:prSet/>
      <dgm:spPr/>
      <dgm:t>
        <a:bodyPr/>
        <a:lstStyle/>
        <a:p>
          <a:r>
            <a:rPr lang="en-GB" b="1" dirty="0"/>
            <a:t>Criminal Justice and Public Order Act (1994) Repealed the duty to provide social accommodation</a:t>
          </a:r>
          <a:endParaRPr lang="en-US" dirty="0"/>
        </a:p>
      </dgm:t>
    </dgm:pt>
    <dgm:pt modelId="{E82DC212-A516-4712-AAD6-88A0A19EA399}" type="parTrans" cxnId="{0DC9A5E9-75F9-4BCB-840C-ED987F9E9BE5}">
      <dgm:prSet/>
      <dgm:spPr/>
      <dgm:t>
        <a:bodyPr/>
        <a:lstStyle/>
        <a:p>
          <a:endParaRPr lang="en-US"/>
        </a:p>
      </dgm:t>
    </dgm:pt>
    <dgm:pt modelId="{46ECEF67-1408-4E74-AFFB-8166A624D275}" type="sibTrans" cxnId="{0DC9A5E9-75F9-4BCB-840C-ED987F9E9BE5}">
      <dgm:prSet/>
      <dgm:spPr/>
      <dgm:t>
        <a:bodyPr/>
        <a:lstStyle/>
        <a:p>
          <a:endParaRPr lang="en-US"/>
        </a:p>
      </dgm:t>
    </dgm:pt>
    <dgm:pt modelId="{09CF8040-68FE-A343-80E4-EC6DDE0D8FDF}" type="pres">
      <dgm:prSet presAssocID="{16775E14-2D4E-4EE6-B361-325D164F68A1}" presName="linear" presStyleCnt="0">
        <dgm:presLayoutVars>
          <dgm:animLvl val="lvl"/>
          <dgm:resizeHandles val="exact"/>
        </dgm:presLayoutVars>
      </dgm:prSet>
      <dgm:spPr/>
    </dgm:pt>
    <dgm:pt modelId="{C3B58C6F-B7D2-1E42-A62D-F79B630553D0}" type="pres">
      <dgm:prSet presAssocID="{B64F6C96-7CAC-491F-8C0B-698110068AA2}" presName="parentText" presStyleLbl="node1" presStyleIdx="0" presStyleCnt="10">
        <dgm:presLayoutVars>
          <dgm:chMax val="0"/>
          <dgm:bulletEnabled val="1"/>
        </dgm:presLayoutVars>
      </dgm:prSet>
      <dgm:spPr/>
    </dgm:pt>
    <dgm:pt modelId="{9A0FE0E3-4826-9646-8363-1871FE83C758}" type="pres">
      <dgm:prSet presAssocID="{69082882-D4A9-4160-9BEC-59356E559824}" presName="spacer" presStyleCnt="0"/>
      <dgm:spPr/>
    </dgm:pt>
    <dgm:pt modelId="{D19B2C92-0238-6F47-825F-34EC3DC4B2B4}" type="pres">
      <dgm:prSet presAssocID="{80BC52AA-76DD-4662-BFC6-47FF7DC5875A}" presName="parentText" presStyleLbl="node1" presStyleIdx="1" presStyleCnt="10">
        <dgm:presLayoutVars>
          <dgm:chMax val="0"/>
          <dgm:bulletEnabled val="1"/>
        </dgm:presLayoutVars>
      </dgm:prSet>
      <dgm:spPr/>
    </dgm:pt>
    <dgm:pt modelId="{E9475983-5349-4A4C-9916-78E7FA11AD3B}" type="pres">
      <dgm:prSet presAssocID="{F24A99A4-2D47-4D1C-A8E3-AD99FB49D2EE}" presName="spacer" presStyleCnt="0"/>
      <dgm:spPr/>
    </dgm:pt>
    <dgm:pt modelId="{45D630A5-B2C5-C048-A8F0-A5AE9C73DA0E}" type="pres">
      <dgm:prSet presAssocID="{1F1FDC67-7749-4F10-A801-D18E814C64A8}" presName="parentText" presStyleLbl="node1" presStyleIdx="2" presStyleCnt="10">
        <dgm:presLayoutVars>
          <dgm:chMax val="0"/>
          <dgm:bulletEnabled val="1"/>
        </dgm:presLayoutVars>
      </dgm:prSet>
      <dgm:spPr/>
    </dgm:pt>
    <dgm:pt modelId="{9C1FF443-AF48-A74A-8FFE-F0F925496238}" type="pres">
      <dgm:prSet presAssocID="{46623DCA-24A0-4459-8B92-CA7F75E3DAFB}" presName="spacer" presStyleCnt="0"/>
      <dgm:spPr/>
    </dgm:pt>
    <dgm:pt modelId="{2B46FABB-5882-6841-8298-D095D25FB5BF}" type="pres">
      <dgm:prSet presAssocID="{4D992EE5-02FF-4F82-9378-C94FB0D383CC}" presName="parentText" presStyleLbl="node1" presStyleIdx="3" presStyleCnt="10">
        <dgm:presLayoutVars>
          <dgm:chMax val="0"/>
          <dgm:bulletEnabled val="1"/>
        </dgm:presLayoutVars>
      </dgm:prSet>
      <dgm:spPr/>
    </dgm:pt>
    <dgm:pt modelId="{DC2426B3-FE13-5D43-B77C-A90E576FC710}" type="pres">
      <dgm:prSet presAssocID="{EA90A273-F12E-41CB-8D22-D88869C86EFF}" presName="spacer" presStyleCnt="0"/>
      <dgm:spPr/>
    </dgm:pt>
    <dgm:pt modelId="{196F7DD5-FDF4-CE45-9DC4-1D0E52428D41}" type="pres">
      <dgm:prSet presAssocID="{F7F06134-24E3-4C84-984C-3E9005B9F517}" presName="parentText" presStyleLbl="node1" presStyleIdx="4" presStyleCnt="10">
        <dgm:presLayoutVars>
          <dgm:chMax val="0"/>
          <dgm:bulletEnabled val="1"/>
        </dgm:presLayoutVars>
      </dgm:prSet>
      <dgm:spPr/>
    </dgm:pt>
    <dgm:pt modelId="{EBF21C21-C81A-3440-81CD-92BA4355F535}" type="pres">
      <dgm:prSet presAssocID="{69BC08E1-2E5C-4BA5-B8DA-A8CA1323ADB0}" presName="spacer" presStyleCnt="0"/>
      <dgm:spPr/>
    </dgm:pt>
    <dgm:pt modelId="{847027EC-B3B4-7C40-86DF-4AEEDDBC62C4}" type="pres">
      <dgm:prSet presAssocID="{E19B1331-E4FC-443A-BAB5-BB6CB87AE19A}" presName="parentText" presStyleLbl="node1" presStyleIdx="5" presStyleCnt="10">
        <dgm:presLayoutVars>
          <dgm:chMax val="0"/>
          <dgm:bulletEnabled val="1"/>
        </dgm:presLayoutVars>
      </dgm:prSet>
      <dgm:spPr/>
    </dgm:pt>
    <dgm:pt modelId="{16177930-DD1E-6C4E-B4FA-B75610C7E9FE}" type="pres">
      <dgm:prSet presAssocID="{7E269F19-F52F-4325-81E5-2E0CFB6C32AD}" presName="spacer" presStyleCnt="0"/>
      <dgm:spPr/>
    </dgm:pt>
    <dgm:pt modelId="{7118BE7C-9FE0-3145-931E-6CDE39FC3239}" type="pres">
      <dgm:prSet presAssocID="{398F1666-1C30-43E0-9D73-49354CD31F5E}" presName="parentText" presStyleLbl="node1" presStyleIdx="6" presStyleCnt="10">
        <dgm:presLayoutVars>
          <dgm:chMax val="0"/>
          <dgm:bulletEnabled val="1"/>
        </dgm:presLayoutVars>
      </dgm:prSet>
      <dgm:spPr/>
    </dgm:pt>
    <dgm:pt modelId="{C62A3E00-FDCC-9244-8775-CD564E8B9E3F}" type="pres">
      <dgm:prSet presAssocID="{5735097A-8D8A-4534-A7DE-F14B312A093A}" presName="spacer" presStyleCnt="0"/>
      <dgm:spPr/>
    </dgm:pt>
    <dgm:pt modelId="{A076F9BD-FFFE-BD48-8232-3C88303ED6CA}" type="pres">
      <dgm:prSet presAssocID="{F39EBE3C-B4AA-4BC7-8378-88A0CFCFF3A1}" presName="parentText" presStyleLbl="node1" presStyleIdx="7" presStyleCnt="10">
        <dgm:presLayoutVars>
          <dgm:chMax val="0"/>
          <dgm:bulletEnabled val="1"/>
        </dgm:presLayoutVars>
      </dgm:prSet>
      <dgm:spPr/>
    </dgm:pt>
    <dgm:pt modelId="{24AA4A4D-3069-4245-9F1B-160FB7E83F4E}" type="pres">
      <dgm:prSet presAssocID="{4FF03649-E253-4DCB-85DF-B255B2522DD3}" presName="spacer" presStyleCnt="0"/>
      <dgm:spPr/>
    </dgm:pt>
    <dgm:pt modelId="{B3846018-9C76-5C4A-84EC-E05B64ABA435}" type="pres">
      <dgm:prSet presAssocID="{032B5D58-D9C5-4A8A-B9D6-F10655FCAFFE}" presName="parentText" presStyleLbl="node1" presStyleIdx="8" presStyleCnt="10">
        <dgm:presLayoutVars>
          <dgm:chMax val="0"/>
          <dgm:bulletEnabled val="1"/>
        </dgm:presLayoutVars>
      </dgm:prSet>
      <dgm:spPr/>
    </dgm:pt>
    <dgm:pt modelId="{F16DF5FE-F2B3-BC4C-9DED-EBA127E15FBB}" type="pres">
      <dgm:prSet presAssocID="{28A08DA7-E140-4B1D-A479-40F5B86AF6B8}" presName="spacer" presStyleCnt="0"/>
      <dgm:spPr/>
    </dgm:pt>
    <dgm:pt modelId="{6E00B84D-9C5A-B94F-97CE-2940570C7FEE}" type="pres">
      <dgm:prSet presAssocID="{710ECF3B-B5C7-4826-A0B5-9AE5D66D3AD2}" presName="parentText" presStyleLbl="node1" presStyleIdx="9" presStyleCnt="10">
        <dgm:presLayoutVars>
          <dgm:chMax val="0"/>
          <dgm:bulletEnabled val="1"/>
        </dgm:presLayoutVars>
      </dgm:prSet>
      <dgm:spPr/>
    </dgm:pt>
  </dgm:ptLst>
  <dgm:cxnLst>
    <dgm:cxn modelId="{A6827603-4D78-1643-A0BC-2B446FB879E7}" type="presOf" srcId="{710ECF3B-B5C7-4826-A0B5-9AE5D66D3AD2}" destId="{6E00B84D-9C5A-B94F-97CE-2940570C7FEE}" srcOrd="0" destOrd="0" presId="urn:microsoft.com/office/officeart/2005/8/layout/vList2"/>
    <dgm:cxn modelId="{D32E5606-9A5E-0A4B-9EDF-D78413CCDF70}" type="presOf" srcId="{F7F06134-24E3-4C84-984C-3E9005B9F517}" destId="{196F7DD5-FDF4-CE45-9DC4-1D0E52428D41}" srcOrd="0" destOrd="0" presId="urn:microsoft.com/office/officeart/2005/8/layout/vList2"/>
    <dgm:cxn modelId="{04B06527-8CE4-B14E-AD15-38B415ACE61D}" type="presOf" srcId="{F39EBE3C-B4AA-4BC7-8378-88A0CFCFF3A1}" destId="{A076F9BD-FFFE-BD48-8232-3C88303ED6CA}" srcOrd="0" destOrd="0" presId="urn:microsoft.com/office/officeart/2005/8/layout/vList2"/>
    <dgm:cxn modelId="{7ADBB82F-0620-464C-B7EE-9D68CC8B32A3}" srcId="{16775E14-2D4E-4EE6-B361-325D164F68A1}" destId="{4D992EE5-02FF-4F82-9378-C94FB0D383CC}" srcOrd="3" destOrd="0" parTransId="{F3BA361A-8ED9-4E8B-A8C1-060F7150BC3B}" sibTransId="{EA90A273-F12E-41CB-8D22-D88869C86EFF}"/>
    <dgm:cxn modelId="{51280240-0F29-49D6-872A-0702784BA1C3}" srcId="{16775E14-2D4E-4EE6-B361-325D164F68A1}" destId="{F39EBE3C-B4AA-4BC7-8378-88A0CFCFF3A1}" srcOrd="7" destOrd="0" parTransId="{BBC22387-77B6-4A32-9515-2497BA2579A6}" sibTransId="{4FF03649-E253-4DCB-85DF-B255B2522DD3}"/>
    <dgm:cxn modelId="{98AE6A42-892E-614C-A7A3-632B93E6686F}" type="presOf" srcId="{398F1666-1C30-43E0-9D73-49354CD31F5E}" destId="{7118BE7C-9FE0-3145-931E-6CDE39FC3239}" srcOrd="0" destOrd="0" presId="urn:microsoft.com/office/officeart/2005/8/layout/vList2"/>
    <dgm:cxn modelId="{E4192256-12B7-E947-BD63-9B3008DC5C2F}" type="presOf" srcId="{4D992EE5-02FF-4F82-9378-C94FB0D383CC}" destId="{2B46FABB-5882-6841-8298-D095D25FB5BF}" srcOrd="0" destOrd="0" presId="urn:microsoft.com/office/officeart/2005/8/layout/vList2"/>
    <dgm:cxn modelId="{E0A13864-605E-472D-9733-461539FA8CB4}" srcId="{16775E14-2D4E-4EE6-B361-325D164F68A1}" destId="{F7F06134-24E3-4C84-984C-3E9005B9F517}" srcOrd="4" destOrd="0" parTransId="{C7306A4A-1D18-4D73-867C-D646AADFCFA3}" sibTransId="{69BC08E1-2E5C-4BA5-B8DA-A8CA1323ADB0}"/>
    <dgm:cxn modelId="{C68E246C-20A2-4DAC-850A-D6F5502270E0}" srcId="{16775E14-2D4E-4EE6-B361-325D164F68A1}" destId="{B64F6C96-7CAC-491F-8C0B-698110068AA2}" srcOrd="0" destOrd="0" parTransId="{AFBC50C2-9DCC-4EDE-B70F-BB14AED3CEC0}" sibTransId="{69082882-D4A9-4160-9BEC-59356E559824}"/>
    <dgm:cxn modelId="{7B80D185-5092-46C9-B4D2-1F26CB0ECBF2}" srcId="{16775E14-2D4E-4EE6-B361-325D164F68A1}" destId="{1F1FDC67-7749-4F10-A801-D18E814C64A8}" srcOrd="2" destOrd="0" parTransId="{66EECF12-1A50-40D4-850D-ED8CA6574D73}" sibTransId="{46623DCA-24A0-4459-8B92-CA7F75E3DAFB}"/>
    <dgm:cxn modelId="{3E3B87A0-48FA-4426-AF63-29AEBEE40765}" srcId="{16775E14-2D4E-4EE6-B361-325D164F68A1}" destId="{E19B1331-E4FC-443A-BAB5-BB6CB87AE19A}" srcOrd="5" destOrd="0" parTransId="{40F3E12F-AC45-494E-BC26-E8DA0B5A8AE6}" sibTransId="{7E269F19-F52F-4325-81E5-2E0CFB6C32AD}"/>
    <dgm:cxn modelId="{9716C4AE-4ACC-E046-A1D5-EA4884D5612C}" type="presOf" srcId="{B64F6C96-7CAC-491F-8C0B-698110068AA2}" destId="{C3B58C6F-B7D2-1E42-A62D-F79B630553D0}" srcOrd="0" destOrd="0" presId="urn:microsoft.com/office/officeart/2005/8/layout/vList2"/>
    <dgm:cxn modelId="{F90EA1B7-32EA-624F-9DD5-470719D8F8D2}" type="presOf" srcId="{032B5D58-D9C5-4A8A-B9D6-F10655FCAFFE}" destId="{B3846018-9C76-5C4A-84EC-E05B64ABA435}" srcOrd="0" destOrd="0" presId="urn:microsoft.com/office/officeart/2005/8/layout/vList2"/>
    <dgm:cxn modelId="{09BCA8D8-9A80-49C4-8E22-267B6C76FB0B}" srcId="{16775E14-2D4E-4EE6-B361-325D164F68A1}" destId="{398F1666-1C30-43E0-9D73-49354CD31F5E}" srcOrd="6" destOrd="0" parTransId="{2CC0D702-C4F7-4F1B-B232-DDC62733C728}" sibTransId="{5735097A-8D8A-4534-A7DE-F14B312A093A}"/>
    <dgm:cxn modelId="{BA3BFED8-6B74-F647-B3C6-DD7D52FD1AEB}" type="presOf" srcId="{80BC52AA-76DD-4662-BFC6-47FF7DC5875A}" destId="{D19B2C92-0238-6F47-825F-34EC3DC4B2B4}" srcOrd="0" destOrd="0" presId="urn:microsoft.com/office/officeart/2005/8/layout/vList2"/>
    <dgm:cxn modelId="{B878EEDD-23B1-384C-BBE9-466ECF489F8E}" type="presOf" srcId="{E19B1331-E4FC-443A-BAB5-BB6CB87AE19A}" destId="{847027EC-B3B4-7C40-86DF-4AEEDDBC62C4}" srcOrd="0" destOrd="0" presId="urn:microsoft.com/office/officeart/2005/8/layout/vList2"/>
    <dgm:cxn modelId="{892B01E4-BF2D-2048-92C4-05A866DA0F42}" type="presOf" srcId="{1F1FDC67-7749-4F10-A801-D18E814C64A8}" destId="{45D630A5-B2C5-C048-A8F0-A5AE9C73DA0E}" srcOrd="0" destOrd="0" presId="urn:microsoft.com/office/officeart/2005/8/layout/vList2"/>
    <dgm:cxn modelId="{0DC9A5E9-75F9-4BCB-840C-ED987F9E9BE5}" srcId="{16775E14-2D4E-4EE6-B361-325D164F68A1}" destId="{710ECF3B-B5C7-4826-A0B5-9AE5D66D3AD2}" srcOrd="9" destOrd="0" parTransId="{E82DC212-A516-4712-AAD6-88A0A19EA399}" sibTransId="{46ECEF67-1408-4E74-AFFB-8166A624D275}"/>
    <dgm:cxn modelId="{23BE0DEA-9609-4AD6-8A1D-3BD03AD574BF}" srcId="{16775E14-2D4E-4EE6-B361-325D164F68A1}" destId="{032B5D58-D9C5-4A8A-B9D6-F10655FCAFFE}" srcOrd="8" destOrd="0" parTransId="{01A23DA3-5C03-4D24-A972-0223BA511D5C}" sibTransId="{28A08DA7-E140-4B1D-A479-40F5B86AF6B8}"/>
    <dgm:cxn modelId="{805B5DED-9407-43E0-94F1-902AEE8D2542}" srcId="{16775E14-2D4E-4EE6-B361-325D164F68A1}" destId="{80BC52AA-76DD-4662-BFC6-47FF7DC5875A}" srcOrd="1" destOrd="0" parTransId="{79E71B99-8DED-401A-A84D-F0BE8263604F}" sibTransId="{F24A99A4-2D47-4D1C-A8E3-AD99FB49D2EE}"/>
    <dgm:cxn modelId="{7A2E44FB-C88E-5D41-9C8D-8FEEFEFE7889}" type="presOf" srcId="{16775E14-2D4E-4EE6-B361-325D164F68A1}" destId="{09CF8040-68FE-A343-80E4-EC6DDE0D8FDF}" srcOrd="0" destOrd="0" presId="urn:microsoft.com/office/officeart/2005/8/layout/vList2"/>
    <dgm:cxn modelId="{27A29EA6-4CEC-194A-910B-CF480BEF6F17}" type="presParOf" srcId="{09CF8040-68FE-A343-80E4-EC6DDE0D8FDF}" destId="{C3B58C6F-B7D2-1E42-A62D-F79B630553D0}" srcOrd="0" destOrd="0" presId="urn:microsoft.com/office/officeart/2005/8/layout/vList2"/>
    <dgm:cxn modelId="{7CAAAB0D-D000-A04F-AF90-850B5FEE38CD}" type="presParOf" srcId="{09CF8040-68FE-A343-80E4-EC6DDE0D8FDF}" destId="{9A0FE0E3-4826-9646-8363-1871FE83C758}" srcOrd="1" destOrd="0" presId="urn:microsoft.com/office/officeart/2005/8/layout/vList2"/>
    <dgm:cxn modelId="{154462F6-A4F2-A346-9D8B-77EF32E9C601}" type="presParOf" srcId="{09CF8040-68FE-A343-80E4-EC6DDE0D8FDF}" destId="{D19B2C92-0238-6F47-825F-34EC3DC4B2B4}" srcOrd="2" destOrd="0" presId="urn:microsoft.com/office/officeart/2005/8/layout/vList2"/>
    <dgm:cxn modelId="{0650D387-1ACE-C741-AE1C-D6734673B5DD}" type="presParOf" srcId="{09CF8040-68FE-A343-80E4-EC6DDE0D8FDF}" destId="{E9475983-5349-4A4C-9916-78E7FA11AD3B}" srcOrd="3" destOrd="0" presId="urn:microsoft.com/office/officeart/2005/8/layout/vList2"/>
    <dgm:cxn modelId="{56AFAC3D-F313-294A-8666-11E56254F9B7}" type="presParOf" srcId="{09CF8040-68FE-A343-80E4-EC6DDE0D8FDF}" destId="{45D630A5-B2C5-C048-A8F0-A5AE9C73DA0E}" srcOrd="4" destOrd="0" presId="urn:microsoft.com/office/officeart/2005/8/layout/vList2"/>
    <dgm:cxn modelId="{BCD04EDA-1FE4-4C47-A78B-33F1E5FC531C}" type="presParOf" srcId="{09CF8040-68FE-A343-80E4-EC6DDE0D8FDF}" destId="{9C1FF443-AF48-A74A-8FFE-F0F925496238}" srcOrd="5" destOrd="0" presId="urn:microsoft.com/office/officeart/2005/8/layout/vList2"/>
    <dgm:cxn modelId="{36488C64-AE06-1043-810E-DD8F01F8FEC8}" type="presParOf" srcId="{09CF8040-68FE-A343-80E4-EC6DDE0D8FDF}" destId="{2B46FABB-5882-6841-8298-D095D25FB5BF}" srcOrd="6" destOrd="0" presId="urn:microsoft.com/office/officeart/2005/8/layout/vList2"/>
    <dgm:cxn modelId="{48E290C7-CE22-BE4B-8134-6FC68D2E3CC2}" type="presParOf" srcId="{09CF8040-68FE-A343-80E4-EC6DDE0D8FDF}" destId="{DC2426B3-FE13-5D43-B77C-A90E576FC710}" srcOrd="7" destOrd="0" presId="urn:microsoft.com/office/officeart/2005/8/layout/vList2"/>
    <dgm:cxn modelId="{199689F0-9FA4-D546-8752-BC3FD1A3CC66}" type="presParOf" srcId="{09CF8040-68FE-A343-80E4-EC6DDE0D8FDF}" destId="{196F7DD5-FDF4-CE45-9DC4-1D0E52428D41}" srcOrd="8" destOrd="0" presId="urn:microsoft.com/office/officeart/2005/8/layout/vList2"/>
    <dgm:cxn modelId="{F79A241D-1854-3242-8D9F-D6B99DC4176D}" type="presParOf" srcId="{09CF8040-68FE-A343-80E4-EC6DDE0D8FDF}" destId="{EBF21C21-C81A-3440-81CD-92BA4355F535}" srcOrd="9" destOrd="0" presId="urn:microsoft.com/office/officeart/2005/8/layout/vList2"/>
    <dgm:cxn modelId="{88469648-8022-7C47-BA71-0476F2734A30}" type="presParOf" srcId="{09CF8040-68FE-A343-80E4-EC6DDE0D8FDF}" destId="{847027EC-B3B4-7C40-86DF-4AEEDDBC62C4}" srcOrd="10" destOrd="0" presId="urn:microsoft.com/office/officeart/2005/8/layout/vList2"/>
    <dgm:cxn modelId="{0F2DBFBD-2EE7-A948-B00C-8D9C38B25955}" type="presParOf" srcId="{09CF8040-68FE-A343-80E4-EC6DDE0D8FDF}" destId="{16177930-DD1E-6C4E-B4FA-B75610C7E9FE}" srcOrd="11" destOrd="0" presId="urn:microsoft.com/office/officeart/2005/8/layout/vList2"/>
    <dgm:cxn modelId="{CB5932BC-42F3-F34C-8CA5-75529D809E0F}" type="presParOf" srcId="{09CF8040-68FE-A343-80E4-EC6DDE0D8FDF}" destId="{7118BE7C-9FE0-3145-931E-6CDE39FC3239}" srcOrd="12" destOrd="0" presId="urn:microsoft.com/office/officeart/2005/8/layout/vList2"/>
    <dgm:cxn modelId="{AE8E9951-4AC8-2842-BA9D-C596FA412BA7}" type="presParOf" srcId="{09CF8040-68FE-A343-80E4-EC6DDE0D8FDF}" destId="{C62A3E00-FDCC-9244-8775-CD564E8B9E3F}" srcOrd="13" destOrd="0" presId="urn:microsoft.com/office/officeart/2005/8/layout/vList2"/>
    <dgm:cxn modelId="{B6EFC1FF-2BD4-EA49-82F4-C71CADBF96EC}" type="presParOf" srcId="{09CF8040-68FE-A343-80E4-EC6DDE0D8FDF}" destId="{A076F9BD-FFFE-BD48-8232-3C88303ED6CA}" srcOrd="14" destOrd="0" presId="urn:microsoft.com/office/officeart/2005/8/layout/vList2"/>
    <dgm:cxn modelId="{CC7FD7BF-1C5B-5641-B977-90BFC8E0E25A}" type="presParOf" srcId="{09CF8040-68FE-A343-80E4-EC6DDE0D8FDF}" destId="{24AA4A4D-3069-4245-9F1B-160FB7E83F4E}" srcOrd="15" destOrd="0" presId="urn:microsoft.com/office/officeart/2005/8/layout/vList2"/>
    <dgm:cxn modelId="{F932CAA5-22AB-6840-BC6D-CC37ACC76B28}" type="presParOf" srcId="{09CF8040-68FE-A343-80E4-EC6DDE0D8FDF}" destId="{B3846018-9C76-5C4A-84EC-E05B64ABA435}" srcOrd="16" destOrd="0" presId="urn:microsoft.com/office/officeart/2005/8/layout/vList2"/>
    <dgm:cxn modelId="{D166A072-E75B-F84D-A1BB-4242AE0DE6D4}" type="presParOf" srcId="{09CF8040-68FE-A343-80E4-EC6DDE0D8FDF}" destId="{F16DF5FE-F2B3-BC4C-9DED-EBA127E15FBB}" srcOrd="17" destOrd="0" presId="urn:microsoft.com/office/officeart/2005/8/layout/vList2"/>
    <dgm:cxn modelId="{C5E094FD-C872-A546-BC11-850FC26A1AC2}" type="presParOf" srcId="{09CF8040-68FE-A343-80E4-EC6DDE0D8FDF}" destId="{6E00B84D-9C5A-B94F-97CE-2940570C7FEE}"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AB4AB-925E-4C05-B8B4-1DD76085A3F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4EFED4E-6B8B-4642-9BE5-1426EFF54700}">
      <dgm:prSet/>
      <dgm:spPr/>
      <dgm:t>
        <a:bodyPr/>
        <a:lstStyle/>
        <a:p>
          <a:r>
            <a:rPr lang="en-GB" dirty="0"/>
            <a:t>A survey of GRT people undertaken by the Traveller Movement 2016 found that 98% of respondents had experienced discrimination and 81% hate crime or hate speech. </a:t>
          </a:r>
          <a:endParaRPr lang="en-US" dirty="0"/>
        </a:p>
      </dgm:t>
    </dgm:pt>
    <dgm:pt modelId="{417E3ED6-7E99-46FB-ACF8-8964B2113B46}" type="parTrans" cxnId="{F6E4EB1A-1ABE-492A-AF90-EA9E589CAF09}">
      <dgm:prSet/>
      <dgm:spPr/>
      <dgm:t>
        <a:bodyPr/>
        <a:lstStyle/>
        <a:p>
          <a:endParaRPr lang="en-US"/>
        </a:p>
      </dgm:t>
    </dgm:pt>
    <dgm:pt modelId="{ABDB05B8-8394-4CD4-8A69-C23F42D8D44D}" type="sibTrans" cxnId="{F6E4EB1A-1ABE-492A-AF90-EA9E589CAF09}">
      <dgm:prSet/>
      <dgm:spPr/>
      <dgm:t>
        <a:bodyPr/>
        <a:lstStyle/>
        <a:p>
          <a:endParaRPr lang="en-US"/>
        </a:p>
      </dgm:t>
    </dgm:pt>
    <dgm:pt modelId="{478A2480-ED8C-4510-9DA9-AE39AA1646A2}">
      <dgm:prSet/>
      <dgm:spPr/>
      <dgm:t>
        <a:bodyPr/>
        <a:lstStyle/>
        <a:p>
          <a:r>
            <a:rPr lang="en-GB"/>
            <a:t>The survey also reported that 77% hide their ethnicity as a defence mechanism against discrimination and persecution and as a means of securing employment.</a:t>
          </a:r>
          <a:endParaRPr lang="en-US"/>
        </a:p>
      </dgm:t>
    </dgm:pt>
    <dgm:pt modelId="{15B7660C-9A3A-408E-A028-9A2EF8EF3586}" type="parTrans" cxnId="{5D67999A-FB8B-4378-9292-D446E3FC5915}">
      <dgm:prSet/>
      <dgm:spPr/>
      <dgm:t>
        <a:bodyPr/>
        <a:lstStyle/>
        <a:p>
          <a:endParaRPr lang="en-US"/>
        </a:p>
      </dgm:t>
    </dgm:pt>
    <dgm:pt modelId="{A0BE5CB8-6967-46B4-92F7-BA873C1E5F17}" type="sibTrans" cxnId="{5D67999A-FB8B-4378-9292-D446E3FC5915}">
      <dgm:prSet/>
      <dgm:spPr/>
      <dgm:t>
        <a:bodyPr/>
        <a:lstStyle/>
        <a:p>
          <a:endParaRPr lang="en-US"/>
        </a:p>
      </dgm:t>
    </dgm:pt>
    <dgm:pt modelId="{8AA52D59-693B-B64A-9240-7470563F8B12}" type="pres">
      <dgm:prSet presAssocID="{EA8AB4AB-925E-4C05-B8B4-1DD76085A3F9}" presName="hierChild1" presStyleCnt="0">
        <dgm:presLayoutVars>
          <dgm:chPref val="1"/>
          <dgm:dir/>
          <dgm:animOne val="branch"/>
          <dgm:animLvl val="lvl"/>
          <dgm:resizeHandles/>
        </dgm:presLayoutVars>
      </dgm:prSet>
      <dgm:spPr/>
    </dgm:pt>
    <dgm:pt modelId="{112902E4-F75B-AC4E-A1C7-D8F29C179E51}" type="pres">
      <dgm:prSet presAssocID="{C4EFED4E-6B8B-4642-9BE5-1426EFF54700}" presName="hierRoot1" presStyleCnt="0"/>
      <dgm:spPr/>
    </dgm:pt>
    <dgm:pt modelId="{DA9C7BF6-B40A-6647-B91C-82A492346ACB}" type="pres">
      <dgm:prSet presAssocID="{C4EFED4E-6B8B-4642-9BE5-1426EFF54700}" presName="composite" presStyleCnt="0"/>
      <dgm:spPr/>
    </dgm:pt>
    <dgm:pt modelId="{47659AC6-1DDB-3F47-A98F-78BAB90B52A0}" type="pres">
      <dgm:prSet presAssocID="{C4EFED4E-6B8B-4642-9BE5-1426EFF54700}" presName="background" presStyleLbl="node0" presStyleIdx="0" presStyleCnt="2"/>
      <dgm:spPr/>
    </dgm:pt>
    <dgm:pt modelId="{E96E41C8-C3C6-F849-A004-BC90A240AFBB}" type="pres">
      <dgm:prSet presAssocID="{C4EFED4E-6B8B-4642-9BE5-1426EFF54700}" presName="text" presStyleLbl="fgAcc0" presStyleIdx="0" presStyleCnt="2">
        <dgm:presLayoutVars>
          <dgm:chPref val="3"/>
        </dgm:presLayoutVars>
      </dgm:prSet>
      <dgm:spPr/>
    </dgm:pt>
    <dgm:pt modelId="{C155469F-2FCF-214F-B419-D2F93CF96FFF}" type="pres">
      <dgm:prSet presAssocID="{C4EFED4E-6B8B-4642-9BE5-1426EFF54700}" presName="hierChild2" presStyleCnt="0"/>
      <dgm:spPr/>
    </dgm:pt>
    <dgm:pt modelId="{2716F12C-320F-ED4B-94DC-03DDFE749DB5}" type="pres">
      <dgm:prSet presAssocID="{478A2480-ED8C-4510-9DA9-AE39AA1646A2}" presName="hierRoot1" presStyleCnt="0"/>
      <dgm:spPr/>
    </dgm:pt>
    <dgm:pt modelId="{6A96843E-2B14-B54E-904F-A20D37FE9EE2}" type="pres">
      <dgm:prSet presAssocID="{478A2480-ED8C-4510-9DA9-AE39AA1646A2}" presName="composite" presStyleCnt="0"/>
      <dgm:spPr/>
    </dgm:pt>
    <dgm:pt modelId="{6FAAA0AD-5B1E-364F-92F5-7EC36B947531}" type="pres">
      <dgm:prSet presAssocID="{478A2480-ED8C-4510-9DA9-AE39AA1646A2}" presName="background" presStyleLbl="node0" presStyleIdx="1" presStyleCnt="2"/>
      <dgm:spPr/>
    </dgm:pt>
    <dgm:pt modelId="{DC22D0BE-5901-EC40-B408-68CC09E89A48}" type="pres">
      <dgm:prSet presAssocID="{478A2480-ED8C-4510-9DA9-AE39AA1646A2}" presName="text" presStyleLbl="fgAcc0" presStyleIdx="1" presStyleCnt="2">
        <dgm:presLayoutVars>
          <dgm:chPref val="3"/>
        </dgm:presLayoutVars>
      </dgm:prSet>
      <dgm:spPr/>
    </dgm:pt>
    <dgm:pt modelId="{51A33FEC-CA1F-3E43-B33F-06B3EB459E8D}" type="pres">
      <dgm:prSet presAssocID="{478A2480-ED8C-4510-9DA9-AE39AA1646A2}" presName="hierChild2" presStyleCnt="0"/>
      <dgm:spPr/>
    </dgm:pt>
  </dgm:ptLst>
  <dgm:cxnLst>
    <dgm:cxn modelId="{F6E4EB1A-1ABE-492A-AF90-EA9E589CAF09}" srcId="{EA8AB4AB-925E-4C05-B8B4-1DD76085A3F9}" destId="{C4EFED4E-6B8B-4642-9BE5-1426EFF54700}" srcOrd="0" destOrd="0" parTransId="{417E3ED6-7E99-46FB-ACF8-8964B2113B46}" sibTransId="{ABDB05B8-8394-4CD4-8A69-C23F42D8D44D}"/>
    <dgm:cxn modelId="{B7E61555-FF88-F748-BBA2-F1017E315D08}" type="presOf" srcId="{EA8AB4AB-925E-4C05-B8B4-1DD76085A3F9}" destId="{8AA52D59-693B-B64A-9240-7470563F8B12}" srcOrd="0" destOrd="0" presId="urn:microsoft.com/office/officeart/2005/8/layout/hierarchy1"/>
    <dgm:cxn modelId="{01319580-CE86-0F4D-A379-5B5287454DCD}" type="presOf" srcId="{478A2480-ED8C-4510-9DA9-AE39AA1646A2}" destId="{DC22D0BE-5901-EC40-B408-68CC09E89A48}" srcOrd="0" destOrd="0" presId="urn:microsoft.com/office/officeart/2005/8/layout/hierarchy1"/>
    <dgm:cxn modelId="{5D67999A-FB8B-4378-9292-D446E3FC5915}" srcId="{EA8AB4AB-925E-4C05-B8B4-1DD76085A3F9}" destId="{478A2480-ED8C-4510-9DA9-AE39AA1646A2}" srcOrd="1" destOrd="0" parTransId="{15B7660C-9A3A-408E-A028-9A2EF8EF3586}" sibTransId="{A0BE5CB8-6967-46B4-92F7-BA873C1E5F17}"/>
    <dgm:cxn modelId="{3FF637A5-4293-4641-89B1-AFB905680CFD}" type="presOf" srcId="{C4EFED4E-6B8B-4642-9BE5-1426EFF54700}" destId="{E96E41C8-C3C6-F849-A004-BC90A240AFBB}" srcOrd="0" destOrd="0" presId="urn:microsoft.com/office/officeart/2005/8/layout/hierarchy1"/>
    <dgm:cxn modelId="{FB76817B-E486-474F-B2D5-A23AB0C827D1}" type="presParOf" srcId="{8AA52D59-693B-B64A-9240-7470563F8B12}" destId="{112902E4-F75B-AC4E-A1C7-D8F29C179E51}" srcOrd="0" destOrd="0" presId="urn:microsoft.com/office/officeart/2005/8/layout/hierarchy1"/>
    <dgm:cxn modelId="{1607C4A5-2EE9-A24D-8E15-C08469895816}" type="presParOf" srcId="{112902E4-F75B-AC4E-A1C7-D8F29C179E51}" destId="{DA9C7BF6-B40A-6647-B91C-82A492346ACB}" srcOrd="0" destOrd="0" presId="urn:microsoft.com/office/officeart/2005/8/layout/hierarchy1"/>
    <dgm:cxn modelId="{86E1E496-F02C-0848-92CA-796B78998A89}" type="presParOf" srcId="{DA9C7BF6-B40A-6647-B91C-82A492346ACB}" destId="{47659AC6-1DDB-3F47-A98F-78BAB90B52A0}" srcOrd="0" destOrd="0" presId="urn:microsoft.com/office/officeart/2005/8/layout/hierarchy1"/>
    <dgm:cxn modelId="{DC622D40-0FF7-2D43-A1F7-80776DE4EDCE}" type="presParOf" srcId="{DA9C7BF6-B40A-6647-B91C-82A492346ACB}" destId="{E96E41C8-C3C6-F849-A004-BC90A240AFBB}" srcOrd="1" destOrd="0" presId="urn:microsoft.com/office/officeart/2005/8/layout/hierarchy1"/>
    <dgm:cxn modelId="{68A79A07-C674-E04D-856F-B2A9BFEAA954}" type="presParOf" srcId="{112902E4-F75B-AC4E-A1C7-D8F29C179E51}" destId="{C155469F-2FCF-214F-B419-D2F93CF96FFF}" srcOrd="1" destOrd="0" presId="urn:microsoft.com/office/officeart/2005/8/layout/hierarchy1"/>
    <dgm:cxn modelId="{496BB8A4-26DD-5B45-9D58-47C263DBEAF3}" type="presParOf" srcId="{8AA52D59-693B-B64A-9240-7470563F8B12}" destId="{2716F12C-320F-ED4B-94DC-03DDFE749DB5}" srcOrd="1" destOrd="0" presId="urn:microsoft.com/office/officeart/2005/8/layout/hierarchy1"/>
    <dgm:cxn modelId="{DB3FB434-6CAE-EA4F-BD66-6DF7AD031F98}" type="presParOf" srcId="{2716F12C-320F-ED4B-94DC-03DDFE749DB5}" destId="{6A96843E-2B14-B54E-904F-A20D37FE9EE2}" srcOrd="0" destOrd="0" presId="urn:microsoft.com/office/officeart/2005/8/layout/hierarchy1"/>
    <dgm:cxn modelId="{BED1A0C3-1124-0F44-A0E0-F45115842480}" type="presParOf" srcId="{6A96843E-2B14-B54E-904F-A20D37FE9EE2}" destId="{6FAAA0AD-5B1E-364F-92F5-7EC36B947531}" srcOrd="0" destOrd="0" presId="urn:microsoft.com/office/officeart/2005/8/layout/hierarchy1"/>
    <dgm:cxn modelId="{62FA80D6-D65A-724D-84F7-13142A3334C5}" type="presParOf" srcId="{6A96843E-2B14-B54E-904F-A20D37FE9EE2}" destId="{DC22D0BE-5901-EC40-B408-68CC09E89A48}" srcOrd="1" destOrd="0" presId="urn:microsoft.com/office/officeart/2005/8/layout/hierarchy1"/>
    <dgm:cxn modelId="{5BE52882-DAA0-2F43-8A3D-C63B8FD8352E}" type="presParOf" srcId="{2716F12C-320F-ED4B-94DC-03DDFE749DB5}" destId="{51A33FEC-CA1F-3E43-B33F-06B3EB459E8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C5A637-56CB-4007-B5A6-3B97225857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3707BA5-0C16-43D4-99AC-893F6051F014}">
      <dgm:prSet/>
      <dgm:spPr/>
      <dgm:t>
        <a:bodyPr/>
        <a:lstStyle/>
        <a:p>
          <a:r>
            <a:rPr lang="en-GB" dirty="0"/>
            <a:t>Some families do not want to tick a box saying Gypsy – they do not like this terminology;</a:t>
          </a:r>
          <a:endParaRPr lang="en-US" dirty="0"/>
        </a:p>
      </dgm:t>
    </dgm:pt>
    <dgm:pt modelId="{9679475E-5CD7-40D8-B338-681DE8BBA90B}" type="parTrans" cxnId="{505A109F-CE7E-4DEF-B1EA-A94DCE7AB215}">
      <dgm:prSet/>
      <dgm:spPr/>
      <dgm:t>
        <a:bodyPr/>
        <a:lstStyle/>
        <a:p>
          <a:endParaRPr lang="en-US"/>
        </a:p>
      </dgm:t>
    </dgm:pt>
    <dgm:pt modelId="{BC788436-A238-4FA1-B444-7F8022C356AA}" type="sibTrans" cxnId="{505A109F-CE7E-4DEF-B1EA-A94DCE7AB215}">
      <dgm:prSet/>
      <dgm:spPr/>
      <dgm:t>
        <a:bodyPr/>
        <a:lstStyle/>
        <a:p>
          <a:endParaRPr lang="en-US"/>
        </a:p>
      </dgm:t>
    </dgm:pt>
    <dgm:pt modelId="{75038519-E258-45E6-A41B-E8CCD77E64AB}">
      <dgm:prSet/>
      <dgm:spPr/>
      <dgm:t>
        <a:bodyPr/>
        <a:lstStyle/>
        <a:p>
          <a:r>
            <a:rPr lang="en-GB" dirty="0"/>
            <a:t>They tick a box that says White British as they consider themselves both White British </a:t>
          </a:r>
          <a:r>
            <a:rPr lang="en-GB" u="sng" dirty="0"/>
            <a:t>and</a:t>
          </a:r>
          <a:r>
            <a:rPr lang="en-GB" dirty="0"/>
            <a:t> Romany/Traveller; </a:t>
          </a:r>
          <a:endParaRPr lang="en-US" dirty="0"/>
        </a:p>
      </dgm:t>
    </dgm:pt>
    <dgm:pt modelId="{2B61F5ED-D621-438A-AAD1-E1BF7463ED83}" type="parTrans" cxnId="{76515A88-DC94-45BC-B9E0-71F707FD00AA}">
      <dgm:prSet/>
      <dgm:spPr/>
      <dgm:t>
        <a:bodyPr/>
        <a:lstStyle/>
        <a:p>
          <a:endParaRPr lang="en-US"/>
        </a:p>
      </dgm:t>
    </dgm:pt>
    <dgm:pt modelId="{52878FF9-20D2-414F-81DF-8E6FAD9ABF7E}" type="sibTrans" cxnId="{76515A88-DC94-45BC-B9E0-71F707FD00AA}">
      <dgm:prSet/>
      <dgm:spPr/>
      <dgm:t>
        <a:bodyPr/>
        <a:lstStyle/>
        <a:p>
          <a:endParaRPr lang="en-US"/>
        </a:p>
      </dgm:t>
    </dgm:pt>
    <dgm:pt modelId="{1355A5A7-FC6E-4724-949E-AD75E556DFFB}">
      <dgm:prSet/>
      <dgm:spPr/>
      <dgm:t>
        <a:bodyPr/>
        <a:lstStyle/>
        <a:p>
          <a:r>
            <a:rPr lang="en-GB" dirty="0"/>
            <a:t>They have paperwork completed on their behalf, and the question of ethnicity is not raised; </a:t>
          </a:r>
          <a:endParaRPr lang="en-US" dirty="0"/>
        </a:p>
      </dgm:t>
    </dgm:pt>
    <dgm:pt modelId="{3051FFFE-8F7C-4B5D-B8BC-588703FA37D1}" type="parTrans" cxnId="{DAAFAC27-4CD6-448E-891D-1F086D207D3D}">
      <dgm:prSet/>
      <dgm:spPr/>
      <dgm:t>
        <a:bodyPr/>
        <a:lstStyle/>
        <a:p>
          <a:endParaRPr lang="en-US"/>
        </a:p>
      </dgm:t>
    </dgm:pt>
    <dgm:pt modelId="{A9FA0760-B184-4674-95C4-80950ADE4A4D}" type="sibTrans" cxnId="{DAAFAC27-4CD6-448E-891D-1F086D207D3D}">
      <dgm:prSet/>
      <dgm:spPr/>
      <dgm:t>
        <a:bodyPr/>
        <a:lstStyle/>
        <a:p>
          <a:endParaRPr lang="en-US"/>
        </a:p>
      </dgm:t>
    </dgm:pt>
    <dgm:pt modelId="{E0920871-859B-4894-8A61-8FD487E28633}">
      <dgm:prSet/>
      <dgm:spPr/>
      <dgm:t>
        <a:bodyPr/>
        <a:lstStyle/>
        <a:p>
          <a:r>
            <a:rPr lang="en-GB" dirty="0"/>
            <a:t>It is not an engrained part of professional culture to ask apparently ‘White British’ families additional information about their ethnicity and home language.</a:t>
          </a:r>
          <a:endParaRPr lang="en-US" dirty="0"/>
        </a:p>
      </dgm:t>
    </dgm:pt>
    <dgm:pt modelId="{99B9D188-0B83-4E16-8B3B-21BB2B159D04}" type="parTrans" cxnId="{2E98A7EC-0D5A-46FF-B310-C3B48FD8E013}">
      <dgm:prSet/>
      <dgm:spPr/>
      <dgm:t>
        <a:bodyPr/>
        <a:lstStyle/>
        <a:p>
          <a:endParaRPr lang="en-US"/>
        </a:p>
      </dgm:t>
    </dgm:pt>
    <dgm:pt modelId="{626CB4CF-1471-4F34-8964-622F1E6E747C}" type="sibTrans" cxnId="{2E98A7EC-0D5A-46FF-B310-C3B48FD8E013}">
      <dgm:prSet/>
      <dgm:spPr/>
      <dgm:t>
        <a:bodyPr/>
        <a:lstStyle/>
        <a:p>
          <a:endParaRPr lang="en-US"/>
        </a:p>
      </dgm:t>
    </dgm:pt>
    <dgm:pt modelId="{3B1D8E1F-4CD6-43FB-AFDF-D4D51AF4F4A0}">
      <dgm:prSet/>
      <dgm:spPr/>
      <dgm:t>
        <a:bodyPr/>
        <a:lstStyle/>
        <a:p>
          <a:r>
            <a:rPr lang="en-GB" dirty="0"/>
            <a:t>Families are fearful that sharing their ethnicity will lead to discrimination.</a:t>
          </a:r>
          <a:endParaRPr lang="en-US" dirty="0"/>
        </a:p>
      </dgm:t>
    </dgm:pt>
    <dgm:pt modelId="{147D518B-D672-40BA-B8DF-D3FBA01DACE2}" type="parTrans" cxnId="{23796F28-A52C-492D-8B92-22417A5E1562}">
      <dgm:prSet/>
      <dgm:spPr/>
      <dgm:t>
        <a:bodyPr/>
        <a:lstStyle/>
        <a:p>
          <a:endParaRPr lang="en-US"/>
        </a:p>
      </dgm:t>
    </dgm:pt>
    <dgm:pt modelId="{162948A5-33BD-492F-AAC5-C61FAD478878}" type="sibTrans" cxnId="{23796F28-A52C-492D-8B92-22417A5E1562}">
      <dgm:prSet/>
      <dgm:spPr/>
      <dgm:t>
        <a:bodyPr/>
        <a:lstStyle/>
        <a:p>
          <a:endParaRPr lang="en-US"/>
        </a:p>
      </dgm:t>
    </dgm:pt>
    <dgm:pt modelId="{236901D9-C543-5E46-81AD-9577A057D266}" type="pres">
      <dgm:prSet presAssocID="{BFC5A637-56CB-4007-B5A6-3B97225857A6}" presName="linear" presStyleCnt="0">
        <dgm:presLayoutVars>
          <dgm:animLvl val="lvl"/>
          <dgm:resizeHandles val="exact"/>
        </dgm:presLayoutVars>
      </dgm:prSet>
      <dgm:spPr/>
    </dgm:pt>
    <dgm:pt modelId="{E57A682F-E29A-444A-9FAA-AB354382DD80}" type="pres">
      <dgm:prSet presAssocID="{73707BA5-0C16-43D4-99AC-893F6051F014}" presName="parentText" presStyleLbl="node1" presStyleIdx="0" presStyleCnt="5">
        <dgm:presLayoutVars>
          <dgm:chMax val="0"/>
          <dgm:bulletEnabled val="1"/>
        </dgm:presLayoutVars>
      </dgm:prSet>
      <dgm:spPr/>
    </dgm:pt>
    <dgm:pt modelId="{1A81DEA8-AD96-854C-BCC1-779CA3737060}" type="pres">
      <dgm:prSet presAssocID="{BC788436-A238-4FA1-B444-7F8022C356AA}" presName="spacer" presStyleCnt="0"/>
      <dgm:spPr/>
    </dgm:pt>
    <dgm:pt modelId="{8D3B4AF2-DBF8-7449-9A11-46C9167F6506}" type="pres">
      <dgm:prSet presAssocID="{75038519-E258-45E6-A41B-E8CCD77E64AB}" presName="parentText" presStyleLbl="node1" presStyleIdx="1" presStyleCnt="5">
        <dgm:presLayoutVars>
          <dgm:chMax val="0"/>
          <dgm:bulletEnabled val="1"/>
        </dgm:presLayoutVars>
      </dgm:prSet>
      <dgm:spPr/>
    </dgm:pt>
    <dgm:pt modelId="{17CF3B3F-DA14-3745-935E-958DBDCAC8A0}" type="pres">
      <dgm:prSet presAssocID="{52878FF9-20D2-414F-81DF-8E6FAD9ABF7E}" presName="spacer" presStyleCnt="0"/>
      <dgm:spPr/>
    </dgm:pt>
    <dgm:pt modelId="{D15E1E9B-7192-604B-BF6B-6F10EF997E24}" type="pres">
      <dgm:prSet presAssocID="{1355A5A7-FC6E-4724-949E-AD75E556DFFB}" presName="parentText" presStyleLbl="node1" presStyleIdx="2" presStyleCnt="5">
        <dgm:presLayoutVars>
          <dgm:chMax val="0"/>
          <dgm:bulletEnabled val="1"/>
        </dgm:presLayoutVars>
      </dgm:prSet>
      <dgm:spPr/>
    </dgm:pt>
    <dgm:pt modelId="{282FA944-4D02-CB4F-9267-57A0137699CB}" type="pres">
      <dgm:prSet presAssocID="{A9FA0760-B184-4674-95C4-80950ADE4A4D}" presName="spacer" presStyleCnt="0"/>
      <dgm:spPr/>
    </dgm:pt>
    <dgm:pt modelId="{A9625BFB-3696-AB4C-BDC4-968D286F65C3}" type="pres">
      <dgm:prSet presAssocID="{E0920871-859B-4894-8A61-8FD487E28633}" presName="parentText" presStyleLbl="node1" presStyleIdx="3" presStyleCnt="5">
        <dgm:presLayoutVars>
          <dgm:chMax val="0"/>
          <dgm:bulletEnabled val="1"/>
        </dgm:presLayoutVars>
      </dgm:prSet>
      <dgm:spPr/>
    </dgm:pt>
    <dgm:pt modelId="{751587C5-FF29-EA41-8E3A-56002215D772}" type="pres">
      <dgm:prSet presAssocID="{626CB4CF-1471-4F34-8964-622F1E6E747C}" presName="spacer" presStyleCnt="0"/>
      <dgm:spPr/>
    </dgm:pt>
    <dgm:pt modelId="{6AF0D739-80C5-DF40-BC21-1DF8EA2A07DA}" type="pres">
      <dgm:prSet presAssocID="{3B1D8E1F-4CD6-43FB-AFDF-D4D51AF4F4A0}" presName="parentText" presStyleLbl="node1" presStyleIdx="4" presStyleCnt="5">
        <dgm:presLayoutVars>
          <dgm:chMax val="0"/>
          <dgm:bulletEnabled val="1"/>
        </dgm:presLayoutVars>
      </dgm:prSet>
      <dgm:spPr/>
    </dgm:pt>
  </dgm:ptLst>
  <dgm:cxnLst>
    <dgm:cxn modelId="{DAAFAC27-4CD6-448E-891D-1F086D207D3D}" srcId="{BFC5A637-56CB-4007-B5A6-3B97225857A6}" destId="{1355A5A7-FC6E-4724-949E-AD75E556DFFB}" srcOrd="2" destOrd="0" parTransId="{3051FFFE-8F7C-4B5D-B8BC-588703FA37D1}" sibTransId="{A9FA0760-B184-4674-95C4-80950ADE4A4D}"/>
    <dgm:cxn modelId="{23796F28-A52C-492D-8B92-22417A5E1562}" srcId="{BFC5A637-56CB-4007-B5A6-3B97225857A6}" destId="{3B1D8E1F-4CD6-43FB-AFDF-D4D51AF4F4A0}" srcOrd="4" destOrd="0" parTransId="{147D518B-D672-40BA-B8DF-D3FBA01DACE2}" sibTransId="{162948A5-33BD-492F-AAC5-C61FAD478878}"/>
    <dgm:cxn modelId="{A45A8F83-9DF7-704E-9807-FC672DD53DAB}" type="presOf" srcId="{1355A5A7-FC6E-4724-949E-AD75E556DFFB}" destId="{D15E1E9B-7192-604B-BF6B-6F10EF997E24}" srcOrd="0" destOrd="0" presId="urn:microsoft.com/office/officeart/2005/8/layout/vList2"/>
    <dgm:cxn modelId="{76515A88-DC94-45BC-B9E0-71F707FD00AA}" srcId="{BFC5A637-56CB-4007-B5A6-3B97225857A6}" destId="{75038519-E258-45E6-A41B-E8CCD77E64AB}" srcOrd="1" destOrd="0" parTransId="{2B61F5ED-D621-438A-AAD1-E1BF7463ED83}" sibTransId="{52878FF9-20D2-414F-81DF-8E6FAD9ABF7E}"/>
    <dgm:cxn modelId="{505A109F-CE7E-4DEF-B1EA-A94DCE7AB215}" srcId="{BFC5A637-56CB-4007-B5A6-3B97225857A6}" destId="{73707BA5-0C16-43D4-99AC-893F6051F014}" srcOrd="0" destOrd="0" parTransId="{9679475E-5CD7-40D8-B338-681DE8BBA90B}" sibTransId="{BC788436-A238-4FA1-B444-7F8022C356AA}"/>
    <dgm:cxn modelId="{B8131AC7-F414-754A-BFD9-4A0E6A9EA391}" type="presOf" srcId="{E0920871-859B-4894-8A61-8FD487E28633}" destId="{A9625BFB-3696-AB4C-BDC4-968D286F65C3}" srcOrd="0" destOrd="0" presId="urn:microsoft.com/office/officeart/2005/8/layout/vList2"/>
    <dgm:cxn modelId="{77817DCE-8D8F-B543-B9F0-55ACE870C979}" type="presOf" srcId="{BFC5A637-56CB-4007-B5A6-3B97225857A6}" destId="{236901D9-C543-5E46-81AD-9577A057D266}" srcOrd="0" destOrd="0" presId="urn:microsoft.com/office/officeart/2005/8/layout/vList2"/>
    <dgm:cxn modelId="{B457DBDA-F9F4-0240-9EEE-67A14D69A455}" type="presOf" srcId="{3B1D8E1F-4CD6-43FB-AFDF-D4D51AF4F4A0}" destId="{6AF0D739-80C5-DF40-BC21-1DF8EA2A07DA}" srcOrd="0" destOrd="0" presId="urn:microsoft.com/office/officeart/2005/8/layout/vList2"/>
    <dgm:cxn modelId="{DCE7DFDF-1E75-7B4C-B604-9D1F03BF6C07}" type="presOf" srcId="{75038519-E258-45E6-A41B-E8CCD77E64AB}" destId="{8D3B4AF2-DBF8-7449-9A11-46C9167F6506}" srcOrd="0" destOrd="0" presId="urn:microsoft.com/office/officeart/2005/8/layout/vList2"/>
    <dgm:cxn modelId="{BC5EB9E3-718C-174A-82DA-32C188F758E7}" type="presOf" srcId="{73707BA5-0C16-43D4-99AC-893F6051F014}" destId="{E57A682F-E29A-444A-9FAA-AB354382DD80}" srcOrd="0" destOrd="0" presId="urn:microsoft.com/office/officeart/2005/8/layout/vList2"/>
    <dgm:cxn modelId="{2E98A7EC-0D5A-46FF-B310-C3B48FD8E013}" srcId="{BFC5A637-56CB-4007-B5A6-3B97225857A6}" destId="{E0920871-859B-4894-8A61-8FD487E28633}" srcOrd="3" destOrd="0" parTransId="{99B9D188-0B83-4E16-8B3B-21BB2B159D04}" sibTransId="{626CB4CF-1471-4F34-8964-622F1E6E747C}"/>
    <dgm:cxn modelId="{890A0101-19D2-234D-911A-7E65E7BA9DAE}" type="presParOf" srcId="{236901D9-C543-5E46-81AD-9577A057D266}" destId="{E57A682F-E29A-444A-9FAA-AB354382DD80}" srcOrd="0" destOrd="0" presId="urn:microsoft.com/office/officeart/2005/8/layout/vList2"/>
    <dgm:cxn modelId="{AB531DC4-B8E6-754B-9EBA-F886A96B75D9}" type="presParOf" srcId="{236901D9-C543-5E46-81AD-9577A057D266}" destId="{1A81DEA8-AD96-854C-BCC1-779CA3737060}" srcOrd="1" destOrd="0" presId="urn:microsoft.com/office/officeart/2005/8/layout/vList2"/>
    <dgm:cxn modelId="{482A1726-4422-4148-BFFB-40E5C9125435}" type="presParOf" srcId="{236901D9-C543-5E46-81AD-9577A057D266}" destId="{8D3B4AF2-DBF8-7449-9A11-46C9167F6506}" srcOrd="2" destOrd="0" presId="urn:microsoft.com/office/officeart/2005/8/layout/vList2"/>
    <dgm:cxn modelId="{DD46899E-1EFB-D24A-A2FF-B652A0AF6A1A}" type="presParOf" srcId="{236901D9-C543-5E46-81AD-9577A057D266}" destId="{17CF3B3F-DA14-3745-935E-958DBDCAC8A0}" srcOrd="3" destOrd="0" presId="urn:microsoft.com/office/officeart/2005/8/layout/vList2"/>
    <dgm:cxn modelId="{75C471DE-C2BD-2346-A970-793218D9E824}" type="presParOf" srcId="{236901D9-C543-5E46-81AD-9577A057D266}" destId="{D15E1E9B-7192-604B-BF6B-6F10EF997E24}" srcOrd="4" destOrd="0" presId="urn:microsoft.com/office/officeart/2005/8/layout/vList2"/>
    <dgm:cxn modelId="{D54002A1-9854-EB49-B413-47DAAF8B6D0F}" type="presParOf" srcId="{236901D9-C543-5E46-81AD-9577A057D266}" destId="{282FA944-4D02-CB4F-9267-57A0137699CB}" srcOrd="5" destOrd="0" presId="urn:microsoft.com/office/officeart/2005/8/layout/vList2"/>
    <dgm:cxn modelId="{3D21C552-A584-3244-B2B6-0C2407DB92C1}" type="presParOf" srcId="{236901D9-C543-5E46-81AD-9577A057D266}" destId="{A9625BFB-3696-AB4C-BDC4-968D286F65C3}" srcOrd="6" destOrd="0" presId="urn:microsoft.com/office/officeart/2005/8/layout/vList2"/>
    <dgm:cxn modelId="{712D109E-045A-9C4D-A583-6C3383CC4179}" type="presParOf" srcId="{236901D9-C543-5E46-81AD-9577A057D266}" destId="{751587C5-FF29-EA41-8E3A-56002215D772}" srcOrd="7" destOrd="0" presId="urn:microsoft.com/office/officeart/2005/8/layout/vList2"/>
    <dgm:cxn modelId="{15351561-00B9-094D-B566-BF4791479DAA}" type="presParOf" srcId="{236901D9-C543-5E46-81AD-9577A057D266}" destId="{6AF0D739-80C5-DF40-BC21-1DF8EA2A07D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8271EA-5A6D-4EBE-B8AE-4D98E5BFE8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F97DACB-866C-4346-A7A5-81B22802F3EF}">
      <dgm:prSet/>
      <dgm:spPr/>
      <dgm:t>
        <a:bodyPr/>
        <a:lstStyle/>
        <a:p>
          <a:r>
            <a:rPr lang="en-GB"/>
            <a:t>As a group subject to the label “hard to reach” Gypsy, Roma and Traveller people have become further marginalised. </a:t>
          </a:r>
          <a:endParaRPr lang="en-US"/>
        </a:p>
      </dgm:t>
    </dgm:pt>
    <dgm:pt modelId="{7F478340-7449-47CD-8B3D-223B92ED376E}" type="parTrans" cxnId="{C4C2A1B2-4F2E-49DE-ABD4-4A15A7D4A0A7}">
      <dgm:prSet/>
      <dgm:spPr/>
      <dgm:t>
        <a:bodyPr/>
        <a:lstStyle/>
        <a:p>
          <a:endParaRPr lang="en-US"/>
        </a:p>
      </dgm:t>
    </dgm:pt>
    <dgm:pt modelId="{F5C5CB24-8533-4131-BED6-7C3D8E6569BE}" type="sibTrans" cxnId="{C4C2A1B2-4F2E-49DE-ABD4-4A15A7D4A0A7}">
      <dgm:prSet/>
      <dgm:spPr/>
      <dgm:t>
        <a:bodyPr/>
        <a:lstStyle/>
        <a:p>
          <a:endParaRPr lang="en-US"/>
        </a:p>
      </dgm:t>
    </dgm:pt>
    <dgm:pt modelId="{CA7F1F9B-29B8-48CF-93BD-443C37747F2F}">
      <dgm:prSet/>
      <dgm:spPr/>
      <dgm:t>
        <a:bodyPr/>
        <a:lstStyle/>
        <a:p>
          <a:r>
            <a:rPr lang="en-GB"/>
            <a:t>Experiences of trans-generational discrimination indicate that Gypsy, Roma and Traveller people require more support from services.</a:t>
          </a:r>
          <a:endParaRPr lang="en-US"/>
        </a:p>
      </dgm:t>
    </dgm:pt>
    <dgm:pt modelId="{F73FF8DB-318A-4C29-B474-ABD9756F145E}" type="parTrans" cxnId="{2D9B7CD5-C663-486C-8E16-00AFCB345994}">
      <dgm:prSet/>
      <dgm:spPr/>
      <dgm:t>
        <a:bodyPr/>
        <a:lstStyle/>
        <a:p>
          <a:endParaRPr lang="en-US"/>
        </a:p>
      </dgm:t>
    </dgm:pt>
    <dgm:pt modelId="{2E7B534E-C2CF-4CB5-85BF-C0805A37B404}" type="sibTrans" cxnId="{2D9B7CD5-C663-486C-8E16-00AFCB345994}">
      <dgm:prSet/>
      <dgm:spPr/>
      <dgm:t>
        <a:bodyPr/>
        <a:lstStyle/>
        <a:p>
          <a:endParaRPr lang="en-US"/>
        </a:p>
      </dgm:t>
    </dgm:pt>
    <dgm:pt modelId="{1BED5686-FA5F-4BF5-982E-F640022594A9}">
      <dgm:prSet/>
      <dgm:spPr/>
      <dgm:t>
        <a:bodyPr/>
        <a:lstStyle/>
        <a:p>
          <a:r>
            <a:rPr lang="en-GB"/>
            <a:t>Being labelled as a marginal group suggests that ‘standard’ practices of professional services might exclude them. </a:t>
          </a:r>
          <a:endParaRPr lang="en-US"/>
        </a:p>
      </dgm:t>
    </dgm:pt>
    <dgm:pt modelId="{7034D11E-6F93-452D-ABCE-5F6C5562812C}" type="parTrans" cxnId="{CE0005E0-6052-4F52-A158-D0D3C12A68AB}">
      <dgm:prSet/>
      <dgm:spPr/>
      <dgm:t>
        <a:bodyPr/>
        <a:lstStyle/>
        <a:p>
          <a:endParaRPr lang="en-US"/>
        </a:p>
      </dgm:t>
    </dgm:pt>
    <dgm:pt modelId="{9E69CE58-AAC0-4AFF-9E58-15E02E51A747}" type="sibTrans" cxnId="{CE0005E0-6052-4F52-A158-D0D3C12A68AB}">
      <dgm:prSet/>
      <dgm:spPr/>
      <dgm:t>
        <a:bodyPr/>
        <a:lstStyle/>
        <a:p>
          <a:endParaRPr lang="en-US"/>
        </a:p>
      </dgm:t>
    </dgm:pt>
    <dgm:pt modelId="{E68B30CA-0801-8943-9F8A-4FFEE8B3C56E}" type="pres">
      <dgm:prSet presAssocID="{B78271EA-5A6D-4EBE-B8AE-4D98E5BFE892}" presName="linear" presStyleCnt="0">
        <dgm:presLayoutVars>
          <dgm:animLvl val="lvl"/>
          <dgm:resizeHandles val="exact"/>
        </dgm:presLayoutVars>
      </dgm:prSet>
      <dgm:spPr/>
    </dgm:pt>
    <dgm:pt modelId="{2422C114-A2C6-EC44-8CCE-189A725F2BF2}" type="pres">
      <dgm:prSet presAssocID="{1F97DACB-866C-4346-A7A5-81B22802F3EF}" presName="parentText" presStyleLbl="node1" presStyleIdx="0" presStyleCnt="3">
        <dgm:presLayoutVars>
          <dgm:chMax val="0"/>
          <dgm:bulletEnabled val="1"/>
        </dgm:presLayoutVars>
      </dgm:prSet>
      <dgm:spPr/>
    </dgm:pt>
    <dgm:pt modelId="{49590074-EC79-624C-8DE0-A07DBCC1A5A8}" type="pres">
      <dgm:prSet presAssocID="{F5C5CB24-8533-4131-BED6-7C3D8E6569BE}" presName="spacer" presStyleCnt="0"/>
      <dgm:spPr/>
    </dgm:pt>
    <dgm:pt modelId="{5350A937-4C75-5849-97B8-071E49251E7F}" type="pres">
      <dgm:prSet presAssocID="{CA7F1F9B-29B8-48CF-93BD-443C37747F2F}" presName="parentText" presStyleLbl="node1" presStyleIdx="1" presStyleCnt="3">
        <dgm:presLayoutVars>
          <dgm:chMax val="0"/>
          <dgm:bulletEnabled val="1"/>
        </dgm:presLayoutVars>
      </dgm:prSet>
      <dgm:spPr/>
    </dgm:pt>
    <dgm:pt modelId="{5FFC3E68-7C2C-F24C-98A6-E007F53C15BA}" type="pres">
      <dgm:prSet presAssocID="{2E7B534E-C2CF-4CB5-85BF-C0805A37B404}" presName="spacer" presStyleCnt="0"/>
      <dgm:spPr/>
    </dgm:pt>
    <dgm:pt modelId="{0A2A43AA-8F76-F147-A4FB-9E1650CECEAD}" type="pres">
      <dgm:prSet presAssocID="{1BED5686-FA5F-4BF5-982E-F640022594A9}" presName="parentText" presStyleLbl="node1" presStyleIdx="2" presStyleCnt="3">
        <dgm:presLayoutVars>
          <dgm:chMax val="0"/>
          <dgm:bulletEnabled val="1"/>
        </dgm:presLayoutVars>
      </dgm:prSet>
      <dgm:spPr/>
    </dgm:pt>
  </dgm:ptLst>
  <dgm:cxnLst>
    <dgm:cxn modelId="{DE1D7725-5AA0-4B4B-B69C-DD8AE4909537}" type="presOf" srcId="{1F97DACB-866C-4346-A7A5-81B22802F3EF}" destId="{2422C114-A2C6-EC44-8CCE-189A725F2BF2}" srcOrd="0" destOrd="0" presId="urn:microsoft.com/office/officeart/2005/8/layout/vList2"/>
    <dgm:cxn modelId="{0F655429-8B83-C84F-9D28-13C382C63D69}" type="presOf" srcId="{B78271EA-5A6D-4EBE-B8AE-4D98E5BFE892}" destId="{E68B30CA-0801-8943-9F8A-4FFEE8B3C56E}" srcOrd="0" destOrd="0" presId="urn:microsoft.com/office/officeart/2005/8/layout/vList2"/>
    <dgm:cxn modelId="{EAAE3538-5024-D244-A454-C154C3C2E637}" type="presOf" srcId="{CA7F1F9B-29B8-48CF-93BD-443C37747F2F}" destId="{5350A937-4C75-5849-97B8-071E49251E7F}" srcOrd="0" destOrd="0" presId="urn:microsoft.com/office/officeart/2005/8/layout/vList2"/>
    <dgm:cxn modelId="{C4C2A1B2-4F2E-49DE-ABD4-4A15A7D4A0A7}" srcId="{B78271EA-5A6D-4EBE-B8AE-4D98E5BFE892}" destId="{1F97DACB-866C-4346-A7A5-81B22802F3EF}" srcOrd="0" destOrd="0" parTransId="{7F478340-7449-47CD-8B3D-223B92ED376E}" sibTransId="{F5C5CB24-8533-4131-BED6-7C3D8E6569BE}"/>
    <dgm:cxn modelId="{836B9EC0-5E16-FE49-BEBB-BAF19A0D1989}" type="presOf" srcId="{1BED5686-FA5F-4BF5-982E-F640022594A9}" destId="{0A2A43AA-8F76-F147-A4FB-9E1650CECEAD}" srcOrd="0" destOrd="0" presId="urn:microsoft.com/office/officeart/2005/8/layout/vList2"/>
    <dgm:cxn modelId="{2D9B7CD5-C663-486C-8E16-00AFCB345994}" srcId="{B78271EA-5A6D-4EBE-B8AE-4D98E5BFE892}" destId="{CA7F1F9B-29B8-48CF-93BD-443C37747F2F}" srcOrd="1" destOrd="0" parTransId="{F73FF8DB-318A-4C29-B474-ABD9756F145E}" sibTransId="{2E7B534E-C2CF-4CB5-85BF-C0805A37B404}"/>
    <dgm:cxn modelId="{CE0005E0-6052-4F52-A158-D0D3C12A68AB}" srcId="{B78271EA-5A6D-4EBE-B8AE-4D98E5BFE892}" destId="{1BED5686-FA5F-4BF5-982E-F640022594A9}" srcOrd="2" destOrd="0" parTransId="{7034D11E-6F93-452D-ABCE-5F6C5562812C}" sibTransId="{9E69CE58-AAC0-4AFF-9E58-15E02E51A747}"/>
    <dgm:cxn modelId="{C4CFBB73-BC99-074D-91EC-FE580095798C}" type="presParOf" srcId="{E68B30CA-0801-8943-9F8A-4FFEE8B3C56E}" destId="{2422C114-A2C6-EC44-8CCE-189A725F2BF2}" srcOrd="0" destOrd="0" presId="urn:microsoft.com/office/officeart/2005/8/layout/vList2"/>
    <dgm:cxn modelId="{E57E057F-BF8F-1547-8F66-0A77E225F5CA}" type="presParOf" srcId="{E68B30CA-0801-8943-9F8A-4FFEE8B3C56E}" destId="{49590074-EC79-624C-8DE0-A07DBCC1A5A8}" srcOrd="1" destOrd="0" presId="urn:microsoft.com/office/officeart/2005/8/layout/vList2"/>
    <dgm:cxn modelId="{37529625-06C4-4B44-BAEE-7FD3764B86D2}" type="presParOf" srcId="{E68B30CA-0801-8943-9F8A-4FFEE8B3C56E}" destId="{5350A937-4C75-5849-97B8-071E49251E7F}" srcOrd="2" destOrd="0" presId="urn:microsoft.com/office/officeart/2005/8/layout/vList2"/>
    <dgm:cxn modelId="{1033F275-5987-ED48-A467-E0387112FDDE}" type="presParOf" srcId="{E68B30CA-0801-8943-9F8A-4FFEE8B3C56E}" destId="{5FFC3E68-7C2C-F24C-98A6-E007F53C15BA}" srcOrd="3" destOrd="0" presId="urn:microsoft.com/office/officeart/2005/8/layout/vList2"/>
    <dgm:cxn modelId="{40F00C5A-9DE3-B34E-9F95-873181338A35}" type="presParOf" srcId="{E68B30CA-0801-8943-9F8A-4FFEE8B3C56E}" destId="{0A2A43AA-8F76-F147-A4FB-9E1650CECEA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2DA2B9-B174-4CD2-BCDC-CC38E7921FB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66AE7CA1-FBE6-4AD2-9417-397133DA038F}">
      <dgm:prSet custT="1"/>
      <dgm:spPr/>
      <dgm:t>
        <a:bodyPr/>
        <a:lstStyle/>
        <a:p>
          <a:r>
            <a:rPr lang="en-GB" sz="2000" dirty="0"/>
            <a:t>Reflect on your own attitudes and values and avoid assumptions.</a:t>
          </a:r>
          <a:endParaRPr lang="en-US" sz="2000" dirty="0"/>
        </a:p>
      </dgm:t>
    </dgm:pt>
    <dgm:pt modelId="{881A21B8-7205-4C3E-9749-7915DA266BF0}" type="parTrans" cxnId="{BB61A151-838B-45B4-A524-41E2A88AED6F}">
      <dgm:prSet/>
      <dgm:spPr/>
      <dgm:t>
        <a:bodyPr/>
        <a:lstStyle/>
        <a:p>
          <a:endParaRPr lang="en-US"/>
        </a:p>
      </dgm:t>
    </dgm:pt>
    <dgm:pt modelId="{85142E01-FD1C-4AC7-907B-08EE34AD5A1D}" type="sibTrans" cxnId="{BB61A151-838B-45B4-A524-41E2A88AED6F}">
      <dgm:prSet/>
      <dgm:spPr/>
      <dgm:t>
        <a:bodyPr/>
        <a:lstStyle/>
        <a:p>
          <a:endParaRPr lang="en-US"/>
        </a:p>
      </dgm:t>
    </dgm:pt>
    <dgm:pt modelId="{3B5FCC18-2AFD-411D-A680-1CB5A8C16658}">
      <dgm:prSet custT="1"/>
      <dgm:spPr/>
      <dgm:t>
        <a:bodyPr/>
        <a:lstStyle/>
        <a:p>
          <a:r>
            <a:rPr lang="en-GB" sz="2000" dirty="0"/>
            <a:t>Acknowledge the context of your involvement.</a:t>
          </a:r>
          <a:endParaRPr lang="en-US" sz="2000" dirty="0"/>
        </a:p>
      </dgm:t>
    </dgm:pt>
    <dgm:pt modelId="{2FF17DB6-BC85-404C-A207-92F82B302193}" type="parTrans" cxnId="{AB206B7E-9542-4B7C-BAAE-6FAA0DEAA227}">
      <dgm:prSet/>
      <dgm:spPr/>
      <dgm:t>
        <a:bodyPr/>
        <a:lstStyle/>
        <a:p>
          <a:endParaRPr lang="en-US"/>
        </a:p>
      </dgm:t>
    </dgm:pt>
    <dgm:pt modelId="{AEAD60FF-A118-422A-84E5-A8E0EB6A2099}" type="sibTrans" cxnId="{AB206B7E-9542-4B7C-BAAE-6FAA0DEAA227}">
      <dgm:prSet/>
      <dgm:spPr/>
      <dgm:t>
        <a:bodyPr/>
        <a:lstStyle/>
        <a:p>
          <a:endParaRPr lang="en-US"/>
        </a:p>
      </dgm:t>
    </dgm:pt>
    <dgm:pt modelId="{156441DF-7143-4F48-810D-1F2D4F58234F}">
      <dgm:prSet custT="1"/>
      <dgm:spPr/>
      <dgm:t>
        <a:bodyPr/>
        <a:lstStyle/>
        <a:p>
          <a:r>
            <a:rPr lang="en-GB" sz="2000" dirty="0"/>
            <a:t>Be clear about the specific concerns and what needs to change</a:t>
          </a:r>
          <a:r>
            <a:rPr lang="en-GB" sz="1600" dirty="0"/>
            <a:t>.</a:t>
          </a:r>
          <a:endParaRPr lang="en-US" sz="1600" dirty="0"/>
        </a:p>
      </dgm:t>
    </dgm:pt>
    <dgm:pt modelId="{A900CC28-5736-4A04-AF64-D69505EFB68B}" type="parTrans" cxnId="{33EF7879-9005-424D-8C42-5962A8119076}">
      <dgm:prSet/>
      <dgm:spPr/>
      <dgm:t>
        <a:bodyPr/>
        <a:lstStyle/>
        <a:p>
          <a:endParaRPr lang="en-US"/>
        </a:p>
      </dgm:t>
    </dgm:pt>
    <dgm:pt modelId="{979ADAB7-3703-4BDC-B74B-5338CFA6E297}" type="sibTrans" cxnId="{33EF7879-9005-424D-8C42-5962A8119076}">
      <dgm:prSet/>
      <dgm:spPr/>
      <dgm:t>
        <a:bodyPr/>
        <a:lstStyle/>
        <a:p>
          <a:endParaRPr lang="en-US"/>
        </a:p>
      </dgm:t>
    </dgm:pt>
    <dgm:pt modelId="{6BC00600-F101-47E7-9D4B-0C5BB3A16B6C}">
      <dgm:prSet custT="1"/>
      <dgm:spPr/>
      <dgm:t>
        <a:bodyPr/>
        <a:lstStyle/>
        <a:p>
          <a:r>
            <a:rPr lang="en-GB" sz="2000" dirty="0"/>
            <a:t>Listen, engage and form relationships.</a:t>
          </a:r>
          <a:endParaRPr lang="en-US" sz="2000" dirty="0"/>
        </a:p>
      </dgm:t>
    </dgm:pt>
    <dgm:pt modelId="{8BDEA80D-2100-40AE-9AFA-D1937BDF8889}" type="parTrans" cxnId="{55A6522C-A9DB-40E9-B0D5-A532B1E51CA9}">
      <dgm:prSet/>
      <dgm:spPr/>
      <dgm:t>
        <a:bodyPr/>
        <a:lstStyle/>
        <a:p>
          <a:endParaRPr lang="en-US"/>
        </a:p>
      </dgm:t>
    </dgm:pt>
    <dgm:pt modelId="{01CC9844-8B38-436F-8BD1-658F6AB61066}" type="sibTrans" cxnId="{55A6522C-A9DB-40E9-B0D5-A532B1E51CA9}">
      <dgm:prSet/>
      <dgm:spPr/>
      <dgm:t>
        <a:bodyPr/>
        <a:lstStyle/>
        <a:p>
          <a:endParaRPr lang="en-US"/>
        </a:p>
      </dgm:t>
    </dgm:pt>
    <dgm:pt modelId="{81439844-37C3-4543-BF51-46F53598EAEE}">
      <dgm:prSet custT="1"/>
      <dgm:spPr/>
      <dgm:t>
        <a:bodyPr/>
        <a:lstStyle/>
        <a:p>
          <a:r>
            <a:rPr lang="en-GB" sz="2000" dirty="0"/>
            <a:t>Help families understand professional processes.</a:t>
          </a:r>
          <a:endParaRPr lang="en-US" sz="2000" dirty="0"/>
        </a:p>
      </dgm:t>
    </dgm:pt>
    <dgm:pt modelId="{6F2ED1C5-265D-450D-92AB-5FEC194A19F9}" type="parTrans" cxnId="{EE2297CE-4F21-49FB-82B8-C60B879706F3}">
      <dgm:prSet/>
      <dgm:spPr/>
      <dgm:t>
        <a:bodyPr/>
        <a:lstStyle/>
        <a:p>
          <a:endParaRPr lang="en-US"/>
        </a:p>
      </dgm:t>
    </dgm:pt>
    <dgm:pt modelId="{1EC2F37B-43B5-4535-AA64-0D9CBA28D6C0}" type="sibTrans" cxnId="{EE2297CE-4F21-49FB-82B8-C60B879706F3}">
      <dgm:prSet/>
      <dgm:spPr/>
      <dgm:t>
        <a:bodyPr/>
        <a:lstStyle/>
        <a:p>
          <a:endParaRPr lang="en-US"/>
        </a:p>
      </dgm:t>
    </dgm:pt>
    <dgm:pt modelId="{A62938CF-C24A-4F7F-B644-E3F3A003A10C}">
      <dgm:prSet custT="1"/>
      <dgm:spPr/>
      <dgm:t>
        <a:bodyPr/>
        <a:lstStyle/>
        <a:p>
          <a:r>
            <a:rPr lang="en-GB" sz="2000" dirty="0"/>
            <a:t>Understand cultural aspects of communication.</a:t>
          </a:r>
          <a:endParaRPr lang="en-US" sz="2000" dirty="0"/>
        </a:p>
      </dgm:t>
    </dgm:pt>
    <dgm:pt modelId="{CB9B5DF2-3A1B-4949-A99B-DF96ED1A30D1}" type="parTrans" cxnId="{8A12059C-2E48-44D5-8919-152ACFDF1693}">
      <dgm:prSet/>
      <dgm:spPr/>
      <dgm:t>
        <a:bodyPr/>
        <a:lstStyle/>
        <a:p>
          <a:endParaRPr lang="en-US"/>
        </a:p>
      </dgm:t>
    </dgm:pt>
    <dgm:pt modelId="{F762235C-6113-4D15-9257-6D09E3E55EAB}" type="sibTrans" cxnId="{8A12059C-2E48-44D5-8919-152ACFDF1693}">
      <dgm:prSet/>
      <dgm:spPr/>
      <dgm:t>
        <a:bodyPr/>
        <a:lstStyle/>
        <a:p>
          <a:endParaRPr lang="en-US"/>
        </a:p>
      </dgm:t>
    </dgm:pt>
    <dgm:pt modelId="{50823488-3667-4978-BD4E-6FB63F6275D5}">
      <dgm:prSet custT="1"/>
      <dgm:spPr/>
      <dgm:t>
        <a:bodyPr/>
        <a:lstStyle/>
        <a:p>
          <a:r>
            <a:rPr lang="en-GB" sz="2000" dirty="0"/>
            <a:t>Understand the limitation of existing assessment tools</a:t>
          </a:r>
          <a:endParaRPr lang="en-US" sz="2000" dirty="0"/>
        </a:p>
      </dgm:t>
    </dgm:pt>
    <dgm:pt modelId="{6F663DFC-F324-4A2D-AD4D-D93A6240E1EC}" type="parTrans" cxnId="{4259974F-E4A0-45DE-BF90-78A13DA40753}">
      <dgm:prSet/>
      <dgm:spPr/>
      <dgm:t>
        <a:bodyPr/>
        <a:lstStyle/>
        <a:p>
          <a:endParaRPr lang="en-US"/>
        </a:p>
      </dgm:t>
    </dgm:pt>
    <dgm:pt modelId="{C6BEA0DC-CF93-42DA-AE68-6E452646D343}" type="sibTrans" cxnId="{4259974F-E4A0-45DE-BF90-78A13DA40753}">
      <dgm:prSet/>
      <dgm:spPr/>
      <dgm:t>
        <a:bodyPr/>
        <a:lstStyle/>
        <a:p>
          <a:endParaRPr lang="en-US"/>
        </a:p>
      </dgm:t>
    </dgm:pt>
    <dgm:pt modelId="{3B8E3840-D4D7-1443-B142-E65F4B79F054}" type="pres">
      <dgm:prSet presAssocID="{F72DA2B9-B174-4CD2-BCDC-CC38E7921FB4}" presName="Name0" presStyleCnt="0">
        <dgm:presLayoutVars>
          <dgm:dir/>
          <dgm:resizeHandles val="exact"/>
        </dgm:presLayoutVars>
      </dgm:prSet>
      <dgm:spPr/>
    </dgm:pt>
    <dgm:pt modelId="{0D120389-80DC-E844-BF00-B887B32C81A1}" type="pres">
      <dgm:prSet presAssocID="{66AE7CA1-FBE6-4AD2-9417-397133DA038F}" presName="node" presStyleLbl="node1" presStyleIdx="0" presStyleCnt="7">
        <dgm:presLayoutVars>
          <dgm:bulletEnabled val="1"/>
        </dgm:presLayoutVars>
      </dgm:prSet>
      <dgm:spPr/>
    </dgm:pt>
    <dgm:pt modelId="{F0750124-E9CE-0545-83EF-2C9ACEF0BF6D}" type="pres">
      <dgm:prSet presAssocID="{85142E01-FD1C-4AC7-907B-08EE34AD5A1D}" presName="sibTrans" presStyleLbl="sibTrans1D1" presStyleIdx="0" presStyleCnt="6"/>
      <dgm:spPr/>
    </dgm:pt>
    <dgm:pt modelId="{59C4B63A-A6BE-654F-AC64-48B10DCDB7D6}" type="pres">
      <dgm:prSet presAssocID="{85142E01-FD1C-4AC7-907B-08EE34AD5A1D}" presName="connectorText" presStyleLbl="sibTrans1D1" presStyleIdx="0" presStyleCnt="6"/>
      <dgm:spPr/>
    </dgm:pt>
    <dgm:pt modelId="{6842F5A9-9B09-804F-8CC8-72C34A588877}" type="pres">
      <dgm:prSet presAssocID="{3B5FCC18-2AFD-411D-A680-1CB5A8C16658}" presName="node" presStyleLbl="node1" presStyleIdx="1" presStyleCnt="7">
        <dgm:presLayoutVars>
          <dgm:bulletEnabled val="1"/>
        </dgm:presLayoutVars>
      </dgm:prSet>
      <dgm:spPr/>
    </dgm:pt>
    <dgm:pt modelId="{7E18D11C-616F-4C47-8A96-4A678B97A703}" type="pres">
      <dgm:prSet presAssocID="{AEAD60FF-A118-422A-84E5-A8E0EB6A2099}" presName="sibTrans" presStyleLbl="sibTrans1D1" presStyleIdx="1" presStyleCnt="6"/>
      <dgm:spPr/>
    </dgm:pt>
    <dgm:pt modelId="{CD1D4779-7527-924B-93E2-45BEEBEBD027}" type="pres">
      <dgm:prSet presAssocID="{AEAD60FF-A118-422A-84E5-A8E0EB6A2099}" presName="connectorText" presStyleLbl="sibTrans1D1" presStyleIdx="1" presStyleCnt="6"/>
      <dgm:spPr/>
    </dgm:pt>
    <dgm:pt modelId="{E7A66567-DBF2-6B4C-9A77-A54D2B26BD9C}" type="pres">
      <dgm:prSet presAssocID="{156441DF-7143-4F48-810D-1F2D4F58234F}" presName="node" presStyleLbl="node1" presStyleIdx="2" presStyleCnt="7">
        <dgm:presLayoutVars>
          <dgm:bulletEnabled val="1"/>
        </dgm:presLayoutVars>
      </dgm:prSet>
      <dgm:spPr/>
    </dgm:pt>
    <dgm:pt modelId="{D2AE1EDE-5716-6C4A-87E1-FB581EE081E0}" type="pres">
      <dgm:prSet presAssocID="{979ADAB7-3703-4BDC-B74B-5338CFA6E297}" presName="sibTrans" presStyleLbl="sibTrans1D1" presStyleIdx="2" presStyleCnt="6"/>
      <dgm:spPr/>
    </dgm:pt>
    <dgm:pt modelId="{D4419396-3E7B-784F-8C56-72E9442156E8}" type="pres">
      <dgm:prSet presAssocID="{979ADAB7-3703-4BDC-B74B-5338CFA6E297}" presName="connectorText" presStyleLbl="sibTrans1D1" presStyleIdx="2" presStyleCnt="6"/>
      <dgm:spPr/>
    </dgm:pt>
    <dgm:pt modelId="{2820E9C0-CE67-2649-8546-8B0E1F6AACF4}" type="pres">
      <dgm:prSet presAssocID="{6BC00600-F101-47E7-9D4B-0C5BB3A16B6C}" presName="node" presStyleLbl="node1" presStyleIdx="3" presStyleCnt="7">
        <dgm:presLayoutVars>
          <dgm:bulletEnabled val="1"/>
        </dgm:presLayoutVars>
      </dgm:prSet>
      <dgm:spPr/>
    </dgm:pt>
    <dgm:pt modelId="{A551A04E-B25B-4043-B067-35FBE430D7BC}" type="pres">
      <dgm:prSet presAssocID="{01CC9844-8B38-436F-8BD1-658F6AB61066}" presName="sibTrans" presStyleLbl="sibTrans1D1" presStyleIdx="3" presStyleCnt="6"/>
      <dgm:spPr/>
    </dgm:pt>
    <dgm:pt modelId="{A4305DA8-22F4-9B42-9817-E06AD69739D8}" type="pres">
      <dgm:prSet presAssocID="{01CC9844-8B38-436F-8BD1-658F6AB61066}" presName="connectorText" presStyleLbl="sibTrans1D1" presStyleIdx="3" presStyleCnt="6"/>
      <dgm:spPr/>
    </dgm:pt>
    <dgm:pt modelId="{7300626B-2958-5541-84AA-BCCF3BF70D5F}" type="pres">
      <dgm:prSet presAssocID="{81439844-37C3-4543-BF51-46F53598EAEE}" presName="node" presStyleLbl="node1" presStyleIdx="4" presStyleCnt="7">
        <dgm:presLayoutVars>
          <dgm:bulletEnabled val="1"/>
        </dgm:presLayoutVars>
      </dgm:prSet>
      <dgm:spPr/>
    </dgm:pt>
    <dgm:pt modelId="{EBEF59A4-5CF3-8A46-A00F-B070D9DD2478}" type="pres">
      <dgm:prSet presAssocID="{1EC2F37B-43B5-4535-AA64-0D9CBA28D6C0}" presName="sibTrans" presStyleLbl="sibTrans1D1" presStyleIdx="4" presStyleCnt="6"/>
      <dgm:spPr/>
    </dgm:pt>
    <dgm:pt modelId="{9EC25551-742C-6D4E-A2AF-9C965199B5F3}" type="pres">
      <dgm:prSet presAssocID="{1EC2F37B-43B5-4535-AA64-0D9CBA28D6C0}" presName="connectorText" presStyleLbl="sibTrans1D1" presStyleIdx="4" presStyleCnt="6"/>
      <dgm:spPr/>
    </dgm:pt>
    <dgm:pt modelId="{D4CAD73A-12DD-3649-95A9-8972F2DF3945}" type="pres">
      <dgm:prSet presAssocID="{A62938CF-C24A-4F7F-B644-E3F3A003A10C}" presName="node" presStyleLbl="node1" presStyleIdx="5" presStyleCnt="7">
        <dgm:presLayoutVars>
          <dgm:bulletEnabled val="1"/>
        </dgm:presLayoutVars>
      </dgm:prSet>
      <dgm:spPr/>
    </dgm:pt>
    <dgm:pt modelId="{28510662-3D0C-E746-BD64-2AD557141440}" type="pres">
      <dgm:prSet presAssocID="{F762235C-6113-4D15-9257-6D09E3E55EAB}" presName="sibTrans" presStyleLbl="sibTrans1D1" presStyleIdx="5" presStyleCnt="6"/>
      <dgm:spPr/>
    </dgm:pt>
    <dgm:pt modelId="{BC7C44D9-EAC5-0A48-897F-23950C2286C3}" type="pres">
      <dgm:prSet presAssocID="{F762235C-6113-4D15-9257-6D09E3E55EAB}" presName="connectorText" presStyleLbl="sibTrans1D1" presStyleIdx="5" presStyleCnt="6"/>
      <dgm:spPr/>
    </dgm:pt>
    <dgm:pt modelId="{617CE6B5-E116-5E4E-AC60-F8EE6D0D8D26}" type="pres">
      <dgm:prSet presAssocID="{50823488-3667-4978-BD4E-6FB63F6275D5}" presName="node" presStyleLbl="node1" presStyleIdx="6" presStyleCnt="7">
        <dgm:presLayoutVars>
          <dgm:bulletEnabled val="1"/>
        </dgm:presLayoutVars>
      </dgm:prSet>
      <dgm:spPr/>
    </dgm:pt>
  </dgm:ptLst>
  <dgm:cxnLst>
    <dgm:cxn modelId="{D2FEEF04-2817-3D4E-821E-82EB5349992B}" type="presOf" srcId="{F72DA2B9-B174-4CD2-BCDC-CC38E7921FB4}" destId="{3B8E3840-D4D7-1443-B142-E65F4B79F054}" srcOrd="0" destOrd="0" presId="urn:microsoft.com/office/officeart/2016/7/layout/RepeatingBendingProcessNew"/>
    <dgm:cxn modelId="{F5AF1D07-5D55-FB41-A814-AD96E75B625D}" type="presOf" srcId="{01CC9844-8B38-436F-8BD1-658F6AB61066}" destId="{A4305DA8-22F4-9B42-9817-E06AD69739D8}" srcOrd="1" destOrd="0" presId="urn:microsoft.com/office/officeart/2016/7/layout/RepeatingBendingProcessNew"/>
    <dgm:cxn modelId="{3BF3210D-A371-2443-8987-693DBC1FC182}" type="presOf" srcId="{01CC9844-8B38-436F-8BD1-658F6AB61066}" destId="{A551A04E-B25B-4043-B067-35FBE430D7BC}" srcOrd="0" destOrd="0" presId="urn:microsoft.com/office/officeart/2016/7/layout/RepeatingBendingProcessNew"/>
    <dgm:cxn modelId="{389AC020-C185-7742-B792-C64923957E33}" type="presOf" srcId="{3B5FCC18-2AFD-411D-A680-1CB5A8C16658}" destId="{6842F5A9-9B09-804F-8CC8-72C34A588877}" srcOrd="0" destOrd="0" presId="urn:microsoft.com/office/officeart/2016/7/layout/RepeatingBendingProcessNew"/>
    <dgm:cxn modelId="{FCA8BF25-C648-FD43-AF52-1AC76AED8D49}" type="presOf" srcId="{979ADAB7-3703-4BDC-B74B-5338CFA6E297}" destId="{D4419396-3E7B-784F-8C56-72E9442156E8}" srcOrd="1" destOrd="0" presId="urn:microsoft.com/office/officeart/2016/7/layout/RepeatingBendingProcessNew"/>
    <dgm:cxn modelId="{55A6522C-A9DB-40E9-B0D5-A532B1E51CA9}" srcId="{F72DA2B9-B174-4CD2-BCDC-CC38E7921FB4}" destId="{6BC00600-F101-47E7-9D4B-0C5BB3A16B6C}" srcOrd="3" destOrd="0" parTransId="{8BDEA80D-2100-40AE-9AFA-D1937BDF8889}" sibTransId="{01CC9844-8B38-436F-8BD1-658F6AB61066}"/>
    <dgm:cxn modelId="{8967C844-63D6-594B-8CD5-BAD80FB5D61C}" type="presOf" srcId="{66AE7CA1-FBE6-4AD2-9417-397133DA038F}" destId="{0D120389-80DC-E844-BF00-B887B32C81A1}" srcOrd="0" destOrd="0" presId="urn:microsoft.com/office/officeart/2016/7/layout/RepeatingBendingProcessNew"/>
    <dgm:cxn modelId="{97B4F744-C1A6-2E47-B6B3-986E76FDFAAF}" type="presOf" srcId="{F762235C-6113-4D15-9257-6D09E3E55EAB}" destId="{28510662-3D0C-E746-BD64-2AD557141440}" srcOrd="0" destOrd="0" presId="urn:microsoft.com/office/officeart/2016/7/layout/RepeatingBendingProcessNew"/>
    <dgm:cxn modelId="{4259974F-E4A0-45DE-BF90-78A13DA40753}" srcId="{F72DA2B9-B174-4CD2-BCDC-CC38E7921FB4}" destId="{50823488-3667-4978-BD4E-6FB63F6275D5}" srcOrd="6" destOrd="0" parTransId="{6F663DFC-F324-4A2D-AD4D-D93A6240E1EC}" sibTransId="{C6BEA0DC-CF93-42DA-AE68-6E452646D343}"/>
    <dgm:cxn modelId="{BB61A151-838B-45B4-A524-41E2A88AED6F}" srcId="{F72DA2B9-B174-4CD2-BCDC-CC38E7921FB4}" destId="{66AE7CA1-FBE6-4AD2-9417-397133DA038F}" srcOrd="0" destOrd="0" parTransId="{881A21B8-7205-4C3E-9749-7915DA266BF0}" sibTransId="{85142E01-FD1C-4AC7-907B-08EE34AD5A1D}"/>
    <dgm:cxn modelId="{58B8E957-A28F-EA42-B537-68F959A562CD}" type="presOf" srcId="{156441DF-7143-4F48-810D-1F2D4F58234F}" destId="{E7A66567-DBF2-6B4C-9A77-A54D2B26BD9C}" srcOrd="0" destOrd="0" presId="urn:microsoft.com/office/officeart/2016/7/layout/RepeatingBendingProcessNew"/>
    <dgm:cxn modelId="{97B10B5A-867C-4F4D-88F4-548B04A65B71}" type="presOf" srcId="{6BC00600-F101-47E7-9D4B-0C5BB3A16B6C}" destId="{2820E9C0-CE67-2649-8546-8B0E1F6AACF4}" srcOrd="0" destOrd="0" presId="urn:microsoft.com/office/officeart/2016/7/layout/RepeatingBendingProcessNew"/>
    <dgm:cxn modelId="{17739862-D5D6-D94F-94C6-88B6B351328D}" type="presOf" srcId="{979ADAB7-3703-4BDC-B74B-5338CFA6E297}" destId="{D2AE1EDE-5716-6C4A-87E1-FB581EE081E0}" srcOrd="0" destOrd="0" presId="urn:microsoft.com/office/officeart/2016/7/layout/RepeatingBendingProcessNew"/>
    <dgm:cxn modelId="{9AB63177-82C8-144F-BA30-0C66BAC1AE4E}" type="presOf" srcId="{85142E01-FD1C-4AC7-907B-08EE34AD5A1D}" destId="{F0750124-E9CE-0545-83EF-2C9ACEF0BF6D}" srcOrd="0" destOrd="0" presId="urn:microsoft.com/office/officeart/2016/7/layout/RepeatingBendingProcessNew"/>
    <dgm:cxn modelId="{33EF7879-9005-424D-8C42-5962A8119076}" srcId="{F72DA2B9-B174-4CD2-BCDC-CC38E7921FB4}" destId="{156441DF-7143-4F48-810D-1F2D4F58234F}" srcOrd="2" destOrd="0" parTransId="{A900CC28-5736-4A04-AF64-D69505EFB68B}" sibTransId="{979ADAB7-3703-4BDC-B74B-5338CFA6E297}"/>
    <dgm:cxn modelId="{19593F7B-BE19-154F-ABDE-5BCF82B3781C}" type="presOf" srcId="{85142E01-FD1C-4AC7-907B-08EE34AD5A1D}" destId="{59C4B63A-A6BE-654F-AC64-48B10DCDB7D6}" srcOrd="1" destOrd="0" presId="urn:microsoft.com/office/officeart/2016/7/layout/RepeatingBendingProcessNew"/>
    <dgm:cxn modelId="{AB206B7E-9542-4B7C-BAAE-6FAA0DEAA227}" srcId="{F72DA2B9-B174-4CD2-BCDC-CC38E7921FB4}" destId="{3B5FCC18-2AFD-411D-A680-1CB5A8C16658}" srcOrd="1" destOrd="0" parTransId="{2FF17DB6-BC85-404C-A207-92F82B302193}" sibTransId="{AEAD60FF-A118-422A-84E5-A8E0EB6A2099}"/>
    <dgm:cxn modelId="{6FCE6996-2A6C-2140-ABF5-E10AFA3CC0C5}" type="presOf" srcId="{A62938CF-C24A-4F7F-B644-E3F3A003A10C}" destId="{D4CAD73A-12DD-3649-95A9-8972F2DF3945}" srcOrd="0" destOrd="0" presId="urn:microsoft.com/office/officeart/2016/7/layout/RepeatingBendingProcessNew"/>
    <dgm:cxn modelId="{8A12059C-2E48-44D5-8919-152ACFDF1693}" srcId="{F72DA2B9-B174-4CD2-BCDC-CC38E7921FB4}" destId="{A62938CF-C24A-4F7F-B644-E3F3A003A10C}" srcOrd="5" destOrd="0" parTransId="{CB9B5DF2-3A1B-4949-A99B-DF96ED1A30D1}" sibTransId="{F762235C-6113-4D15-9257-6D09E3E55EAB}"/>
    <dgm:cxn modelId="{F091FDAA-95A2-8D40-AE83-DAEE4BADC177}" type="presOf" srcId="{F762235C-6113-4D15-9257-6D09E3E55EAB}" destId="{BC7C44D9-EAC5-0A48-897F-23950C2286C3}" srcOrd="1" destOrd="0" presId="urn:microsoft.com/office/officeart/2016/7/layout/RepeatingBendingProcessNew"/>
    <dgm:cxn modelId="{2D1A09AD-FC75-324D-9C7C-028A084F0834}" type="presOf" srcId="{1EC2F37B-43B5-4535-AA64-0D9CBA28D6C0}" destId="{EBEF59A4-5CF3-8A46-A00F-B070D9DD2478}" srcOrd="0" destOrd="0" presId="urn:microsoft.com/office/officeart/2016/7/layout/RepeatingBendingProcessNew"/>
    <dgm:cxn modelId="{5AE399C2-62AD-2A48-A766-33BB69C9C532}" type="presOf" srcId="{AEAD60FF-A118-422A-84E5-A8E0EB6A2099}" destId="{7E18D11C-616F-4C47-8A96-4A678B97A703}" srcOrd="0" destOrd="0" presId="urn:microsoft.com/office/officeart/2016/7/layout/RepeatingBendingProcessNew"/>
    <dgm:cxn modelId="{EE2297CE-4F21-49FB-82B8-C60B879706F3}" srcId="{F72DA2B9-B174-4CD2-BCDC-CC38E7921FB4}" destId="{81439844-37C3-4543-BF51-46F53598EAEE}" srcOrd="4" destOrd="0" parTransId="{6F2ED1C5-265D-450D-92AB-5FEC194A19F9}" sibTransId="{1EC2F37B-43B5-4535-AA64-0D9CBA28D6C0}"/>
    <dgm:cxn modelId="{5DFFA9D3-AEC8-474D-BB53-68874454773B}" type="presOf" srcId="{1EC2F37B-43B5-4535-AA64-0D9CBA28D6C0}" destId="{9EC25551-742C-6D4E-A2AF-9C965199B5F3}" srcOrd="1" destOrd="0" presId="urn:microsoft.com/office/officeart/2016/7/layout/RepeatingBendingProcessNew"/>
    <dgm:cxn modelId="{29BF47EB-3D42-F14D-9B28-8FB92B9C8E8D}" type="presOf" srcId="{AEAD60FF-A118-422A-84E5-A8E0EB6A2099}" destId="{CD1D4779-7527-924B-93E2-45BEEBEBD027}" srcOrd="1" destOrd="0" presId="urn:microsoft.com/office/officeart/2016/7/layout/RepeatingBendingProcessNew"/>
    <dgm:cxn modelId="{55F07EEF-A9B2-4A40-9208-4F56D8064380}" type="presOf" srcId="{50823488-3667-4978-BD4E-6FB63F6275D5}" destId="{617CE6B5-E116-5E4E-AC60-F8EE6D0D8D26}" srcOrd="0" destOrd="0" presId="urn:microsoft.com/office/officeart/2016/7/layout/RepeatingBendingProcessNew"/>
    <dgm:cxn modelId="{5B404CF6-317D-934C-9601-ADA6E9D9597C}" type="presOf" srcId="{81439844-37C3-4543-BF51-46F53598EAEE}" destId="{7300626B-2958-5541-84AA-BCCF3BF70D5F}" srcOrd="0" destOrd="0" presId="urn:microsoft.com/office/officeart/2016/7/layout/RepeatingBendingProcessNew"/>
    <dgm:cxn modelId="{F49BAE04-FA75-BC48-97F8-174F3A930C29}" type="presParOf" srcId="{3B8E3840-D4D7-1443-B142-E65F4B79F054}" destId="{0D120389-80DC-E844-BF00-B887B32C81A1}" srcOrd="0" destOrd="0" presId="urn:microsoft.com/office/officeart/2016/7/layout/RepeatingBendingProcessNew"/>
    <dgm:cxn modelId="{BB5D22B4-B396-B74A-ABDD-AAF45F075F37}" type="presParOf" srcId="{3B8E3840-D4D7-1443-B142-E65F4B79F054}" destId="{F0750124-E9CE-0545-83EF-2C9ACEF0BF6D}" srcOrd="1" destOrd="0" presId="urn:microsoft.com/office/officeart/2016/7/layout/RepeatingBendingProcessNew"/>
    <dgm:cxn modelId="{D609FB39-EF3C-5D40-89B0-722F4D15A483}" type="presParOf" srcId="{F0750124-E9CE-0545-83EF-2C9ACEF0BF6D}" destId="{59C4B63A-A6BE-654F-AC64-48B10DCDB7D6}" srcOrd="0" destOrd="0" presId="urn:microsoft.com/office/officeart/2016/7/layout/RepeatingBendingProcessNew"/>
    <dgm:cxn modelId="{A4955161-ACE4-F943-B303-DA16C393590F}" type="presParOf" srcId="{3B8E3840-D4D7-1443-B142-E65F4B79F054}" destId="{6842F5A9-9B09-804F-8CC8-72C34A588877}" srcOrd="2" destOrd="0" presId="urn:microsoft.com/office/officeart/2016/7/layout/RepeatingBendingProcessNew"/>
    <dgm:cxn modelId="{1F4DB9B6-91AC-CB48-8E62-9DC34BD2BC69}" type="presParOf" srcId="{3B8E3840-D4D7-1443-B142-E65F4B79F054}" destId="{7E18D11C-616F-4C47-8A96-4A678B97A703}" srcOrd="3" destOrd="0" presId="urn:microsoft.com/office/officeart/2016/7/layout/RepeatingBendingProcessNew"/>
    <dgm:cxn modelId="{879FCC5E-3E22-F94F-875A-0297673C1D57}" type="presParOf" srcId="{7E18D11C-616F-4C47-8A96-4A678B97A703}" destId="{CD1D4779-7527-924B-93E2-45BEEBEBD027}" srcOrd="0" destOrd="0" presId="urn:microsoft.com/office/officeart/2016/7/layout/RepeatingBendingProcessNew"/>
    <dgm:cxn modelId="{EC4F5074-A42E-4549-B1FE-41FAAE1E52EE}" type="presParOf" srcId="{3B8E3840-D4D7-1443-B142-E65F4B79F054}" destId="{E7A66567-DBF2-6B4C-9A77-A54D2B26BD9C}" srcOrd="4" destOrd="0" presId="urn:microsoft.com/office/officeart/2016/7/layout/RepeatingBendingProcessNew"/>
    <dgm:cxn modelId="{DE2A6502-1238-AF4B-B6E9-E61E536E63EC}" type="presParOf" srcId="{3B8E3840-D4D7-1443-B142-E65F4B79F054}" destId="{D2AE1EDE-5716-6C4A-87E1-FB581EE081E0}" srcOrd="5" destOrd="0" presId="urn:microsoft.com/office/officeart/2016/7/layout/RepeatingBendingProcessNew"/>
    <dgm:cxn modelId="{4110090E-83FE-C74F-88F0-D71B2E19D796}" type="presParOf" srcId="{D2AE1EDE-5716-6C4A-87E1-FB581EE081E0}" destId="{D4419396-3E7B-784F-8C56-72E9442156E8}" srcOrd="0" destOrd="0" presId="urn:microsoft.com/office/officeart/2016/7/layout/RepeatingBendingProcessNew"/>
    <dgm:cxn modelId="{0C57D5E8-81E0-EF44-B616-37C1AC34A3FC}" type="presParOf" srcId="{3B8E3840-D4D7-1443-B142-E65F4B79F054}" destId="{2820E9C0-CE67-2649-8546-8B0E1F6AACF4}" srcOrd="6" destOrd="0" presId="urn:microsoft.com/office/officeart/2016/7/layout/RepeatingBendingProcessNew"/>
    <dgm:cxn modelId="{0E20E62B-3946-4343-A9D2-C89813469632}" type="presParOf" srcId="{3B8E3840-D4D7-1443-B142-E65F4B79F054}" destId="{A551A04E-B25B-4043-B067-35FBE430D7BC}" srcOrd="7" destOrd="0" presId="urn:microsoft.com/office/officeart/2016/7/layout/RepeatingBendingProcessNew"/>
    <dgm:cxn modelId="{28FBD78C-546F-6A4D-AFEB-51CFB2879E9A}" type="presParOf" srcId="{A551A04E-B25B-4043-B067-35FBE430D7BC}" destId="{A4305DA8-22F4-9B42-9817-E06AD69739D8}" srcOrd="0" destOrd="0" presId="urn:microsoft.com/office/officeart/2016/7/layout/RepeatingBendingProcessNew"/>
    <dgm:cxn modelId="{9AF5F2A2-39E2-9C43-AAAF-30A8F2F037ED}" type="presParOf" srcId="{3B8E3840-D4D7-1443-B142-E65F4B79F054}" destId="{7300626B-2958-5541-84AA-BCCF3BF70D5F}" srcOrd="8" destOrd="0" presId="urn:microsoft.com/office/officeart/2016/7/layout/RepeatingBendingProcessNew"/>
    <dgm:cxn modelId="{38870220-5270-F448-8758-B2F24DF8AF99}" type="presParOf" srcId="{3B8E3840-D4D7-1443-B142-E65F4B79F054}" destId="{EBEF59A4-5CF3-8A46-A00F-B070D9DD2478}" srcOrd="9" destOrd="0" presId="urn:microsoft.com/office/officeart/2016/7/layout/RepeatingBendingProcessNew"/>
    <dgm:cxn modelId="{4F296639-3FF1-7847-B9E6-87324378E44B}" type="presParOf" srcId="{EBEF59A4-5CF3-8A46-A00F-B070D9DD2478}" destId="{9EC25551-742C-6D4E-A2AF-9C965199B5F3}" srcOrd="0" destOrd="0" presId="urn:microsoft.com/office/officeart/2016/7/layout/RepeatingBendingProcessNew"/>
    <dgm:cxn modelId="{3D70E2E1-6151-C54B-B87F-E081FDB4335B}" type="presParOf" srcId="{3B8E3840-D4D7-1443-B142-E65F4B79F054}" destId="{D4CAD73A-12DD-3649-95A9-8972F2DF3945}" srcOrd="10" destOrd="0" presId="urn:microsoft.com/office/officeart/2016/7/layout/RepeatingBendingProcessNew"/>
    <dgm:cxn modelId="{A3C66021-528A-5F46-914A-08EEDDBDFD97}" type="presParOf" srcId="{3B8E3840-D4D7-1443-B142-E65F4B79F054}" destId="{28510662-3D0C-E746-BD64-2AD557141440}" srcOrd="11" destOrd="0" presId="urn:microsoft.com/office/officeart/2016/7/layout/RepeatingBendingProcessNew"/>
    <dgm:cxn modelId="{87D2A26C-264D-DC40-ACD7-A342D107A386}" type="presParOf" srcId="{28510662-3D0C-E746-BD64-2AD557141440}" destId="{BC7C44D9-EAC5-0A48-897F-23950C2286C3}" srcOrd="0" destOrd="0" presId="urn:microsoft.com/office/officeart/2016/7/layout/RepeatingBendingProcessNew"/>
    <dgm:cxn modelId="{7D91C911-16AF-9D43-B199-E24822019872}" type="presParOf" srcId="{3B8E3840-D4D7-1443-B142-E65F4B79F054}" destId="{617CE6B5-E116-5E4E-AC60-F8EE6D0D8D2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D55D2-BB5E-1641-8321-BDA7DD3EF461}">
      <dsp:nvSpPr>
        <dsp:cNvPr id="0" name=""/>
        <dsp:cNvSpPr/>
      </dsp:nvSpPr>
      <dsp:spPr>
        <a:xfrm>
          <a:off x="0" y="50119"/>
          <a:ext cx="8229600" cy="1079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dirty="0"/>
            <a:t>Increase understanding of:</a:t>
          </a:r>
          <a:endParaRPr lang="en-US" sz="4500" kern="1200" dirty="0"/>
        </a:p>
      </dsp:txBody>
      <dsp:txXfrm>
        <a:off x="52688" y="102807"/>
        <a:ext cx="8124224" cy="973949"/>
      </dsp:txXfrm>
    </dsp:sp>
    <dsp:sp modelId="{2A641B0B-DABF-0048-BA4C-C7218EBF3F9B}">
      <dsp:nvSpPr>
        <dsp:cNvPr id="0" name=""/>
        <dsp:cNvSpPr/>
      </dsp:nvSpPr>
      <dsp:spPr>
        <a:xfrm>
          <a:off x="0" y="1098967"/>
          <a:ext cx="8229600" cy="3819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GB" sz="3500" b="0" kern="1200" dirty="0"/>
            <a:t>Gypsy, Roma and Traveller ethnicity, language and culture in the UK</a:t>
          </a:r>
          <a:endParaRPr lang="en-US" sz="3500" b="0" kern="1200" dirty="0"/>
        </a:p>
        <a:p>
          <a:pPr marL="285750" lvl="1" indent="-285750" algn="l" defTabSz="1555750">
            <a:lnSpc>
              <a:spcPct val="90000"/>
            </a:lnSpc>
            <a:spcBef>
              <a:spcPct val="0"/>
            </a:spcBef>
            <a:spcAft>
              <a:spcPct val="20000"/>
            </a:spcAft>
            <a:buChar char="•"/>
          </a:pPr>
          <a:r>
            <a:rPr lang="en-GB" sz="3500" b="0" kern="1200" dirty="0"/>
            <a:t>Implications of historical, and current, community experience for the provision of public services </a:t>
          </a:r>
          <a:endParaRPr lang="en-US" sz="3500" b="0" kern="1200" dirty="0"/>
        </a:p>
        <a:p>
          <a:pPr marL="285750" lvl="1" indent="-285750" algn="l" defTabSz="1555750">
            <a:lnSpc>
              <a:spcPct val="90000"/>
            </a:lnSpc>
            <a:spcBef>
              <a:spcPct val="0"/>
            </a:spcBef>
            <a:spcAft>
              <a:spcPct val="20000"/>
            </a:spcAft>
            <a:buChar char="•"/>
          </a:pPr>
          <a:r>
            <a:rPr lang="en-GB" sz="3500" b="0" kern="1200" dirty="0"/>
            <a:t>Mitigation against potential barriers to inclusion and equality</a:t>
          </a:r>
          <a:endParaRPr lang="en-US" sz="3500" b="0" kern="1200" dirty="0"/>
        </a:p>
      </dsp:txBody>
      <dsp:txXfrm>
        <a:off x="0" y="1098967"/>
        <a:ext cx="8229600" cy="3819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6E40C-2F7F-7342-980D-A90F2BE43AAC}">
      <dsp:nvSpPr>
        <dsp:cNvPr id="0" name=""/>
        <dsp:cNvSpPr/>
      </dsp:nvSpPr>
      <dsp:spPr>
        <a:xfrm>
          <a:off x="0" y="38733"/>
          <a:ext cx="8229600" cy="1566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Terminology and categorisation </a:t>
          </a:r>
          <a:r>
            <a:rPr lang="en-GB" sz="2800" i="1" kern="1200" dirty="0"/>
            <a:t>can </a:t>
          </a:r>
          <a:r>
            <a:rPr lang="en-GB" sz="2800" kern="1200" dirty="0"/>
            <a:t>lead to unhelpful generalisations.</a:t>
          </a:r>
          <a:endParaRPr lang="en-US" sz="2800" kern="1200" dirty="0"/>
        </a:p>
      </dsp:txBody>
      <dsp:txXfrm>
        <a:off x="76462" y="115195"/>
        <a:ext cx="8076676" cy="1413413"/>
      </dsp:txXfrm>
    </dsp:sp>
    <dsp:sp modelId="{D0E5391D-5D58-324F-B2B6-D25E15BBB056}">
      <dsp:nvSpPr>
        <dsp:cNvPr id="0" name=""/>
        <dsp:cNvSpPr/>
      </dsp:nvSpPr>
      <dsp:spPr>
        <a:xfrm>
          <a:off x="0" y="1685711"/>
          <a:ext cx="8229600" cy="1566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Due to the focus on inequalities experienced by some Travelling people, there is a danger of misapplying a ‘victim’ narrative that can unhelpful and offensive.  </a:t>
          </a:r>
          <a:endParaRPr lang="en-US" sz="2800" kern="1200" dirty="0"/>
        </a:p>
      </dsp:txBody>
      <dsp:txXfrm>
        <a:off x="76462" y="1762173"/>
        <a:ext cx="8076676" cy="1413413"/>
      </dsp:txXfrm>
    </dsp:sp>
    <dsp:sp modelId="{CBED0CE6-1BB0-1B42-A80A-2A371568CDBD}">
      <dsp:nvSpPr>
        <dsp:cNvPr id="0" name=""/>
        <dsp:cNvSpPr/>
      </dsp:nvSpPr>
      <dsp:spPr>
        <a:xfrm>
          <a:off x="0" y="3332688"/>
          <a:ext cx="8229600" cy="1566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What do we mean by ‘community’ ?</a:t>
          </a:r>
          <a:endParaRPr lang="en-US" sz="2800" kern="1200" dirty="0"/>
        </a:p>
      </dsp:txBody>
      <dsp:txXfrm>
        <a:off x="76462" y="3409150"/>
        <a:ext cx="8076676" cy="1413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A51E2-79D9-D74A-8C2B-0DDC1494A3B1}">
      <dsp:nvSpPr>
        <dsp:cNvPr id="0" name=""/>
        <dsp:cNvSpPr/>
      </dsp:nvSpPr>
      <dsp:spPr>
        <a:xfrm>
          <a:off x="0" y="21763"/>
          <a:ext cx="10548317"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Gypsy, Roma and Traveller (GRT) is an umbrella term that covers a wide range of groups, families and individuals, each with their own distinct histories, cultures and beliefs.</a:t>
          </a:r>
          <a:endParaRPr lang="en-US" sz="2300" kern="1200" dirty="0"/>
        </a:p>
      </dsp:txBody>
      <dsp:txXfrm>
        <a:off x="61741" y="83504"/>
        <a:ext cx="10424835" cy="1141288"/>
      </dsp:txXfrm>
    </dsp:sp>
    <dsp:sp modelId="{3B2F0E52-C91F-8B49-8F42-2D0A09633DD3}">
      <dsp:nvSpPr>
        <dsp:cNvPr id="0" name=""/>
        <dsp:cNvSpPr/>
      </dsp:nvSpPr>
      <dsp:spPr>
        <a:xfrm>
          <a:off x="0" y="1352774"/>
          <a:ext cx="10548317"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Gypsies, Roma and Travellers face social and economic discrimination and oppression from state bureaucracies across mainland Europe and in the UK.</a:t>
          </a:r>
          <a:endParaRPr lang="en-US" sz="2300" kern="1200" dirty="0"/>
        </a:p>
      </dsp:txBody>
      <dsp:txXfrm>
        <a:off x="61741" y="1414515"/>
        <a:ext cx="10424835" cy="1141288"/>
      </dsp:txXfrm>
    </dsp:sp>
    <dsp:sp modelId="{F6B3FC0F-6BE9-F048-A9B2-F939D8BDF5AD}">
      <dsp:nvSpPr>
        <dsp:cNvPr id="0" name=""/>
        <dsp:cNvSpPr/>
      </dsp:nvSpPr>
      <dsp:spPr>
        <a:xfrm>
          <a:off x="0" y="2683784"/>
          <a:ext cx="10548317"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Good practice requires agencies to acknowledge the impact of oppression, and to take proactive steps to meaningfully engage with Gypsy, Roma and Traveller communities, collectively and individually.</a:t>
          </a:r>
          <a:endParaRPr lang="en-US" sz="2300" kern="1200"/>
        </a:p>
      </dsp:txBody>
      <dsp:txXfrm>
        <a:off x="61741" y="2745525"/>
        <a:ext cx="10424835" cy="1141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58C6F-B7D2-1E42-A62D-F79B630553D0}">
      <dsp:nvSpPr>
        <dsp:cNvPr id="0" name=""/>
        <dsp:cNvSpPr/>
      </dsp:nvSpPr>
      <dsp:spPr>
        <a:xfrm>
          <a:off x="0" y="584893"/>
          <a:ext cx="121920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The Egyptians Act (1530) Banning immigration </a:t>
          </a:r>
          <a:endParaRPr lang="en-US" sz="1600" kern="1200" dirty="0"/>
        </a:p>
      </dsp:txBody>
      <dsp:txXfrm>
        <a:off x="18734" y="603627"/>
        <a:ext cx="12154532" cy="346292"/>
      </dsp:txXfrm>
    </dsp:sp>
    <dsp:sp modelId="{D19B2C92-0238-6F47-825F-34EC3DC4B2B4}">
      <dsp:nvSpPr>
        <dsp:cNvPr id="0" name=""/>
        <dsp:cNvSpPr/>
      </dsp:nvSpPr>
      <dsp:spPr>
        <a:xfrm>
          <a:off x="0" y="1014733"/>
          <a:ext cx="121920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Act for the Punishment of vagabonds, calling themselves Egyptians (1562) Death and dispossession including for those who offered protection</a:t>
          </a:r>
          <a:endParaRPr lang="en-US" sz="1600" kern="1200" dirty="0"/>
        </a:p>
      </dsp:txBody>
      <dsp:txXfrm>
        <a:off x="18734" y="1033467"/>
        <a:ext cx="12154532" cy="346292"/>
      </dsp:txXfrm>
    </dsp:sp>
    <dsp:sp modelId="{45D630A5-B2C5-C048-A8F0-A5AE9C73DA0E}">
      <dsp:nvSpPr>
        <dsp:cNvPr id="0" name=""/>
        <dsp:cNvSpPr/>
      </dsp:nvSpPr>
      <dsp:spPr>
        <a:xfrm>
          <a:off x="0" y="1444573"/>
          <a:ext cx="121920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Settlement Act (1652) Forced emigration</a:t>
          </a:r>
          <a:endParaRPr lang="en-US" sz="1600" kern="1200"/>
        </a:p>
      </dsp:txBody>
      <dsp:txXfrm>
        <a:off x="18734" y="1463307"/>
        <a:ext cx="12154532" cy="346292"/>
      </dsp:txXfrm>
    </dsp:sp>
    <dsp:sp modelId="{2B46FABB-5882-6841-8298-D095D25FB5BF}">
      <dsp:nvSpPr>
        <dsp:cNvPr id="0" name=""/>
        <dsp:cNvSpPr/>
      </dsp:nvSpPr>
      <dsp:spPr>
        <a:xfrm>
          <a:off x="0" y="1874414"/>
          <a:ext cx="121920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Enclosure Act (1857)  Of land</a:t>
          </a:r>
          <a:endParaRPr lang="en-US" sz="1600" kern="1200"/>
        </a:p>
      </dsp:txBody>
      <dsp:txXfrm>
        <a:off x="18734" y="1893148"/>
        <a:ext cx="12154532" cy="346292"/>
      </dsp:txXfrm>
    </dsp:sp>
    <dsp:sp modelId="{196F7DD5-FDF4-CE45-9DC4-1D0E52428D41}">
      <dsp:nvSpPr>
        <dsp:cNvPr id="0" name=""/>
        <dsp:cNvSpPr/>
      </dsp:nvSpPr>
      <dsp:spPr>
        <a:xfrm>
          <a:off x="0" y="2304254"/>
          <a:ext cx="121920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Commons Act, (1876) Of Land</a:t>
          </a:r>
          <a:endParaRPr lang="en-US" sz="1600" kern="1200"/>
        </a:p>
      </dsp:txBody>
      <dsp:txXfrm>
        <a:off x="18734" y="2322988"/>
        <a:ext cx="12154532" cy="346292"/>
      </dsp:txXfrm>
    </dsp:sp>
    <dsp:sp modelId="{847027EC-B3B4-7C40-86DF-4AEEDDBC62C4}">
      <dsp:nvSpPr>
        <dsp:cNvPr id="0" name=""/>
        <dsp:cNvSpPr/>
      </dsp:nvSpPr>
      <dsp:spPr>
        <a:xfrm>
          <a:off x="0" y="2734094"/>
          <a:ext cx="121920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Moveable Dwellings Bill (1888) Permitting authorities to enter a trailer to check for sanitation, health, and moral irregularities</a:t>
          </a:r>
          <a:endParaRPr lang="en-US" sz="1600" kern="1200" dirty="0"/>
        </a:p>
      </dsp:txBody>
      <dsp:txXfrm>
        <a:off x="18734" y="2752828"/>
        <a:ext cx="12154532" cy="346292"/>
      </dsp:txXfrm>
    </dsp:sp>
    <dsp:sp modelId="{7118BE7C-9FE0-3145-931E-6CDE39FC3239}">
      <dsp:nvSpPr>
        <dsp:cNvPr id="0" name=""/>
        <dsp:cNvSpPr/>
      </dsp:nvSpPr>
      <dsp:spPr>
        <a:xfrm>
          <a:off x="0" y="3163934"/>
          <a:ext cx="121920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Caravan Sites and Control of Development Act (1960) Regulating Campsite provision</a:t>
          </a:r>
          <a:endParaRPr lang="en-US" sz="1600" kern="1200" dirty="0"/>
        </a:p>
      </dsp:txBody>
      <dsp:txXfrm>
        <a:off x="18734" y="3182668"/>
        <a:ext cx="12154532" cy="346292"/>
      </dsp:txXfrm>
    </dsp:sp>
    <dsp:sp modelId="{A076F9BD-FFFE-BD48-8232-3C88303ED6CA}">
      <dsp:nvSpPr>
        <dsp:cNvPr id="0" name=""/>
        <dsp:cNvSpPr/>
      </dsp:nvSpPr>
      <dsp:spPr>
        <a:xfrm>
          <a:off x="0" y="3593774"/>
          <a:ext cx="121920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Caravan Sites Act (1968) Legal duty to provide social accommodation</a:t>
          </a:r>
          <a:endParaRPr lang="en-US" sz="1600" kern="1200"/>
        </a:p>
      </dsp:txBody>
      <dsp:txXfrm>
        <a:off x="18734" y="3612508"/>
        <a:ext cx="12154532" cy="346292"/>
      </dsp:txXfrm>
    </dsp:sp>
    <dsp:sp modelId="{B3846018-9C76-5C4A-84EC-E05B64ABA435}">
      <dsp:nvSpPr>
        <dsp:cNvPr id="0" name=""/>
        <dsp:cNvSpPr/>
      </dsp:nvSpPr>
      <dsp:spPr>
        <a:xfrm>
          <a:off x="0" y="4023614"/>
          <a:ext cx="121920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Race Relations Act (1976) recognition of ethnicity of Romany Gypsies since 1989, Irish Travellers since 2000, Scottish since 2009 </a:t>
          </a:r>
          <a:endParaRPr lang="en-US" sz="1600" kern="1200" dirty="0"/>
        </a:p>
      </dsp:txBody>
      <dsp:txXfrm>
        <a:off x="18734" y="4042348"/>
        <a:ext cx="12154532" cy="346292"/>
      </dsp:txXfrm>
    </dsp:sp>
    <dsp:sp modelId="{6E00B84D-9C5A-B94F-97CE-2940570C7FEE}">
      <dsp:nvSpPr>
        <dsp:cNvPr id="0" name=""/>
        <dsp:cNvSpPr/>
      </dsp:nvSpPr>
      <dsp:spPr>
        <a:xfrm>
          <a:off x="0" y="4453454"/>
          <a:ext cx="121920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Criminal Justice and Public Order Act (1994) Repealed the duty to provide social accommodation</a:t>
          </a:r>
          <a:endParaRPr lang="en-US" sz="1600" kern="1200" dirty="0"/>
        </a:p>
      </dsp:txBody>
      <dsp:txXfrm>
        <a:off x="18734" y="4472188"/>
        <a:ext cx="12154532"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59AC6-1DDB-3F47-A98F-78BAB90B52A0}">
      <dsp:nvSpPr>
        <dsp:cNvPr id="0" name=""/>
        <dsp:cNvSpPr/>
      </dsp:nvSpPr>
      <dsp:spPr>
        <a:xfrm>
          <a:off x="1195" y="1040905"/>
          <a:ext cx="4194708" cy="26636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E41C8-C3C6-F849-A004-BC90A240AFBB}">
      <dsp:nvSpPr>
        <dsp:cNvPr id="0" name=""/>
        <dsp:cNvSpPr/>
      </dsp:nvSpPr>
      <dsp:spPr>
        <a:xfrm>
          <a:off x="467273" y="1483680"/>
          <a:ext cx="4194708" cy="26636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A survey of GRT people undertaken by the Traveller Movement 2016 found that 98% of respondents had experienced discrimination and 81% hate crime or hate speech. </a:t>
          </a:r>
          <a:endParaRPr lang="en-US" sz="2300" kern="1200" dirty="0"/>
        </a:p>
      </dsp:txBody>
      <dsp:txXfrm>
        <a:off x="545288" y="1561695"/>
        <a:ext cx="4038678" cy="2507609"/>
      </dsp:txXfrm>
    </dsp:sp>
    <dsp:sp modelId="{6FAAA0AD-5B1E-364F-92F5-7EC36B947531}">
      <dsp:nvSpPr>
        <dsp:cNvPr id="0" name=""/>
        <dsp:cNvSpPr/>
      </dsp:nvSpPr>
      <dsp:spPr>
        <a:xfrm>
          <a:off x="5128060" y="1040905"/>
          <a:ext cx="4194708" cy="26636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2D0BE-5901-EC40-B408-68CC09E89A48}">
      <dsp:nvSpPr>
        <dsp:cNvPr id="0" name=""/>
        <dsp:cNvSpPr/>
      </dsp:nvSpPr>
      <dsp:spPr>
        <a:xfrm>
          <a:off x="5594139" y="1483680"/>
          <a:ext cx="4194708" cy="26636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The survey also reported that 77% hide their ethnicity as a defence mechanism against discrimination and persecution and as a means of securing employment.</a:t>
          </a:r>
          <a:endParaRPr lang="en-US" sz="2300" kern="1200"/>
        </a:p>
      </dsp:txBody>
      <dsp:txXfrm>
        <a:off x="5672154" y="1561695"/>
        <a:ext cx="4038678" cy="2507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A682F-E29A-444A-9FAA-AB354382DD80}">
      <dsp:nvSpPr>
        <dsp:cNvPr id="0" name=""/>
        <dsp:cNvSpPr/>
      </dsp:nvSpPr>
      <dsp:spPr>
        <a:xfrm>
          <a:off x="0" y="274420"/>
          <a:ext cx="8229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Some families do not want to tick a box saying Gypsy – they do not like this terminology;</a:t>
          </a:r>
          <a:endParaRPr lang="en-US" sz="1900" kern="1200" dirty="0"/>
        </a:p>
      </dsp:txBody>
      <dsp:txXfrm>
        <a:off x="36896" y="311316"/>
        <a:ext cx="8155808" cy="682028"/>
      </dsp:txXfrm>
    </dsp:sp>
    <dsp:sp modelId="{8D3B4AF2-DBF8-7449-9A11-46C9167F6506}">
      <dsp:nvSpPr>
        <dsp:cNvPr id="0" name=""/>
        <dsp:cNvSpPr/>
      </dsp:nvSpPr>
      <dsp:spPr>
        <a:xfrm>
          <a:off x="0" y="1084960"/>
          <a:ext cx="8229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They tick a box that says White British as they consider themselves both White British </a:t>
          </a:r>
          <a:r>
            <a:rPr lang="en-GB" sz="1900" u="sng" kern="1200" dirty="0"/>
            <a:t>and</a:t>
          </a:r>
          <a:r>
            <a:rPr lang="en-GB" sz="1900" kern="1200" dirty="0"/>
            <a:t> Romany/Traveller; </a:t>
          </a:r>
          <a:endParaRPr lang="en-US" sz="1900" kern="1200" dirty="0"/>
        </a:p>
      </dsp:txBody>
      <dsp:txXfrm>
        <a:off x="36896" y="1121856"/>
        <a:ext cx="8155808" cy="682028"/>
      </dsp:txXfrm>
    </dsp:sp>
    <dsp:sp modelId="{D15E1E9B-7192-604B-BF6B-6F10EF997E24}">
      <dsp:nvSpPr>
        <dsp:cNvPr id="0" name=""/>
        <dsp:cNvSpPr/>
      </dsp:nvSpPr>
      <dsp:spPr>
        <a:xfrm>
          <a:off x="0" y="1895500"/>
          <a:ext cx="8229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They have paperwork completed on their behalf, and the question of ethnicity is not raised; </a:t>
          </a:r>
          <a:endParaRPr lang="en-US" sz="1900" kern="1200" dirty="0"/>
        </a:p>
      </dsp:txBody>
      <dsp:txXfrm>
        <a:off x="36896" y="1932396"/>
        <a:ext cx="8155808" cy="682028"/>
      </dsp:txXfrm>
    </dsp:sp>
    <dsp:sp modelId="{A9625BFB-3696-AB4C-BDC4-968D286F65C3}">
      <dsp:nvSpPr>
        <dsp:cNvPr id="0" name=""/>
        <dsp:cNvSpPr/>
      </dsp:nvSpPr>
      <dsp:spPr>
        <a:xfrm>
          <a:off x="0" y="2706040"/>
          <a:ext cx="8229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It is not an engrained part of professional culture to ask apparently ‘White British’ families additional information about their ethnicity and home language.</a:t>
          </a:r>
          <a:endParaRPr lang="en-US" sz="1900" kern="1200" dirty="0"/>
        </a:p>
      </dsp:txBody>
      <dsp:txXfrm>
        <a:off x="36896" y="2742936"/>
        <a:ext cx="8155808" cy="682028"/>
      </dsp:txXfrm>
    </dsp:sp>
    <dsp:sp modelId="{6AF0D739-80C5-DF40-BC21-1DF8EA2A07DA}">
      <dsp:nvSpPr>
        <dsp:cNvPr id="0" name=""/>
        <dsp:cNvSpPr/>
      </dsp:nvSpPr>
      <dsp:spPr>
        <a:xfrm>
          <a:off x="0" y="3516580"/>
          <a:ext cx="8229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Families are fearful that sharing their ethnicity will lead to discrimination.</a:t>
          </a:r>
          <a:endParaRPr lang="en-US" sz="1900" kern="1200" dirty="0"/>
        </a:p>
      </dsp:txBody>
      <dsp:txXfrm>
        <a:off x="36896" y="3553476"/>
        <a:ext cx="8155808" cy="6820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2C114-A2C6-EC44-8CCE-189A725F2BF2}">
      <dsp:nvSpPr>
        <dsp:cNvPr id="0" name=""/>
        <dsp:cNvSpPr/>
      </dsp:nvSpPr>
      <dsp:spPr>
        <a:xfrm>
          <a:off x="0" y="80865"/>
          <a:ext cx="10165246"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As a group subject to the label “hard to reach” Gypsy, Roma and Traveller people have become further marginalised. </a:t>
          </a:r>
          <a:endParaRPr lang="en-US" sz="2700" kern="1200"/>
        </a:p>
      </dsp:txBody>
      <dsp:txXfrm>
        <a:off x="52431" y="133296"/>
        <a:ext cx="10060384" cy="969198"/>
      </dsp:txXfrm>
    </dsp:sp>
    <dsp:sp modelId="{5350A937-4C75-5849-97B8-071E49251E7F}">
      <dsp:nvSpPr>
        <dsp:cNvPr id="0" name=""/>
        <dsp:cNvSpPr/>
      </dsp:nvSpPr>
      <dsp:spPr>
        <a:xfrm>
          <a:off x="0" y="1232685"/>
          <a:ext cx="10165246"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Experiences of trans-generational discrimination indicate that Gypsy, Roma and Traveller people require more support from services.</a:t>
          </a:r>
          <a:endParaRPr lang="en-US" sz="2700" kern="1200"/>
        </a:p>
      </dsp:txBody>
      <dsp:txXfrm>
        <a:off x="52431" y="1285116"/>
        <a:ext cx="10060384" cy="969198"/>
      </dsp:txXfrm>
    </dsp:sp>
    <dsp:sp modelId="{0A2A43AA-8F76-F147-A4FB-9E1650CECEAD}">
      <dsp:nvSpPr>
        <dsp:cNvPr id="0" name=""/>
        <dsp:cNvSpPr/>
      </dsp:nvSpPr>
      <dsp:spPr>
        <a:xfrm>
          <a:off x="0" y="2384505"/>
          <a:ext cx="10165246"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Being labelled as a marginal group suggests that ‘standard’ practices of professional services might exclude them. </a:t>
          </a:r>
          <a:endParaRPr lang="en-US" sz="2700" kern="1200"/>
        </a:p>
      </dsp:txBody>
      <dsp:txXfrm>
        <a:off x="52431" y="2436936"/>
        <a:ext cx="10060384" cy="9691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50124-E9CE-0545-83EF-2C9ACEF0BF6D}">
      <dsp:nvSpPr>
        <dsp:cNvPr id="0" name=""/>
        <dsp:cNvSpPr/>
      </dsp:nvSpPr>
      <dsp:spPr>
        <a:xfrm>
          <a:off x="2430243" y="1502920"/>
          <a:ext cx="528248" cy="91440"/>
        </a:xfrm>
        <a:custGeom>
          <a:avLst/>
          <a:gdLst/>
          <a:ahLst/>
          <a:cxnLst/>
          <a:rect l="0" t="0" r="0" b="0"/>
          <a:pathLst>
            <a:path>
              <a:moveTo>
                <a:pt x="0" y="45720"/>
              </a:moveTo>
              <a:lnTo>
                <a:pt x="528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0396" y="1545846"/>
        <a:ext cx="27942" cy="5588"/>
      </dsp:txXfrm>
    </dsp:sp>
    <dsp:sp modelId="{0D120389-80DC-E844-BF00-B887B32C81A1}">
      <dsp:nvSpPr>
        <dsp:cNvPr id="0" name=""/>
        <dsp:cNvSpPr/>
      </dsp:nvSpPr>
      <dsp:spPr>
        <a:xfrm>
          <a:off x="2268" y="819707"/>
          <a:ext cx="2429775" cy="145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1" tIns="124975" rIns="119061" bIns="124975" numCol="1" spcCol="1270" anchor="ctr" anchorCtr="0">
          <a:noAutofit/>
        </a:bodyPr>
        <a:lstStyle/>
        <a:p>
          <a:pPr marL="0" lvl="0" indent="0" algn="ctr" defTabSz="889000">
            <a:lnSpc>
              <a:spcPct val="90000"/>
            </a:lnSpc>
            <a:spcBef>
              <a:spcPct val="0"/>
            </a:spcBef>
            <a:spcAft>
              <a:spcPct val="35000"/>
            </a:spcAft>
            <a:buNone/>
          </a:pPr>
          <a:r>
            <a:rPr lang="en-GB" sz="2000" kern="1200" dirty="0"/>
            <a:t>Reflect on your own attitudes and values and avoid assumptions.</a:t>
          </a:r>
          <a:endParaRPr lang="en-US" sz="2000" kern="1200" dirty="0"/>
        </a:p>
      </dsp:txBody>
      <dsp:txXfrm>
        <a:off x="2268" y="819707"/>
        <a:ext cx="2429775" cy="1457865"/>
      </dsp:txXfrm>
    </dsp:sp>
    <dsp:sp modelId="{7E18D11C-616F-4C47-8A96-4A678B97A703}">
      <dsp:nvSpPr>
        <dsp:cNvPr id="0" name=""/>
        <dsp:cNvSpPr/>
      </dsp:nvSpPr>
      <dsp:spPr>
        <a:xfrm>
          <a:off x="5418866" y="1502920"/>
          <a:ext cx="528248" cy="91440"/>
        </a:xfrm>
        <a:custGeom>
          <a:avLst/>
          <a:gdLst/>
          <a:ahLst/>
          <a:cxnLst/>
          <a:rect l="0" t="0" r="0" b="0"/>
          <a:pathLst>
            <a:path>
              <a:moveTo>
                <a:pt x="0" y="45720"/>
              </a:moveTo>
              <a:lnTo>
                <a:pt x="528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9019" y="1545846"/>
        <a:ext cx="27942" cy="5588"/>
      </dsp:txXfrm>
    </dsp:sp>
    <dsp:sp modelId="{6842F5A9-9B09-804F-8CC8-72C34A588877}">
      <dsp:nvSpPr>
        <dsp:cNvPr id="0" name=""/>
        <dsp:cNvSpPr/>
      </dsp:nvSpPr>
      <dsp:spPr>
        <a:xfrm>
          <a:off x="2990891" y="819707"/>
          <a:ext cx="2429775" cy="145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1" tIns="124975" rIns="119061" bIns="124975" numCol="1" spcCol="1270" anchor="ctr" anchorCtr="0">
          <a:noAutofit/>
        </a:bodyPr>
        <a:lstStyle/>
        <a:p>
          <a:pPr marL="0" lvl="0" indent="0" algn="ctr" defTabSz="889000">
            <a:lnSpc>
              <a:spcPct val="90000"/>
            </a:lnSpc>
            <a:spcBef>
              <a:spcPct val="0"/>
            </a:spcBef>
            <a:spcAft>
              <a:spcPct val="35000"/>
            </a:spcAft>
            <a:buNone/>
          </a:pPr>
          <a:r>
            <a:rPr lang="en-GB" sz="2000" kern="1200" dirty="0"/>
            <a:t>Acknowledge the context of your involvement.</a:t>
          </a:r>
          <a:endParaRPr lang="en-US" sz="2000" kern="1200" dirty="0"/>
        </a:p>
      </dsp:txBody>
      <dsp:txXfrm>
        <a:off x="2990891" y="819707"/>
        <a:ext cx="2429775" cy="1457865"/>
      </dsp:txXfrm>
    </dsp:sp>
    <dsp:sp modelId="{D2AE1EDE-5716-6C4A-87E1-FB581EE081E0}">
      <dsp:nvSpPr>
        <dsp:cNvPr id="0" name=""/>
        <dsp:cNvSpPr/>
      </dsp:nvSpPr>
      <dsp:spPr>
        <a:xfrm>
          <a:off x="8407490" y="1502920"/>
          <a:ext cx="528248" cy="91440"/>
        </a:xfrm>
        <a:custGeom>
          <a:avLst/>
          <a:gdLst/>
          <a:ahLst/>
          <a:cxnLst/>
          <a:rect l="0" t="0" r="0" b="0"/>
          <a:pathLst>
            <a:path>
              <a:moveTo>
                <a:pt x="0" y="45720"/>
              </a:moveTo>
              <a:lnTo>
                <a:pt x="528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57643" y="1545846"/>
        <a:ext cx="27942" cy="5588"/>
      </dsp:txXfrm>
    </dsp:sp>
    <dsp:sp modelId="{E7A66567-DBF2-6B4C-9A77-A54D2B26BD9C}">
      <dsp:nvSpPr>
        <dsp:cNvPr id="0" name=""/>
        <dsp:cNvSpPr/>
      </dsp:nvSpPr>
      <dsp:spPr>
        <a:xfrm>
          <a:off x="5979515" y="819707"/>
          <a:ext cx="2429775" cy="145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1" tIns="124975" rIns="119061" bIns="124975" numCol="1" spcCol="1270" anchor="ctr" anchorCtr="0">
          <a:noAutofit/>
        </a:bodyPr>
        <a:lstStyle/>
        <a:p>
          <a:pPr marL="0" lvl="0" indent="0" algn="ctr" defTabSz="889000">
            <a:lnSpc>
              <a:spcPct val="90000"/>
            </a:lnSpc>
            <a:spcBef>
              <a:spcPct val="0"/>
            </a:spcBef>
            <a:spcAft>
              <a:spcPct val="35000"/>
            </a:spcAft>
            <a:buNone/>
          </a:pPr>
          <a:r>
            <a:rPr lang="en-GB" sz="2000" kern="1200" dirty="0"/>
            <a:t>Be clear about the specific concerns and what needs to change</a:t>
          </a:r>
          <a:r>
            <a:rPr lang="en-GB" sz="1600" kern="1200" dirty="0"/>
            <a:t>.</a:t>
          </a:r>
          <a:endParaRPr lang="en-US" sz="1600" kern="1200" dirty="0"/>
        </a:p>
      </dsp:txBody>
      <dsp:txXfrm>
        <a:off x="5979515" y="819707"/>
        <a:ext cx="2429775" cy="1457865"/>
      </dsp:txXfrm>
    </dsp:sp>
    <dsp:sp modelId="{A551A04E-B25B-4043-B067-35FBE430D7BC}">
      <dsp:nvSpPr>
        <dsp:cNvPr id="0" name=""/>
        <dsp:cNvSpPr/>
      </dsp:nvSpPr>
      <dsp:spPr>
        <a:xfrm>
          <a:off x="1217155" y="2275772"/>
          <a:ext cx="8965870" cy="528248"/>
        </a:xfrm>
        <a:custGeom>
          <a:avLst/>
          <a:gdLst/>
          <a:ahLst/>
          <a:cxnLst/>
          <a:rect l="0" t="0" r="0" b="0"/>
          <a:pathLst>
            <a:path>
              <a:moveTo>
                <a:pt x="8965870" y="0"/>
              </a:moveTo>
              <a:lnTo>
                <a:pt x="8965870" y="281224"/>
              </a:lnTo>
              <a:lnTo>
                <a:pt x="0" y="281224"/>
              </a:lnTo>
              <a:lnTo>
                <a:pt x="0" y="52824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509" y="2537102"/>
        <a:ext cx="449163" cy="5588"/>
      </dsp:txXfrm>
    </dsp:sp>
    <dsp:sp modelId="{2820E9C0-CE67-2649-8546-8B0E1F6AACF4}">
      <dsp:nvSpPr>
        <dsp:cNvPr id="0" name=""/>
        <dsp:cNvSpPr/>
      </dsp:nvSpPr>
      <dsp:spPr>
        <a:xfrm>
          <a:off x="8968138" y="819707"/>
          <a:ext cx="2429775" cy="145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1" tIns="124975" rIns="119061" bIns="124975" numCol="1" spcCol="1270" anchor="ctr" anchorCtr="0">
          <a:noAutofit/>
        </a:bodyPr>
        <a:lstStyle/>
        <a:p>
          <a:pPr marL="0" lvl="0" indent="0" algn="ctr" defTabSz="889000">
            <a:lnSpc>
              <a:spcPct val="90000"/>
            </a:lnSpc>
            <a:spcBef>
              <a:spcPct val="0"/>
            </a:spcBef>
            <a:spcAft>
              <a:spcPct val="35000"/>
            </a:spcAft>
            <a:buNone/>
          </a:pPr>
          <a:r>
            <a:rPr lang="en-GB" sz="2000" kern="1200" dirty="0"/>
            <a:t>Listen, engage and form relationships.</a:t>
          </a:r>
          <a:endParaRPr lang="en-US" sz="2000" kern="1200" dirty="0"/>
        </a:p>
      </dsp:txBody>
      <dsp:txXfrm>
        <a:off x="8968138" y="819707"/>
        <a:ext cx="2429775" cy="1457865"/>
      </dsp:txXfrm>
    </dsp:sp>
    <dsp:sp modelId="{EBEF59A4-5CF3-8A46-A00F-B070D9DD2478}">
      <dsp:nvSpPr>
        <dsp:cNvPr id="0" name=""/>
        <dsp:cNvSpPr/>
      </dsp:nvSpPr>
      <dsp:spPr>
        <a:xfrm>
          <a:off x="2430243" y="3519633"/>
          <a:ext cx="528248" cy="91440"/>
        </a:xfrm>
        <a:custGeom>
          <a:avLst/>
          <a:gdLst/>
          <a:ahLst/>
          <a:cxnLst/>
          <a:rect l="0" t="0" r="0" b="0"/>
          <a:pathLst>
            <a:path>
              <a:moveTo>
                <a:pt x="0" y="45720"/>
              </a:moveTo>
              <a:lnTo>
                <a:pt x="528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0396" y="3562559"/>
        <a:ext cx="27942" cy="5588"/>
      </dsp:txXfrm>
    </dsp:sp>
    <dsp:sp modelId="{7300626B-2958-5541-84AA-BCCF3BF70D5F}">
      <dsp:nvSpPr>
        <dsp:cNvPr id="0" name=""/>
        <dsp:cNvSpPr/>
      </dsp:nvSpPr>
      <dsp:spPr>
        <a:xfrm>
          <a:off x="2268" y="2836421"/>
          <a:ext cx="2429775" cy="145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1" tIns="124975" rIns="119061" bIns="124975" numCol="1" spcCol="1270" anchor="ctr" anchorCtr="0">
          <a:noAutofit/>
        </a:bodyPr>
        <a:lstStyle/>
        <a:p>
          <a:pPr marL="0" lvl="0" indent="0" algn="ctr" defTabSz="889000">
            <a:lnSpc>
              <a:spcPct val="90000"/>
            </a:lnSpc>
            <a:spcBef>
              <a:spcPct val="0"/>
            </a:spcBef>
            <a:spcAft>
              <a:spcPct val="35000"/>
            </a:spcAft>
            <a:buNone/>
          </a:pPr>
          <a:r>
            <a:rPr lang="en-GB" sz="2000" kern="1200" dirty="0"/>
            <a:t>Help families understand professional processes.</a:t>
          </a:r>
          <a:endParaRPr lang="en-US" sz="2000" kern="1200" dirty="0"/>
        </a:p>
      </dsp:txBody>
      <dsp:txXfrm>
        <a:off x="2268" y="2836421"/>
        <a:ext cx="2429775" cy="1457865"/>
      </dsp:txXfrm>
    </dsp:sp>
    <dsp:sp modelId="{28510662-3D0C-E746-BD64-2AD557141440}">
      <dsp:nvSpPr>
        <dsp:cNvPr id="0" name=""/>
        <dsp:cNvSpPr/>
      </dsp:nvSpPr>
      <dsp:spPr>
        <a:xfrm>
          <a:off x="5418866" y="3519633"/>
          <a:ext cx="528248" cy="91440"/>
        </a:xfrm>
        <a:custGeom>
          <a:avLst/>
          <a:gdLst/>
          <a:ahLst/>
          <a:cxnLst/>
          <a:rect l="0" t="0" r="0" b="0"/>
          <a:pathLst>
            <a:path>
              <a:moveTo>
                <a:pt x="0" y="45720"/>
              </a:moveTo>
              <a:lnTo>
                <a:pt x="52824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9019" y="3562559"/>
        <a:ext cx="27942" cy="5588"/>
      </dsp:txXfrm>
    </dsp:sp>
    <dsp:sp modelId="{D4CAD73A-12DD-3649-95A9-8972F2DF3945}">
      <dsp:nvSpPr>
        <dsp:cNvPr id="0" name=""/>
        <dsp:cNvSpPr/>
      </dsp:nvSpPr>
      <dsp:spPr>
        <a:xfrm>
          <a:off x="2990891" y="2836421"/>
          <a:ext cx="2429775" cy="145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1" tIns="124975" rIns="119061" bIns="124975" numCol="1" spcCol="1270" anchor="ctr" anchorCtr="0">
          <a:noAutofit/>
        </a:bodyPr>
        <a:lstStyle/>
        <a:p>
          <a:pPr marL="0" lvl="0" indent="0" algn="ctr" defTabSz="889000">
            <a:lnSpc>
              <a:spcPct val="90000"/>
            </a:lnSpc>
            <a:spcBef>
              <a:spcPct val="0"/>
            </a:spcBef>
            <a:spcAft>
              <a:spcPct val="35000"/>
            </a:spcAft>
            <a:buNone/>
          </a:pPr>
          <a:r>
            <a:rPr lang="en-GB" sz="2000" kern="1200" dirty="0"/>
            <a:t>Understand cultural aspects of communication.</a:t>
          </a:r>
          <a:endParaRPr lang="en-US" sz="2000" kern="1200" dirty="0"/>
        </a:p>
      </dsp:txBody>
      <dsp:txXfrm>
        <a:off x="2990891" y="2836421"/>
        <a:ext cx="2429775" cy="1457865"/>
      </dsp:txXfrm>
    </dsp:sp>
    <dsp:sp modelId="{617CE6B5-E116-5E4E-AC60-F8EE6D0D8D26}">
      <dsp:nvSpPr>
        <dsp:cNvPr id="0" name=""/>
        <dsp:cNvSpPr/>
      </dsp:nvSpPr>
      <dsp:spPr>
        <a:xfrm>
          <a:off x="5979515" y="2836421"/>
          <a:ext cx="2429775" cy="14578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1" tIns="124975" rIns="119061" bIns="124975" numCol="1" spcCol="1270" anchor="ctr" anchorCtr="0">
          <a:noAutofit/>
        </a:bodyPr>
        <a:lstStyle/>
        <a:p>
          <a:pPr marL="0" lvl="0" indent="0" algn="ctr" defTabSz="889000">
            <a:lnSpc>
              <a:spcPct val="90000"/>
            </a:lnSpc>
            <a:spcBef>
              <a:spcPct val="0"/>
            </a:spcBef>
            <a:spcAft>
              <a:spcPct val="35000"/>
            </a:spcAft>
            <a:buNone/>
          </a:pPr>
          <a:r>
            <a:rPr lang="en-GB" sz="2000" kern="1200" dirty="0"/>
            <a:t>Understand the limitation of existing assessment tools</a:t>
          </a:r>
          <a:endParaRPr lang="en-US" sz="2000" kern="1200" dirty="0"/>
        </a:p>
      </dsp:txBody>
      <dsp:txXfrm>
        <a:off x="5979515" y="2836421"/>
        <a:ext cx="2429775" cy="14578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9A70E-9992-814F-A8C2-75B8F21C658B}" type="datetimeFigureOut">
              <a:rPr lang="en-GB" smtClean="0"/>
              <a:t>21/02/2024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328F7-24E7-5E4B-8117-29FF904C3E54}" type="slidenum">
              <a:rPr lang="en-GB" smtClean="0"/>
              <a:t>‹#›</a:t>
            </a:fld>
            <a:endParaRPr lang="en-GB"/>
          </a:p>
        </p:txBody>
      </p:sp>
    </p:spTree>
    <p:extLst>
      <p:ext uri="{BB962C8B-B14F-4D97-AF65-F5344CB8AC3E}">
        <p14:creationId xmlns:p14="http://schemas.microsoft.com/office/powerpoint/2010/main" val="71975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f0ef8ab37e_0_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1f0ef8ab37e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f0ef8ab37e_0_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1f0ef8ab37e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f0ef8ab37e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f0ef8ab37e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a:solidFill>
                  <a:srgbClr val="000000"/>
                </a:solidFill>
                <a:latin typeface="Arial"/>
                <a:ea typeface="Arial"/>
                <a:cs typeface="Arial"/>
                <a:sym typeface="Arial"/>
              </a:rPr>
              <a:t>Practitioners might also have unconscious bias about who experiences different types of abuse, for example by connecting specific abuse types with specific groups of people. Without acknowledging and challenging these perceptions, practitioners might overlook the risk to children who do not fit the stereotype. NSPCC </a:t>
            </a:r>
            <a:endParaRPr sz="1200"/>
          </a:p>
          <a:p>
            <a:pPr marL="0" lvl="0" indent="0" algn="l" rtl="0">
              <a:spcBef>
                <a:spcPts val="0"/>
              </a:spcBef>
              <a:spcAft>
                <a:spcPts val="0"/>
              </a:spcAft>
              <a:buNone/>
            </a:pPr>
            <a:endParaRPr/>
          </a:p>
          <a:p>
            <a:pPr marL="0" lvl="0" indent="0" algn="l" rtl="0">
              <a:spcBef>
                <a:spcPts val="0"/>
              </a:spcBef>
              <a:spcAft>
                <a:spcPts val="0"/>
              </a:spcAft>
              <a:buNone/>
            </a:pPr>
            <a:r>
              <a:rPr lang="en-GB" u="sng"/>
              <a:t>Leading from the top.</a:t>
            </a:r>
            <a:endParaRPr/>
          </a:p>
          <a:p>
            <a:pPr marL="0" lvl="0" indent="0" algn="l" rtl="0">
              <a:spcBef>
                <a:spcPts val="0"/>
              </a:spcBef>
              <a:spcAft>
                <a:spcPts val="0"/>
              </a:spcAft>
              <a:buNone/>
            </a:pPr>
            <a:endParaRPr/>
          </a:p>
          <a:p>
            <a:pPr marL="0" lvl="0" indent="0" algn="l" rtl="0">
              <a:lnSpc>
                <a:spcPct val="100000"/>
              </a:lnSpc>
              <a:spcBef>
                <a:spcPts val="0"/>
              </a:spcBef>
              <a:spcAft>
                <a:spcPts val="0"/>
              </a:spcAft>
              <a:buNone/>
            </a:pPr>
            <a:r>
              <a:rPr lang="en-GB" sz="1200">
                <a:solidFill>
                  <a:srgbClr val="303232"/>
                </a:solidFill>
                <a:latin typeface="Arial"/>
                <a:ea typeface="Arial"/>
                <a:cs typeface="Arial"/>
                <a:sym typeface="Arial"/>
              </a:rPr>
              <a:t>Explore of the context and environment practitioners are working within. </a:t>
            </a:r>
            <a:endParaRPr/>
          </a:p>
          <a:p>
            <a:pPr marL="0" lvl="0" indent="0" algn="l" rtl="0">
              <a:lnSpc>
                <a:spcPct val="100000"/>
              </a:lnSpc>
              <a:spcBef>
                <a:spcPts val="0"/>
              </a:spcBef>
              <a:spcAft>
                <a:spcPts val="0"/>
              </a:spcAft>
              <a:buNone/>
            </a:pPr>
            <a:endParaRPr sz="1200">
              <a:solidFill>
                <a:srgbClr val="303232"/>
              </a:solidFill>
              <a:latin typeface="Arial"/>
              <a:ea typeface="Arial"/>
              <a:cs typeface="Arial"/>
              <a:sym typeface="Arial"/>
            </a:endParaRPr>
          </a:p>
          <a:p>
            <a:pPr marL="0" lvl="0" indent="0" algn="l" rtl="0">
              <a:lnSpc>
                <a:spcPct val="100000"/>
              </a:lnSpc>
              <a:spcBef>
                <a:spcPts val="0"/>
              </a:spcBef>
              <a:spcAft>
                <a:spcPts val="0"/>
              </a:spcAft>
              <a:buNone/>
            </a:pPr>
            <a:r>
              <a:rPr lang="en-GB" sz="1200">
                <a:solidFill>
                  <a:srgbClr val="303232"/>
                </a:solidFill>
                <a:latin typeface="Arial"/>
                <a:ea typeface="Arial"/>
                <a:cs typeface="Arial"/>
                <a:sym typeface="Arial"/>
              </a:rPr>
              <a:t>Working in an environment where racism or just talking about discrimination or even acknowledging it isn’t normalised, then of course there is going to be an impact on how safe and confident staff feel to have those conversations, and to challenge one another or our different partner agencies.</a:t>
            </a:r>
            <a:endParaRPr/>
          </a:p>
          <a:p>
            <a:pPr marL="0" lvl="0" indent="0" algn="l" rtl="0">
              <a:lnSpc>
                <a:spcPct val="100000"/>
              </a:lnSpc>
              <a:spcBef>
                <a:spcPts val="0"/>
              </a:spcBef>
              <a:spcAft>
                <a:spcPts val="0"/>
              </a:spcAft>
              <a:buNone/>
            </a:pPr>
            <a:r>
              <a:rPr lang="en-GB">
                <a:solidFill>
                  <a:srgbClr val="303232"/>
                </a:solidFill>
                <a:latin typeface="Arial"/>
                <a:ea typeface="Arial"/>
                <a:cs typeface="Arial"/>
                <a:sym typeface="Arial"/>
              </a:rPr>
              <a:t>Farrer &amp; Co 2022</a:t>
            </a:r>
            <a:endParaRPr sz="1100">
              <a:solidFill>
                <a:srgbClr val="303232"/>
              </a:solidFill>
              <a:latin typeface="Arial"/>
              <a:ea typeface="Arial"/>
              <a:cs typeface="Arial"/>
              <a:sym typeface="Arial"/>
            </a:endParaRPr>
          </a:p>
          <a:p>
            <a:pPr marL="0" lvl="0" indent="0" algn="l" rtl="0">
              <a:spcBef>
                <a:spcPts val="0"/>
              </a:spcBef>
              <a:spcAft>
                <a:spcPts val="0"/>
              </a:spcAft>
              <a:buNone/>
            </a:pPr>
            <a:endParaRPr/>
          </a:p>
        </p:txBody>
      </p:sp>
      <p:sp>
        <p:nvSpPr>
          <p:cNvPr id="184" name="Google Shape;184;g1f0ef8ab37e_0_8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11/24/2023</a:t>
            </a:r>
            <a:endParaRPr/>
          </a:p>
        </p:txBody>
      </p:sp>
      <p:sp>
        <p:nvSpPr>
          <p:cNvPr id="185" name="Google Shape;185;g1f0ef8ab37e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0ef8ab37e_0_2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f0ef8ab37e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f0ef8ab37e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1f0ef8ab37e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f0ef8ab37e_0_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1f0ef8ab37e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f0ef8ab37e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1f0ef8ab37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f0ef8ab37e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1f0ef8ab37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f0ef8ab37e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1f0ef8ab37e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f0ef8ab37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1f0ef8ab37e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9323C"/>
              </a:buClr>
              <a:buSzPts val="1200"/>
              <a:buFont typeface="Varela Round"/>
              <a:buNone/>
            </a:pPr>
            <a:r>
              <a:rPr lang="en-GB" b="0" i="0">
                <a:solidFill>
                  <a:srgbClr val="19323C"/>
                </a:solidFill>
                <a:latin typeface="Varela Round"/>
                <a:ea typeface="Varela Round"/>
                <a:cs typeface="Varela Round"/>
                <a:sym typeface="Varela Round"/>
              </a:rPr>
              <a:t>Kimberlé Crenshaw (1991) identified that a person’s interactions with the world are not just solely based on one aspect of their identity but are layered and multifaceted; interactions in which racism, sexism, ableism, classism and homophobia are experienced simultaneously.</a:t>
            </a:r>
            <a:r>
              <a:rPr lang="en-GB" b="0" i="0"/>
              <a:t> </a:t>
            </a:r>
            <a:endParaRPr/>
          </a:p>
          <a:p>
            <a:pPr marL="0" marR="0" lvl="0" indent="0" algn="l" rtl="0">
              <a:lnSpc>
                <a:spcPct val="100000"/>
              </a:lnSpc>
              <a:spcBef>
                <a:spcPts val="0"/>
              </a:spcBef>
              <a:spcAft>
                <a:spcPts val="0"/>
              </a:spcAft>
              <a:buClr>
                <a:schemeClr val="dk1"/>
              </a:buClr>
              <a:buSzPts val="1200"/>
              <a:buFont typeface="Calibri"/>
              <a:buNone/>
            </a:pPr>
            <a:endParaRPr b="0" i="0"/>
          </a:p>
          <a:p>
            <a:pPr marL="0" marR="0" lvl="0" indent="0" algn="l" rtl="0">
              <a:lnSpc>
                <a:spcPct val="100000"/>
              </a:lnSpc>
              <a:spcBef>
                <a:spcPts val="0"/>
              </a:spcBef>
              <a:spcAft>
                <a:spcPts val="0"/>
              </a:spcAft>
              <a:buClr>
                <a:schemeClr val="dk1"/>
              </a:buClr>
              <a:buSzPts val="1200"/>
              <a:buFont typeface="Calibri"/>
              <a:buNone/>
            </a:pPr>
            <a:r>
              <a:rPr lang="en-GB" b="0" i="0"/>
              <a:t>For example, a child can experience racism and sexism at the same time. Practitioners’ biases and perceptions of the way different characteristics interact can affect the way they assess the risk to a child. This in turn will have an impact on the support that is put in place to help keep the child safe.</a:t>
            </a:r>
            <a:endParaRPr/>
          </a:p>
          <a:p>
            <a:pPr marL="0" lvl="0" indent="0" algn="l" rtl="0">
              <a:spcBef>
                <a:spcPts val="0"/>
              </a:spcBef>
              <a:spcAft>
                <a:spcPts val="0"/>
              </a:spcAft>
              <a:buNone/>
            </a:pPr>
            <a:endParaRPr/>
          </a:p>
        </p:txBody>
      </p:sp>
      <p:sp>
        <p:nvSpPr>
          <p:cNvPr id="124" name="Google Shape;124;g1f0ef8ab37e_0_2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11/24/2023</a:t>
            </a:r>
            <a:endParaRPr/>
          </a:p>
        </p:txBody>
      </p:sp>
      <p:sp>
        <p:nvSpPr>
          <p:cNvPr id="125" name="Google Shape;125;g1f0ef8ab37e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f0ef8ab37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f0ef8ab37e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a:solidFill>
                  <a:srgbClr val="000000"/>
                </a:solidFill>
                <a:latin typeface="Arial"/>
                <a:ea typeface="Arial"/>
                <a:cs typeface="Arial"/>
                <a:sym typeface="Arial"/>
              </a:rPr>
              <a:t>Children who have been adultified might also be perceived as having more understanding of their actions and the consequences of their actions. For example, an analysis of case reviews found that practitioners assumed Black boys who were involved in gangs would be able to protect themselves from harm, even after they had been reported missing from home or care. This resulted in the practitioners not acting to protect the boys from sexual exploitation, youth violence and drug and alcohol misuse (Bernard and Harris, 2019)</a:t>
            </a:r>
            <a:endParaRPr/>
          </a:p>
        </p:txBody>
      </p:sp>
      <p:sp>
        <p:nvSpPr>
          <p:cNvPr id="134" name="Google Shape;134;g1f0ef8ab37e_0_33: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11/24/2023</a:t>
            </a:r>
            <a:endParaRPr/>
          </a:p>
        </p:txBody>
      </p:sp>
      <p:sp>
        <p:nvSpPr>
          <p:cNvPr id="135" name="Google Shape;135;g1f0ef8ab37e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f0ef8ab37e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1f0ef8ab37e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a:solidFill>
                  <a:srgbClr val="303232"/>
                </a:solidFill>
                <a:latin typeface="Arial"/>
                <a:ea typeface="Arial"/>
                <a:cs typeface="Arial"/>
                <a:sym typeface="Arial"/>
              </a:rPr>
              <a:t>Janine Davis – Listen up There is a history of dehumanising Black people – Black children are not excluded from that and therefore when we frame adultification, it must be within a historical context. Slavery and colonialism are not in the past as it is those conditions which have socialised people, including our systems and structures to devalue, dehumanise and demonise Black children. Farrer and co.</a:t>
            </a:r>
            <a:endParaRPr/>
          </a:p>
          <a:p>
            <a:pPr marL="0" lvl="0" indent="0" algn="l" rtl="0">
              <a:spcBef>
                <a:spcPts val="0"/>
              </a:spcBef>
              <a:spcAft>
                <a:spcPts val="0"/>
              </a:spcAft>
              <a:buNone/>
            </a:pPr>
            <a:endParaRPr b="0" i="0">
              <a:solidFill>
                <a:srgbClr val="303232"/>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GB"/>
              <a:t>Black children, particularly teenage boys, are less likely to be seen as victims, and more likely to be viewed as ‘offenders’ and subject to ‘adultification’, where they are excluded from the perception of being vulnerable and experience punitive responses. </a:t>
            </a:r>
            <a:endParaRPr/>
          </a:p>
          <a:p>
            <a:pPr marL="0" lvl="0" indent="0" algn="l" rtl="0">
              <a:spcBef>
                <a:spcPts val="0"/>
              </a:spcBef>
              <a:spcAft>
                <a:spcPts val="0"/>
              </a:spcAft>
              <a:buClr>
                <a:schemeClr val="dk1"/>
              </a:buClr>
              <a:buSzPts val="1200"/>
              <a:buFont typeface="Calibri"/>
              <a:buNone/>
            </a:pPr>
            <a:r>
              <a:rPr lang="en-GB"/>
              <a:t>The process of adultification is one which disproportionately harms Black children, presenting them as older than they really are and thus not treating them with the care and protection that should be afforded to minors.</a:t>
            </a:r>
            <a:endParaRPr/>
          </a:p>
          <a:p>
            <a:pPr marL="0" lvl="0" indent="0" algn="l" rtl="0">
              <a:spcBef>
                <a:spcPts val="0"/>
              </a:spcBef>
              <a:spcAft>
                <a:spcPts val="0"/>
              </a:spcAft>
              <a:buClr>
                <a:schemeClr val="dk1"/>
              </a:buClr>
              <a:buSzPts val="1200"/>
              <a:buFont typeface="Calibri"/>
              <a:buNone/>
            </a:pPr>
            <a:r>
              <a:rPr lang="en-GB"/>
              <a:t>Research has found that Black children can be viewed as both older and less innocent than their white peers, and also falsely perceived as angry in the classroom. </a:t>
            </a:r>
            <a:endParaRPr/>
          </a:p>
          <a:p>
            <a:pPr marL="0" lvl="0" indent="0" algn="l" rtl="0">
              <a:spcBef>
                <a:spcPts val="0"/>
              </a:spcBef>
              <a:spcAft>
                <a:spcPts val="0"/>
              </a:spcAft>
              <a:buClr>
                <a:schemeClr val="dk1"/>
              </a:buClr>
              <a:buSzPts val="1200"/>
              <a:buFont typeface="Calibri"/>
              <a:buNone/>
            </a:pPr>
            <a:r>
              <a:rPr lang="en-GB"/>
              <a:t>This is an issue for Black girls too, with Black girls being perceived as ‘less innocent’. Commission on young lives 2022 </a:t>
            </a:r>
            <a:endParaRPr/>
          </a:p>
          <a:p>
            <a:pPr marL="0" lvl="0" indent="0" algn="l" rtl="0">
              <a:spcBef>
                <a:spcPts val="0"/>
              </a:spcBef>
              <a:spcAft>
                <a:spcPts val="0"/>
              </a:spcAft>
              <a:buNone/>
            </a:pPr>
            <a:endParaRPr/>
          </a:p>
        </p:txBody>
      </p:sp>
      <p:sp>
        <p:nvSpPr>
          <p:cNvPr id="143" name="Google Shape;143;g1f0ef8ab37e_0_4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11/24/2023</a:t>
            </a:r>
            <a:endParaRPr/>
          </a:p>
        </p:txBody>
      </p:sp>
      <p:sp>
        <p:nvSpPr>
          <p:cNvPr id="144" name="Google Shape;144;g1f0ef8ab37e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f0ef8ab37e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1f0ef8ab37e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f0ef8ab37e_0_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1f0ef8ab37e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797-75E9-4F33-552F-A1BFEBD8D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23F481-6F5D-C7B4-767B-9D3D892C0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D4098-23AA-82D6-79FD-9950C3B9EEAE}"/>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032F2045-7325-54A4-3CB7-D437AA789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511BD-A3BE-4E44-C274-EA1D7079DA83}"/>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2404199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0C5E-F563-9EE1-17F5-62DBB26931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17AF13-A14D-3055-EF05-721BAA9BC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80AA2-0B61-B5F3-DC10-ED3A1B42014F}"/>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EB8FBAC1-66F8-ADEB-3780-EB01C5A58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9E695-E76F-4D06-9F56-BAE407E873C7}"/>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20734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2D338-1442-75D1-F896-64A2303C1C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6ECE20-2AF9-2DB5-E0A0-F5227D476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997FA3-AE72-C11A-B9BD-0564367E595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A5BABD72-D1F9-D908-5D02-7F942729C6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486AC-3636-F8CE-C31B-16075FFD9FB2}"/>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52115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8A3E-40B8-850B-2893-52A63A424DB8}"/>
              </a:ext>
            </a:extLst>
          </p:cNvPr>
          <p:cNvSpPr>
            <a:spLocks noGrp="1"/>
          </p:cNvSpPr>
          <p:nvPr>
            <p:ph type="title"/>
          </p:nvPr>
        </p:nvSpPr>
        <p:spPr>
          <a:xfrm>
            <a:off x="481585" y="110330"/>
            <a:ext cx="1160564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AAD252F-3F3C-028D-E7A1-880432B24374}"/>
              </a:ext>
            </a:extLst>
          </p:cNvPr>
          <p:cNvSpPr>
            <a:spLocks noGrp="1"/>
          </p:cNvSpPr>
          <p:nvPr>
            <p:ph idx="1"/>
          </p:nvPr>
        </p:nvSpPr>
        <p:spPr>
          <a:xfrm>
            <a:off x="481584" y="1733550"/>
            <a:ext cx="116056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4C09E-E444-D98F-E4CD-8D0704601327}"/>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4E33125B-4FAE-B2D4-8F60-3004BC7C2B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3915C-2E83-5195-A6A3-9CB95D66683F}"/>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890856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2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B319-CC19-D0AD-98A2-2E22C5596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EE55C6-0813-DA90-8DD3-93FE50CAC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3D51F-C41B-6E3B-E273-8BDAC775E042}"/>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C2B83633-44F4-99C7-BD84-A87B3D2D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3D9B56-CE9D-9CE6-BB5A-E59B4515B869}"/>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60382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95D3-4ECD-5A03-EBE3-911F7DD7FB76}"/>
              </a:ext>
            </a:extLst>
          </p:cNvPr>
          <p:cNvSpPr>
            <a:spLocks noGrp="1"/>
          </p:cNvSpPr>
          <p:nvPr>
            <p:ph type="title"/>
          </p:nvPr>
        </p:nvSpPr>
        <p:spPr>
          <a:xfrm>
            <a:off x="838200" y="365125"/>
            <a:ext cx="1051560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419CCE7-486F-5F43-AF62-C0597BA8F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5C81AA-CD5F-1DC1-527C-4DBAC11C0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439259-D581-0230-AADB-FBB9161C0CB1}"/>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0F7A1096-024C-5307-D8EB-4F3216DB20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FE777C-A0CB-8231-E30D-511DC86C0B2A}"/>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64122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D979-1121-FEA1-F9F8-8766006E9ADF}"/>
              </a:ext>
            </a:extLst>
          </p:cNvPr>
          <p:cNvSpPr>
            <a:spLocks noGrp="1"/>
          </p:cNvSpPr>
          <p:nvPr>
            <p:ph type="title"/>
          </p:nvPr>
        </p:nvSpPr>
        <p:spPr>
          <a:xfrm>
            <a:off x="836612" y="365125"/>
            <a:ext cx="10518776"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4F530E0-29E8-09D7-8A15-6197D464C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512208-89D8-5B2F-5ABD-7B767453B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597988-003F-9523-86D8-15712748C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BA0B0-6F03-D95D-370F-C7A4FC2524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22037C-1565-0FB9-390C-8CBDDD3B408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8" name="Footer Placeholder 7">
            <a:extLst>
              <a:ext uri="{FF2B5EF4-FFF2-40B4-BE49-F238E27FC236}">
                <a16:creationId xmlns:a16="http://schemas.microsoft.com/office/drawing/2014/main" id="{12A746B9-2992-867C-856B-17FC5A9757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534C36-A67D-3D02-318D-57486260AD45}"/>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98972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28A4-9604-F67B-BD09-9974BF12BFA0}"/>
              </a:ext>
            </a:extLst>
          </p:cNvPr>
          <p:cNvSpPr>
            <a:spLocks noGrp="1"/>
          </p:cNvSpPr>
          <p:nvPr>
            <p:ph type="title"/>
          </p:nvPr>
        </p:nvSpPr>
        <p:spPr>
          <a:xfrm>
            <a:off x="838200" y="538861"/>
            <a:ext cx="10158984" cy="1325563"/>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E8B6DB6D-0621-6625-DA28-18580409454F}"/>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4" name="Footer Placeholder 3">
            <a:extLst>
              <a:ext uri="{FF2B5EF4-FFF2-40B4-BE49-F238E27FC236}">
                <a16:creationId xmlns:a16="http://schemas.microsoft.com/office/drawing/2014/main" id="{7CF8A82E-1225-9A9B-77D8-AD3F662CEB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4E63DE-E856-3F9F-D679-7F88BA397636}"/>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65019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A6223-77BA-F857-BCFA-1A144897C849}"/>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3" name="Footer Placeholder 2">
            <a:extLst>
              <a:ext uri="{FF2B5EF4-FFF2-40B4-BE49-F238E27FC236}">
                <a16:creationId xmlns:a16="http://schemas.microsoft.com/office/drawing/2014/main" id="{E1AE412F-0392-D74C-B088-E8CB0E4F52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592741-EE78-5452-72AA-82AFCACA02C6}"/>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95401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6217-831F-9F50-085F-674792870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CFE1DF-473F-E9C8-F56A-C3328B046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EF4147-90E9-77DC-C9A2-94B1220F1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E29D3-A8EF-A3A1-CBC0-C6B6C61BB41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BC98FD23-8D86-F0D9-2267-9CC963E72E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3EE59-9D34-46FC-CF5A-7DBAB6081874}"/>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5153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F497-E6CA-1B05-BFAD-227969284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C9F210-98FF-4CA5-19D9-D90F013F0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16CA24-E98A-53F8-AAAE-2CBDC1E2D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C015E-F7DB-00C3-C71B-CB6B21866879}"/>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42DC226B-B5A2-9D6C-A203-7E2739782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5B203F-22FB-A65B-3EEF-17BA5BAF1A4B}"/>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7959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EF18F-9303-81DF-A7E3-AF68C36C9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8DB2CC-DD38-ACFD-5CAD-6D81315FB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C1A83-F8D8-D00C-3C2D-BB32DE889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EC1F56D2-D22A-A422-F905-79BFE4912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EF4AF3-349B-AC66-5A6F-DB875E36E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91A87-DBC1-434C-9336-3EB3A6E6C6AD}" type="slidenum">
              <a:rPr lang="en-GB" smtClean="0"/>
              <a:t>‹#›</a:t>
            </a:fld>
            <a:endParaRPr lang="en-GB"/>
          </a:p>
        </p:txBody>
      </p:sp>
    </p:spTree>
    <p:extLst>
      <p:ext uri="{BB962C8B-B14F-4D97-AF65-F5344CB8AC3E}">
        <p14:creationId xmlns:p14="http://schemas.microsoft.com/office/powerpoint/2010/main" val="3112747842"/>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1" r:id="rId3"/>
    <p:sldLayoutId id="2147483652" r:id="rId4"/>
    <p:sldLayoutId id="2147483653" r:id="rId5"/>
    <p:sldLayoutId id="2147483666" r:id="rId6"/>
    <p:sldLayoutId id="214748366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bbc.co.uk/programmes/p070k8dg" TargetMode="External"/><Relationship Id="rId3" Type="http://schemas.openxmlformats.org/officeDocument/2006/relationships/hyperlink" Target="https://www.gypsy-traveller.org/heritage/celebrating-gypsy-roma-and-traveller-history-month/" TargetMode="External"/><Relationship Id="rId7" Type="http://schemas.openxmlformats.org/officeDocument/2006/relationships/hyperlink" Target="https://www.channel5.com/show/gypsy-kids-our-secret-world/" TargetMode="External"/><Relationship Id="rId2" Type="http://schemas.openxmlformats.org/officeDocument/2006/relationships/hyperlink" Target="https://www.gypsy-traveller.org/" TargetMode="External"/><Relationship Id="rId1" Type="http://schemas.openxmlformats.org/officeDocument/2006/relationships/slideLayout" Target="../slideLayouts/slideLayout2.xml"/><Relationship Id="rId6" Type="http://schemas.openxmlformats.org/officeDocument/2006/relationships/hyperlink" Target="https://travellermovement.org.uk/" TargetMode="External"/><Relationship Id="rId5" Type="http://schemas.openxmlformats.org/officeDocument/2006/relationships/hyperlink" Target="https://www.leedsgate.co.uk/" TargetMode="External"/><Relationship Id="rId4" Type="http://schemas.openxmlformats.org/officeDocument/2006/relationships/hyperlink" Target="https://www.travellerstimes.org.uk/" TargetMode="External"/><Relationship Id="rId9"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hyperlink" Target="http://www.errc.org/uploads/upload_en/file/the-fragility-of-professional-competence-january-2018.pdf" TargetMode="External"/><Relationship Id="rId7" Type="http://schemas.openxmlformats.org/officeDocument/2006/relationships/image" Target="../media/image26.png"/><Relationship Id="rId2" Type="http://schemas.openxmlformats.org/officeDocument/2006/relationships/hyperlink" Target="http://www.rip.org.uk/" TargetMode="External"/><Relationship Id="rId1" Type="http://schemas.openxmlformats.org/officeDocument/2006/relationships/slideLayout" Target="../slideLayouts/slideLayout7.xml"/><Relationship Id="rId6" Type="http://schemas.openxmlformats.org/officeDocument/2006/relationships/hyperlink" Target="https://www.travellerstimes.org.uk/features/gypsy-roma-and-traveller-children-care-tt-investigation" TargetMode="External"/><Relationship Id="rId5" Type="http://schemas.openxmlformats.org/officeDocument/2006/relationships/hyperlink" Target="https://www.travellerstimes.org.uk/sites/default/files/paragraphs/filelink/Gypsies%20and%20Travellers%20Lifestyle%20History%20and%20Culture%20FAQs.pdf" TargetMode="External"/><Relationship Id="rId4" Type="http://schemas.openxmlformats.org/officeDocument/2006/relationships/hyperlink" Target="http://usir.salford.ac.uk/id/eprint/39118/2/Seen%20and%20Heard%20Dan%20Allen%20DRAFT%206%20May%202016%5b1%5d.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Writing.sv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listenupresearch.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www.farrer.co.uk/news-and-insights/adultification-bias-of-black-children-qa-with-jahnine-davi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jp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i="1" dirty="0">
                <a:solidFill>
                  <a:schemeClr val="tx2"/>
                </a:solidFill>
              </a:rPr>
              <a:t>Stream 7 - Culture</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t" anchorCtr="0">
            <a:normAutofit fontScale="77500" lnSpcReduction="20000"/>
          </a:bodyPr>
          <a:lstStyle/>
          <a:p>
            <a:pPr algn="l"/>
            <a:r>
              <a:rPr lang="en-GB" sz="2600" i="1" dirty="0">
                <a:solidFill>
                  <a:schemeClr val="tx2"/>
                </a:solidFill>
              </a:rPr>
              <a:t>Presenters</a:t>
            </a:r>
          </a:p>
          <a:p>
            <a:pPr algn="l"/>
            <a:r>
              <a:rPr lang="en-GB" sz="2600" i="1" dirty="0">
                <a:solidFill>
                  <a:schemeClr val="tx2"/>
                </a:solidFill>
              </a:rPr>
              <a:t>Alana Watson – Archway Learning Trust</a:t>
            </a:r>
          </a:p>
          <a:p>
            <a:pPr algn="l"/>
            <a:r>
              <a:rPr lang="en-GB" sz="2600" i="1" dirty="0">
                <a:solidFill>
                  <a:schemeClr val="tx2"/>
                </a:solidFill>
              </a:rPr>
              <a:t>Ben Straker – Diocese of Hereford Multi-</a:t>
            </a:r>
            <a:r>
              <a:rPr lang="en-GB" sz="2600" i="1" dirty="0" err="1">
                <a:solidFill>
                  <a:schemeClr val="tx2"/>
                </a:solidFill>
              </a:rPr>
              <a:t>Acdemy</a:t>
            </a:r>
            <a:r>
              <a:rPr lang="en-GB" sz="2600" i="1" dirty="0">
                <a:solidFill>
                  <a:schemeClr val="tx2"/>
                </a:solidFill>
              </a:rPr>
              <a:t> Trust</a:t>
            </a:r>
          </a:p>
          <a:p>
            <a:pPr algn="l"/>
            <a:r>
              <a:rPr lang="en-GB" sz="2600" i="1" dirty="0">
                <a:solidFill>
                  <a:schemeClr val="tx2"/>
                </a:solidFill>
              </a:rPr>
              <a:t>Keri </a:t>
            </a:r>
            <a:r>
              <a:rPr lang="en-GB" sz="2600" i="1" dirty="0" err="1">
                <a:solidFill>
                  <a:schemeClr val="tx2"/>
                </a:solidFill>
              </a:rPr>
              <a:t>Standen</a:t>
            </a:r>
            <a:r>
              <a:rPr lang="en-GB" sz="2600" i="1" dirty="0">
                <a:solidFill>
                  <a:schemeClr val="tx2"/>
                </a:solidFill>
              </a:rPr>
              <a:t> – Yorkshire </a:t>
            </a:r>
            <a:r>
              <a:rPr lang="en-GB" sz="2600" i="1">
                <a:solidFill>
                  <a:schemeClr val="tx2"/>
                </a:solidFill>
              </a:rPr>
              <a:t>Causeway School Trust</a:t>
            </a:r>
            <a:endParaRPr lang="en-GB" sz="2600" i="1" dirty="0">
              <a:solidFill>
                <a:schemeClr val="tx2"/>
              </a:solidFill>
            </a:endParaRP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dirty="0">
                <a:solidFill>
                  <a:schemeClr val="accent3">
                    <a:lumMod val="60000"/>
                    <a:lumOff val="40000"/>
                  </a:schemeClr>
                </a:solidFill>
              </a:rPr>
              <a:t>Session Number</a:t>
            </a:r>
          </a:p>
        </p:txBody>
      </p:sp>
    </p:spTree>
    <p:extLst>
      <p:ext uri="{BB962C8B-B14F-4D97-AF65-F5344CB8AC3E}">
        <p14:creationId xmlns:p14="http://schemas.microsoft.com/office/powerpoint/2010/main" val="63704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6" name="Content Placeholder 8">
            <a:extLst>
              <a:ext uri="{FF2B5EF4-FFF2-40B4-BE49-F238E27FC236}">
                <a16:creationId xmlns:a16="http://schemas.microsoft.com/office/drawing/2014/main" id="{BCEA6516-8177-41D5-8CFA-5AE08A269D53}"/>
              </a:ext>
            </a:extLst>
          </p:cNvPr>
          <p:cNvSpPr txBox="1">
            <a:spLocks/>
          </p:cNvSpPr>
          <p:nvPr/>
        </p:nvSpPr>
        <p:spPr>
          <a:xfrm>
            <a:off x="284846" y="422322"/>
            <a:ext cx="116056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 name="Picture 1">
            <a:extLst>
              <a:ext uri="{FF2B5EF4-FFF2-40B4-BE49-F238E27FC236}">
                <a16:creationId xmlns:a16="http://schemas.microsoft.com/office/drawing/2014/main" id="{D30DE7E6-8970-4A2C-8B67-ED3F2830DB3D}"/>
              </a:ext>
            </a:extLst>
          </p:cNvPr>
          <p:cNvPicPr>
            <a:picLocks noChangeAspect="1"/>
          </p:cNvPicPr>
          <p:nvPr/>
        </p:nvPicPr>
        <p:blipFill>
          <a:blip r:embed="rId3"/>
          <a:stretch>
            <a:fillRect/>
          </a:stretch>
        </p:blipFill>
        <p:spPr>
          <a:xfrm>
            <a:off x="191492" y="162801"/>
            <a:ext cx="5098816" cy="6532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6">
            <a:extLst>
              <a:ext uri="{FF2B5EF4-FFF2-40B4-BE49-F238E27FC236}">
                <a16:creationId xmlns:a16="http://schemas.microsoft.com/office/drawing/2014/main" id="{D03C3706-AA55-4DCF-A2CC-3B96C2DCAF97}"/>
              </a:ext>
            </a:extLst>
          </p:cNvPr>
          <p:cNvSpPr>
            <a:spLocks noGrp="1"/>
          </p:cNvSpPr>
          <p:nvPr>
            <p:ph idx="1"/>
          </p:nvPr>
        </p:nvSpPr>
        <p:spPr>
          <a:xfrm>
            <a:off x="5621393" y="1803580"/>
            <a:ext cx="6419850" cy="4351337"/>
          </a:xfrm>
        </p:spPr>
        <p:txBody>
          <a:bodyPr/>
          <a:lstStyle/>
          <a:p>
            <a:r>
              <a:rPr lang="en-US" dirty="0"/>
              <a:t>Using statutory safeguarding guidance is essential in maintaining focus in addressing safeguarding issues across different cultures and faiths. </a:t>
            </a:r>
          </a:p>
          <a:p>
            <a:endParaRPr lang="en-US" dirty="0"/>
          </a:p>
          <a:p>
            <a:r>
              <a:rPr lang="en-US" dirty="0"/>
              <a:t>What can be commonplace in many other countries may be in direct opposition to statutory safeguarding guidance in England. </a:t>
            </a:r>
          </a:p>
          <a:p>
            <a:endParaRPr lang="en-US" dirty="0"/>
          </a:p>
          <a:p>
            <a:pPr marL="0" indent="0">
              <a:buNone/>
            </a:pPr>
            <a:endParaRPr lang="en-GB" dirty="0"/>
          </a:p>
        </p:txBody>
      </p:sp>
    </p:spTree>
    <p:extLst>
      <p:ext uri="{BB962C8B-B14F-4D97-AF65-F5344CB8AC3E}">
        <p14:creationId xmlns:p14="http://schemas.microsoft.com/office/powerpoint/2010/main" val="396168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6" name="Content Placeholder 8">
            <a:extLst>
              <a:ext uri="{FF2B5EF4-FFF2-40B4-BE49-F238E27FC236}">
                <a16:creationId xmlns:a16="http://schemas.microsoft.com/office/drawing/2014/main" id="{BCEA6516-8177-41D5-8CFA-5AE08A269D53}"/>
              </a:ext>
            </a:extLst>
          </p:cNvPr>
          <p:cNvSpPr txBox="1">
            <a:spLocks/>
          </p:cNvSpPr>
          <p:nvPr/>
        </p:nvSpPr>
        <p:spPr>
          <a:xfrm>
            <a:off x="284846" y="422322"/>
            <a:ext cx="116056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 name="Picture 1">
            <a:extLst>
              <a:ext uri="{FF2B5EF4-FFF2-40B4-BE49-F238E27FC236}">
                <a16:creationId xmlns:a16="http://schemas.microsoft.com/office/drawing/2014/main" id="{D30DE7E6-8970-4A2C-8B67-ED3F2830DB3D}"/>
              </a:ext>
            </a:extLst>
          </p:cNvPr>
          <p:cNvPicPr>
            <a:picLocks noChangeAspect="1"/>
          </p:cNvPicPr>
          <p:nvPr/>
        </p:nvPicPr>
        <p:blipFill>
          <a:blip r:embed="rId3"/>
          <a:stretch>
            <a:fillRect/>
          </a:stretch>
        </p:blipFill>
        <p:spPr>
          <a:xfrm>
            <a:off x="191492" y="162801"/>
            <a:ext cx="5098816" cy="6532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6">
            <a:extLst>
              <a:ext uri="{FF2B5EF4-FFF2-40B4-BE49-F238E27FC236}">
                <a16:creationId xmlns:a16="http://schemas.microsoft.com/office/drawing/2014/main" id="{D03C3706-AA55-4DCF-A2CC-3B96C2DCAF97}"/>
              </a:ext>
            </a:extLst>
          </p:cNvPr>
          <p:cNvSpPr>
            <a:spLocks noGrp="1"/>
          </p:cNvSpPr>
          <p:nvPr>
            <p:ph idx="1"/>
          </p:nvPr>
        </p:nvSpPr>
        <p:spPr>
          <a:xfrm>
            <a:off x="5621393" y="1841870"/>
            <a:ext cx="6419850" cy="4351337"/>
          </a:xfrm>
        </p:spPr>
        <p:txBody>
          <a:bodyPr/>
          <a:lstStyle/>
          <a:p>
            <a:r>
              <a:rPr lang="en-US" dirty="0"/>
              <a:t>Maintaining a baseline of what is acceptable parenting and what is harmful to children is critical.</a:t>
            </a:r>
          </a:p>
          <a:p>
            <a:endParaRPr lang="en-US" dirty="0"/>
          </a:p>
          <a:p>
            <a:r>
              <a:rPr lang="en-US" dirty="0"/>
              <a:t>You will not be lost in the debate about culture or religion, nor allow these powerful subjects to supersede the safety of children if you use statutory guidance to help focus your decision making.</a:t>
            </a:r>
            <a:endParaRPr lang="en-GB" dirty="0"/>
          </a:p>
          <a:p>
            <a:endParaRPr lang="en-US" dirty="0"/>
          </a:p>
          <a:p>
            <a:pPr marL="0" indent="0">
              <a:buNone/>
            </a:pPr>
            <a:endParaRPr lang="en-GB" dirty="0"/>
          </a:p>
        </p:txBody>
      </p:sp>
    </p:spTree>
    <p:extLst>
      <p:ext uri="{BB962C8B-B14F-4D97-AF65-F5344CB8AC3E}">
        <p14:creationId xmlns:p14="http://schemas.microsoft.com/office/powerpoint/2010/main" val="28890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6" name="Content Placeholder 8">
            <a:extLst>
              <a:ext uri="{FF2B5EF4-FFF2-40B4-BE49-F238E27FC236}">
                <a16:creationId xmlns:a16="http://schemas.microsoft.com/office/drawing/2014/main" id="{BCEA6516-8177-41D5-8CFA-5AE08A269D53}"/>
              </a:ext>
            </a:extLst>
          </p:cNvPr>
          <p:cNvSpPr txBox="1">
            <a:spLocks/>
          </p:cNvSpPr>
          <p:nvPr/>
        </p:nvSpPr>
        <p:spPr>
          <a:xfrm>
            <a:off x="284846" y="422322"/>
            <a:ext cx="116056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1266" name="Picture 2" descr="Children Study One Line Drawing, Wing Drawing, Child Drawing, Study Drawing  PNG and Vector with Transparent Background for Free Download | Children  sketch, Line drawing, Continuous line drawing">
            <a:extLst>
              <a:ext uri="{FF2B5EF4-FFF2-40B4-BE49-F238E27FC236}">
                <a16:creationId xmlns:a16="http://schemas.microsoft.com/office/drawing/2014/main" id="{7256E499-2C82-4ABF-917D-9C45D54D11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6" t="10560" r="11422" b="12069"/>
          <a:stretch/>
        </p:blipFill>
        <p:spPr bwMode="auto">
          <a:xfrm>
            <a:off x="16667" y="1622457"/>
            <a:ext cx="314682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rawing of school boy with backpack holding a notebook. Single continuous  line art style 16022754 Vector Art at Vecteezy">
            <a:extLst>
              <a:ext uri="{FF2B5EF4-FFF2-40B4-BE49-F238E27FC236}">
                <a16:creationId xmlns:a16="http://schemas.microsoft.com/office/drawing/2014/main" id="{CE383AE4-761A-4D14-ABA2-0B7FE61EA2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934" t="11121" r="34822" b="11233"/>
          <a:stretch/>
        </p:blipFill>
        <p:spPr bwMode="auto">
          <a:xfrm>
            <a:off x="9129486" y="1332858"/>
            <a:ext cx="3045847" cy="384943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remium Vector | Continuous line of sad depressed woman illustration">
            <a:extLst>
              <a:ext uri="{FF2B5EF4-FFF2-40B4-BE49-F238E27FC236}">
                <a16:creationId xmlns:a16="http://schemas.microsoft.com/office/drawing/2014/main" id="{6B4072BC-317C-4E16-8DEE-FE5566B5B1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560" r="31588"/>
          <a:stretch/>
        </p:blipFill>
        <p:spPr bwMode="auto">
          <a:xfrm>
            <a:off x="6326983" y="1303665"/>
            <a:ext cx="2976563" cy="390782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remium Vector | Continuous line drawing of a mother and daughter sitting  on the lap happy family concept vector">
            <a:extLst>
              <a:ext uri="{FF2B5EF4-FFF2-40B4-BE49-F238E27FC236}">
                <a16:creationId xmlns:a16="http://schemas.microsoft.com/office/drawing/2014/main" id="{D519E548-A76F-4C11-9119-E016A6DC5F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086" t="17659" r="23322" b="18370"/>
          <a:stretch/>
        </p:blipFill>
        <p:spPr bwMode="auto">
          <a:xfrm>
            <a:off x="2869860" y="1303665"/>
            <a:ext cx="3314700" cy="38143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065BF4D-D1DF-48A3-9626-051FA5C930DA}"/>
              </a:ext>
            </a:extLst>
          </p:cNvPr>
          <p:cNvSpPr/>
          <p:nvPr/>
        </p:nvSpPr>
        <p:spPr>
          <a:xfrm>
            <a:off x="190499" y="5306839"/>
            <a:ext cx="11439526" cy="1384995"/>
          </a:xfrm>
          <a:prstGeom prst="rect">
            <a:avLst/>
          </a:prstGeom>
        </p:spPr>
        <p:txBody>
          <a:bodyPr wrap="square">
            <a:spAutoFit/>
          </a:bodyPr>
          <a:lstStyle/>
          <a:p>
            <a:pPr marL="457200" indent="-457200">
              <a:buFont typeface="Arial" panose="020B0604020202020204" pitchFamily="34" charset="0"/>
              <a:buChar char="•"/>
            </a:pPr>
            <a:r>
              <a:rPr lang="en-US" sz="2800" dirty="0"/>
              <a:t>Professionals want to be respectful of families cultural and religious practices but the desire to be culturally sensitive can result in professionals accepting lower standards of care. </a:t>
            </a:r>
            <a:endParaRPr lang="en-GB" sz="2800" dirty="0"/>
          </a:p>
        </p:txBody>
      </p:sp>
    </p:spTree>
    <p:extLst>
      <p:ext uri="{BB962C8B-B14F-4D97-AF65-F5344CB8AC3E}">
        <p14:creationId xmlns:p14="http://schemas.microsoft.com/office/powerpoint/2010/main" val="275816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85149" y="0"/>
            <a:ext cx="10515600" cy="1325563"/>
          </a:xfrm>
        </p:spPr>
        <p:txBody>
          <a:bodyPr>
            <a:normAutofit fontScale="90000"/>
          </a:bodyPr>
          <a:lstStyle/>
          <a:p>
            <a:r>
              <a:rPr lang="en-GB" sz="5400" b="1" dirty="0">
                <a:solidFill>
                  <a:schemeClr val="accent1"/>
                </a:solidFill>
                <a:latin typeface="+mn-lt"/>
              </a:rPr>
              <a:t>Child deaths linked to faith and belief</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pic>
        <p:nvPicPr>
          <p:cNvPr id="8" name="Picture 7">
            <a:extLst>
              <a:ext uri="{FF2B5EF4-FFF2-40B4-BE49-F238E27FC236}">
                <a16:creationId xmlns:a16="http://schemas.microsoft.com/office/drawing/2014/main" id="{A86EE667-50D4-4ECD-B83C-4E7C8DA0417C}"/>
              </a:ext>
            </a:extLst>
          </p:cNvPr>
          <p:cNvPicPr>
            <a:picLocks noChangeAspect="1"/>
          </p:cNvPicPr>
          <p:nvPr/>
        </p:nvPicPr>
        <p:blipFill rotWithShape="1">
          <a:blip r:embed="rId3"/>
          <a:srcRect r="50432"/>
          <a:stretch/>
        </p:blipFill>
        <p:spPr>
          <a:xfrm>
            <a:off x="185149" y="1500621"/>
            <a:ext cx="4919246" cy="5213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0" name="Picture 8" descr="Failures that led to mother starving Khyra Ishaq to death 'beyond belief' |  Child protection | The Guardian">
            <a:extLst>
              <a:ext uri="{FF2B5EF4-FFF2-40B4-BE49-F238E27FC236}">
                <a16:creationId xmlns:a16="http://schemas.microsoft.com/office/drawing/2014/main" id="{6DCB30C2-97CD-4C83-A346-6DD9CE880002}"/>
              </a:ext>
            </a:extLst>
          </p:cNvPr>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410200" y="1516126"/>
            <a:ext cx="6596650" cy="2560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C55236E-C909-44D5-BF21-402C09D31F16}"/>
              </a:ext>
            </a:extLst>
          </p:cNvPr>
          <p:cNvPicPr>
            <a:picLocks noChangeAspect="1"/>
          </p:cNvPicPr>
          <p:nvPr/>
        </p:nvPicPr>
        <p:blipFill>
          <a:blip r:embed="rId6"/>
          <a:stretch>
            <a:fillRect/>
          </a:stretch>
        </p:blipFill>
        <p:spPr>
          <a:xfrm>
            <a:off x="1209241" y="1651307"/>
            <a:ext cx="6211167" cy="971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6" name="Picture 14" descr="https://static.independent.co.uk/s3fs-public/thumbnails/image/2017/03/05/11/alexandru-radita.jpg.size.custom.crop.1086x700.jpg">
            <a:extLst>
              <a:ext uri="{FF2B5EF4-FFF2-40B4-BE49-F238E27FC236}">
                <a16:creationId xmlns:a16="http://schemas.microsoft.com/office/drawing/2014/main" id="{3CACD06F-E01A-47F6-8C68-8954B28D7D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0201"/>
          <a:stretch/>
        </p:blipFill>
        <p:spPr bwMode="auto">
          <a:xfrm>
            <a:off x="5410200" y="4402380"/>
            <a:ext cx="6596650" cy="2279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4E3EA85-1461-4E7C-A8EE-B358242312A0}"/>
              </a:ext>
            </a:extLst>
          </p:cNvPr>
          <p:cNvPicPr>
            <a:picLocks noChangeAspect="1"/>
          </p:cNvPicPr>
          <p:nvPr/>
        </p:nvPicPr>
        <p:blipFill>
          <a:blip r:embed="rId8"/>
          <a:stretch>
            <a:fillRect/>
          </a:stretch>
        </p:blipFill>
        <p:spPr>
          <a:xfrm>
            <a:off x="6009465" y="4049258"/>
            <a:ext cx="5801535" cy="905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5F5E590E-37BE-42AB-BB99-5B0550E729C0}"/>
              </a:ext>
            </a:extLst>
          </p:cNvPr>
          <p:cNvPicPr>
            <a:picLocks noChangeAspect="1"/>
          </p:cNvPicPr>
          <p:nvPr/>
        </p:nvPicPr>
        <p:blipFill>
          <a:blip r:embed="rId9"/>
          <a:stretch>
            <a:fillRect/>
          </a:stretch>
        </p:blipFill>
        <p:spPr>
          <a:xfrm>
            <a:off x="493987" y="5678090"/>
            <a:ext cx="5801535" cy="1165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54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85149" y="0"/>
            <a:ext cx="10515600" cy="1325563"/>
          </a:xfrm>
        </p:spPr>
        <p:txBody>
          <a:bodyPr>
            <a:normAutofit/>
          </a:bodyPr>
          <a:lstStyle/>
          <a:p>
            <a:r>
              <a:rPr lang="en-GB" sz="5400" b="1" dirty="0">
                <a:solidFill>
                  <a:schemeClr val="accent1"/>
                </a:solidFill>
                <a:latin typeface="+mn-lt"/>
              </a:rPr>
              <a:t>What can we do?</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pic>
        <p:nvPicPr>
          <p:cNvPr id="3" name="Content Placeholder 2">
            <a:extLst>
              <a:ext uri="{FF2B5EF4-FFF2-40B4-BE49-F238E27FC236}">
                <a16:creationId xmlns:a16="http://schemas.microsoft.com/office/drawing/2014/main" id="{7915CA2B-0A41-46E3-9283-57D0A411F7A1}"/>
              </a:ext>
            </a:extLst>
          </p:cNvPr>
          <p:cNvPicPr>
            <a:picLocks noGrp="1" noChangeAspect="1"/>
          </p:cNvPicPr>
          <p:nvPr>
            <p:ph idx="1"/>
          </p:nvPr>
        </p:nvPicPr>
        <p:blipFill>
          <a:blip r:embed="rId3"/>
          <a:stretch>
            <a:fillRect/>
          </a:stretch>
        </p:blipFill>
        <p:spPr>
          <a:xfrm>
            <a:off x="7096124" y="1500621"/>
            <a:ext cx="4862825" cy="5109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8">
            <a:extLst>
              <a:ext uri="{FF2B5EF4-FFF2-40B4-BE49-F238E27FC236}">
                <a16:creationId xmlns:a16="http://schemas.microsoft.com/office/drawing/2014/main" id="{CFE3D66F-BC63-4E93-8AED-78831CD05DA5}"/>
              </a:ext>
            </a:extLst>
          </p:cNvPr>
          <p:cNvSpPr txBox="1">
            <a:spLocks/>
          </p:cNvSpPr>
          <p:nvPr/>
        </p:nvSpPr>
        <p:spPr>
          <a:xfrm>
            <a:off x="481583" y="1733550"/>
            <a:ext cx="61954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Explore school demographics.</a:t>
            </a:r>
          </a:p>
          <a:p>
            <a:endParaRPr lang="en-US" dirty="0"/>
          </a:p>
          <a:p>
            <a:r>
              <a:rPr lang="en-US" dirty="0"/>
              <a:t>Explore community demographics.</a:t>
            </a:r>
          </a:p>
          <a:p>
            <a:endParaRPr lang="en-US" dirty="0"/>
          </a:p>
          <a:p>
            <a:r>
              <a:rPr lang="en-US" dirty="0"/>
              <a:t>Deliver training and development to your staff teams. </a:t>
            </a:r>
          </a:p>
        </p:txBody>
      </p:sp>
      <p:pic>
        <p:nvPicPr>
          <p:cNvPr id="8" name="Picture 7">
            <a:extLst>
              <a:ext uri="{FF2B5EF4-FFF2-40B4-BE49-F238E27FC236}">
                <a16:creationId xmlns:a16="http://schemas.microsoft.com/office/drawing/2014/main" id="{5345C70E-5C2E-4E8B-A53A-0A434B2D4515}"/>
              </a:ext>
            </a:extLst>
          </p:cNvPr>
          <p:cNvPicPr>
            <a:picLocks noChangeAspect="1"/>
          </p:cNvPicPr>
          <p:nvPr/>
        </p:nvPicPr>
        <p:blipFill>
          <a:blip r:embed="rId4"/>
          <a:stretch>
            <a:fillRect/>
          </a:stretch>
        </p:blipFill>
        <p:spPr>
          <a:xfrm>
            <a:off x="185150" y="5362574"/>
            <a:ext cx="6677924" cy="1247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33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9798334" y="2395129"/>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179" y="6077031"/>
            <a:ext cx="1888966" cy="670639"/>
          </a:xfrm>
          <a:prstGeom prst="rect">
            <a:avLst/>
          </a:prstGeom>
        </p:spPr>
      </p:pic>
      <p:pic>
        <p:nvPicPr>
          <p:cNvPr id="2050" name="Picture 2" descr="Image result for archway learning tru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6920" y="323768"/>
            <a:ext cx="1985553" cy="196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78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dirty="0">
                <a:solidFill>
                  <a:schemeClr val="tx2"/>
                </a:solidFill>
              </a:rPr>
              <a:t>Working with Gypsy, Roma and Traveller communities</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b">
            <a:normAutofit/>
          </a:bodyPr>
          <a:lstStyle/>
          <a:p>
            <a:pPr algn="l"/>
            <a:r>
              <a:rPr lang="en-GB" sz="3900" i="1" dirty="0">
                <a:solidFill>
                  <a:schemeClr val="tx2"/>
                </a:solidFill>
              </a:rPr>
              <a:t>Ben Straker</a:t>
            </a:r>
          </a:p>
          <a:p>
            <a:pPr algn="l"/>
            <a:r>
              <a:rPr lang="en-GB" sz="3200" i="1" dirty="0">
                <a:solidFill>
                  <a:schemeClr val="tx2"/>
                </a:solidFill>
              </a:rPr>
              <a:t>Director of Safeguarding and Inclusion </a:t>
            </a:r>
            <a:r>
              <a:rPr lang="en-GB" sz="2600" i="1" dirty="0">
                <a:solidFill>
                  <a:schemeClr val="tx2"/>
                </a:solidFill>
              </a:rPr>
              <a:t>DHMAT</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1644073" cy="369332"/>
          </a:xfrm>
          <a:prstGeom prst="rect">
            <a:avLst/>
          </a:prstGeom>
          <a:noFill/>
        </p:spPr>
        <p:txBody>
          <a:bodyPr wrap="square" rtlCol="0">
            <a:spAutoFit/>
          </a:bodyPr>
          <a:lstStyle/>
          <a:p>
            <a:r>
              <a:rPr lang="en-GB" dirty="0">
                <a:solidFill>
                  <a:schemeClr val="accent3">
                    <a:lumMod val="60000"/>
                    <a:lumOff val="40000"/>
                  </a:schemeClr>
                </a:solidFill>
              </a:rPr>
              <a:t>Session 7.2 </a:t>
            </a:r>
          </a:p>
        </p:txBody>
      </p:sp>
      <p:pic>
        <p:nvPicPr>
          <p:cNvPr id="9" name="Picture 8" descr="A logo with a gold wave&#10;&#10;Description automatically generated with medium confidence">
            <a:extLst>
              <a:ext uri="{FF2B5EF4-FFF2-40B4-BE49-F238E27FC236}">
                <a16:creationId xmlns:a16="http://schemas.microsoft.com/office/drawing/2014/main" id="{C426BE63-12FA-D9F1-C02D-FB359FDEE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076" y="-5980"/>
            <a:ext cx="5612619" cy="1597519"/>
          </a:xfrm>
          <a:prstGeom prst="rect">
            <a:avLst/>
          </a:prstGeom>
        </p:spPr>
      </p:pic>
    </p:spTree>
    <p:extLst>
      <p:ext uri="{BB962C8B-B14F-4D97-AF65-F5344CB8AC3E}">
        <p14:creationId xmlns:p14="http://schemas.microsoft.com/office/powerpoint/2010/main" val="1457964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a:extLst>
              <a:ext uri="{FF2B5EF4-FFF2-40B4-BE49-F238E27FC236}">
                <a16:creationId xmlns:a16="http://schemas.microsoft.com/office/drawing/2014/main" id="{7C2B45B4-5630-9680-2FE7-E2F5B1AED19B}"/>
              </a:ext>
            </a:extLst>
          </p:cNvPr>
          <p:cNvSpPr>
            <a:spLocks noGrp="1" noChangeArrowheads="1"/>
          </p:cNvSpPr>
          <p:nvPr>
            <p:ph type="title"/>
          </p:nvPr>
        </p:nvSpPr>
        <p:spPr>
          <a:xfrm>
            <a:off x="1981199" y="110330"/>
            <a:ext cx="10106025" cy="1325563"/>
          </a:xfrm>
        </p:spPr>
        <p:txBody>
          <a:bodyPr/>
          <a:lstStyle/>
          <a:p>
            <a:pPr>
              <a:defRPr/>
            </a:pPr>
            <a:r>
              <a:rPr lang="en-GB" altLang="en-US" dirty="0"/>
              <a:t>Aims of the session</a:t>
            </a:r>
          </a:p>
        </p:txBody>
      </p:sp>
      <p:graphicFrame>
        <p:nvGraphicFramePr>
          <p:cNvPr id="17411" name="Content Placeholder 4">
            <a:extLst>
              <a:ext uri="{FF2B5EF4-FFF2-40B4-BE49-F238E27FC236}">
                <a16:creationId xmlns:a16="http://schemas.microsoft.com/office/drawing/2014/main" id="{AEE61B5A-1310-1C2C-2B88-52350E102624}"/>
              </a:ext>
            </a:extLst>
          </p:cNvPr>
          <p:cNvGraphicFramePr>
            <a:graphicFrameLocks noGrp="1"/>
          </p:cNvGraphicFramePr>
          <p:nvPr>
            <p:ph idx="1"/>
          </p:nvPr>
        </p:nvGraphicFramePr>
        <p:xfrm>
          <a:off x="1981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Content Placeholder 4" descr="A logo with a black background&#10;&#10;Description automatically generated">
            <a:extLst>
              <a:ext uri="{FF2B5EF4-FFF2-40B4-BE49-F238E27FC236}">
                <a16:creationId xmlns:a16="http://schemas.microsoft.com/office/drawing/2014/main" id="{949B4A0E-19F7-3D23-1F78-C4F90E54B4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 y="-155577"/>
            <a:ext cx="1733550" cy="18573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199" y="110330"/>
            <a:ext cx="10106025" cy="1325563"/>
          </a:xfrm>
        </p:spPr>
        <p:txBody>
          <a:bodyPr/>
          <a:lstStyle/>
          <a:p>
            <a:pPr eaLnBrk="1" hangingPunct="1"/>
            <a:r>
              <a:rPr lang="en-GB" altLang="en-US" dirty="0">
                <a:ea typeface="Batang" pitchFamily="18" charset="-127"/>
              </a:rPr>
              <a:t>Note of caution</a:t>
            </a:r>
          </a:p>
        </p:txBody>
      </p:sp>
      <p:graphicFrame>
        <p:nvGraphicFramePr>
          <p:cNvPr id="7173" name="Content Placeholder 2">
            <a:extLst>
              <a:ext uri="{FF2B5EF4-FFF2-40B4-BE49-F238E27FC236}">
                <a16:creationId xmlns:a16="http://schemas.microsoft.com/office/drawing/2014/main" id="{742AB731-B381-0926-3CFA-483C1390B0E1}"/>
              </a:ext>
            </a:extLst>
          </p:cNvPr>
          <p:cNvGraphicFramePr>
            <a:graphicFrameLocks noGrp="1"/>
          </p:cNvGraphicFramePr>
          <p:nvPr>
            <p:ph sz="quarter" idx="1"/>
          </p:nvPr>
        </p:nvGraphicFramePr>
        <p:xfrm>
          <a:off x="1981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Content Placeholder 4" descr="A logo with a black background&#10;&#10;Description automatically generated">
            <a:extLst>
              <a:ext uri="{FF2B5EF4-FFF2-40B4-BE49-F238E27FC236}">
                <a16:creationId xmlns:a16="http://schemas.microsoft.com/office/drawing/2014/main" id="{AC2406F8-FA60-3263-B8C2-85A274E857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1" y="-155577"/>
            <a:ext cx="1733550" cy="18573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dirty="0"/>
              <a:t>Key considerations</a:t>
            </a:r>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1" y="-145638"/>
            <a:ext cx="1733550" cy="1857375"/>
          </a:xfrm>
        </p:spPr>
      </p:pic>
      <p:graphicFrame>
        <p:nvGraphicFramePr>
          <p:cNvPr id="7" name="TextBox 3">
            <a:extLst>
              <a:ext uri="{FF2B5EF4-FFF2-40B4-BE49-F238E27FC236}">
                <a16:creationId xmlns:a16="http://schemas.microsoft.com/office/drawing/2014/main" id="{D62D15C6-ED54-4FEF-050A-C286162ABF2A}"/>
              </a:ext>
            </a:extLst>
          </p:cNvPr>
          <p:cNvGraphicFramePr/>
          <p:nvPr/>
        </p:nvGraphicFramePr>
        <p:xfrm>
          <a:off x="1619249" y="1784796"/>
          <a:ext cx="10548317"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7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68872" y="2700181"/>
            <a:ext cx="5363213" cy="1862451"/>
          </a:xfrm>
        </p:spPr>
        <p:txBody>
          <a:bodyPr anchor="t">
            <a:normAutofit/>
          </a:bodyPr>
          <a:lstStyle/>
          <a:p>
            <a:r>
              <a:rPr lang="en-GB" sz="4000" b="1" dirty="0"/>
              <a:t>Safeguarding across different cultures.</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296411" y="4157819"/>
            <a:ext cx="5686177" cy="1862450"/>
          </a:xfrm>
        </p:spPr>
        <p:txBody>
          <a:bodyPr anchor="b">
            <a:normAutofit/>
          </a:bodyPr>
          <a:lstStyle/>
          <a:p>
            <a:r>
              <a:rPr lang="en-GB" dirty="0"/>
              <a:t>Alana Watson</a:t>
            </a:r>
          </a:p>
          <a:p>
            <a:r>
              <a:rPr lang="en-GB" dirty="0"/>
              <a:t>Trust Lead for Safeguarding </a:t>
            </a:r>
          </a:p>
          <a:p>
            <a:r>
              <a:rPr lang="en-GB" dirty="0"/>
              <a:t>Archway Learning Trust </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dirty="0">
                <a:solidFill>
                  <a:schemeClr val="accent3">
                    <a:lumMod val="60000"/>
                    <a:lumOff val="40000"/>
                  </a:schemeClr>
                </a:solidFill>
              </a:rPr>
              <a:t>Session Number: 7.1</a:t>
            </a:r>
          </a:p>
        </p:txBody>
      </p:sp>
      <p:pic>
        <p:nvPicPr>
          <p:cNvPr id="6" name="Picture 2" descr="Image result for archway learning tr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502" y="402509"/>
            <a:ext cx="1985555" cy="213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4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857375"/>
          </a:xfrm>
        </p:spPr>
        <p:txBody>
          <a:bodyPr>
            <a:normAutofit fontScale="90000"/>
          </a:bodyPr>
          <a:lstStyle/>
          <a:p>
            <a:r>
              <a:rPr lang="en-US" dirty="0"/>
              <a:t>A broad overview of ethnic, linguistic and cultural groups of Travelling people in the UK</a:t>
            </a:r>
            <a:br>
              <a:rPr lang="en-US" dirty="0"/>
            </a:br>
            <a:endParaRPr lang="en-GB" dirty="0"/>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1" y="-145638"/>
            <a:ext cx="1733550" cy="1857375"/>
          </a:xfrm>
        </p:spPr>
      </p:pic>
      <p:graphicFrame>
        <p:nvGraphicFramePr>
          <p:cNvPr id="4" name="Content Placeholder 3">
            <a:extLst>
              <a:ext uri="{FF2B5EF4-FFF2-40B4-BE49-F238E27FC236}">
                <a16:creationId xmlns:a16="http://schemas.microsoft.com/office/drawing/2014/main" id="{165C988C-5787-AA59-C767-67B2326F02E4}"/>
              </a:ext>
            </a:extLst>
          </p:cNvPr>
          <p:cNvGraphicFramePr>
            <a:graphicFrameLocks/>
          </p:cNvGraphicFramePr>
          <p:nvPr/>
        </p:nvGraphicFramePr>
        <p:xfrm>
          <a:off x="536713" y="1480930"/>
          <a:ext cx="10823712" cy="5116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96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cstate="print"/>
          <a:srcRect/>
          <a:stretch>
            <a:fillRect/>
          </a:stretch>
        </p:blipFill>
        <p:spPr bwMode="auto">
          <a:xfrm>
            <a:off x="1820636" y="69351"/>
            <a:ext cx="10295164" cy="6576378"/>
          </a:xfrm>
          <a:prstGeom prst="rect">
            <a:avLst/>
          </a:prstGeom>
          <a:noFill/>
          <a:ln w="9525">
            <a:noFill/>
            <a:miter lim="800000"/>
            <a:headEnd/>
            <a:tailEnd/>
          </a:ln>
        </p:spPr>
      </p:pic>
      <p:pic>
        <p:nvPicPr>
          <p:cNvPr id="2" name="Content Placeholder 4" descr="A logo with a black background&#10;&#10;Description automatically generated">
            <a:extLst>
              <a:ext uri="{FF2B5EF4-FFF2-40B4-BE49-F238E27FC236}">
                <a16:creationId xmlns:a16="http://schemas.microsoft.com/office/drawing/2014/main" id="{A6EAFF2B-787B-7F4C-EE28-ACE52EB62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1" y="-145638"/>
            <a:ext cx="1733550" cy="18573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normAutofit/>
          </a:bodyPr>
          <a:lstStyle/>
          <a:p>
            <a:r>
              <a:rPr lang="en-GB" sz="4400" dirty="0">
                <a:ea typeface="Batang" panose="02030600000101010101" pitchFamily="18" charset="-127"/>
              </a:rPr>
              <a:t>Brief overview of legislation relating to nomadic people in England and the UK</a:t>
            </a:r>
            <a:endParaRPr lang="en-GB" dirty="0"/>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1" y="-145638"/>
            <a:ext cx="1733550" cy="1857375"/>
          </a:xfrm>
        </p:spPr>
      </p:pic>
      <p:graphicFrame>
        <p:nvGraphicFramePr>
          <p:cNvPr id="3" name="Content Placeholder 2">
            <a:extLst>
              <a:ext uri="{FF2B5EF4-FFF2-40B4-BE49-F238E27FC236}">
                <a16:creationId xmlns:a16="http://schemas.microsoft.com/office/drawing/2014/main" id="{5DF34C41-2B2B-487E-1B05-9D95E35DCB08}"/>
              </a:ext>
            </a:extLst>
          </p:cNvPr>
          <p:cNvGraphicFramePr>
            <a:graphicFrameLocks/>
          </p:cNvGraphicFramePr>
          <p:nvPr/>
        </p:nvGraphicFramePr>
        <p:xfrm>
          <a:off x="0" y="1435893"/>
          <a:ext cx="12192000" cy="5422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869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logo with a black background&#10;&#10;Description automatically generated">
            <a:extLst>
              <a:ext uri="{FF2B5EF4-FFF2-40B4-BE49-F238E27FC236}">
                <a16:creationId xmlns:a16="http://schemas.microsoft.com/office/drawing/2014/main" id="{9E1C54ED-5638-9AC1-D138-87077F9BB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55577"/>
            <a:ext cx="1733550" cy="1857375"/>
          </a:xfrm>
          <a:prstGeom prst="rect">
            <a:avLst/>
          </a:prstGeom>
        </p:spPr>
      </p:pic>
      <p:pic>
        <p:nvPicPr>
          <p:cNvPr id="3" name="Picture 2" descr="gypsies-the-locke-family-crosses-leintwardine-bridge-in-the-1940s">
            <a:extLst>
              <a:ext uri="{FF2B5EF4-FFF2-40B4-BE49-F238E27FC236}">
                <a16:creationId xmlns:a16="http://schemas.microsoft.com/office/drawing/2014/main" id="{B0A104C6-5966-9934-4FCA-42C00C1DE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9470" y="881852"/>
            <a:ext cx="915035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709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logo with a black background&#10;&#10;Description automatically generated">
            <a:extLst>
              <a:ext uri="{FF2B5EF4-FFF2-40B4-BE49-F238E27FC236}">
                <a16:creationId xmlns:a16="http://schemas.microsoft.com/office/drawing/2014/main" id="{9E1C54ED-5638-9AC1-D138-87077F9BB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33114"/>
            <a:ext cx="1733550" cy="1857375"/>
          </a:xfrm>
          <a:prstGeom prst="rect">
            <a:avLst/>
          </a:prstGeom>
        </p:spPr>
      </p:pic>
      <p:pic>
        <p:nvPicPr>
          <p:cNvPr id="5" name="Picture 5" descr="A picture containing grass, mountain, outdoor, way&#10;&#10;Description automatically generated">
            <a:extLst>
              <a:ext uri="{FF2B5EF4-FFF2-40B4-BE49-F238E27FC236}">
                <a16:creationId xmlns:a16="http://schemas.microsoft.com/office/drawing/2014/main" id="{EDB4A260-37FD-0428-A8C6-66DF3C038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390157"/>
            <a:ext cx="10020300" cy="600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960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7100" y="152400"/>
            <a:ext cx="7797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4" descr="A logo with a black background&#10;&#10;Description automatically generated">
            <a:extLst>
              <a:ext uri="{FF2B5EF4-FFF2-40B4-BE49-F238E27FC236}">
                <a16:creationId xmlns:a16="http://schemas.microsoft.com/office/drawing/2014/main" id="{D49088C0-200C-E8A5-4BA9-6A771805B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33114"/>
            <a:ext cx="1733550" cy="1857375"/>
          </a:xfrm>
          <a:prstGeom prst="rect">
            <a:avLst/>
          </a:prstGeom>
        </p:spPr>
      </p:pic>
    </p:spTree>
    <p:extLst>
      <p:ext uri="{BB962C8B-B14F-4D97-AF65-F5344CB8AC3E}">
        <p14:creationId xmlns:p14="http://schemas.microsoft.com/office/powerpoint/2010/main" val="812429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7951" y="1460501"/>
            <a:ext cx="6981825"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4" descr="A logo with a black background&#10;&#10;Description automatically generated">
            <a:extLst>
              <a:ext uri="{FF2B5EF4-FFF2-40B4-BE49-F238E27FC236}">
                <a16:creationId xmlns:a16="http://schemas.microsoft.com/office/drawing/2014/main" id="{6FD5D103-7A84-0152-62E5-7E16A8E67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33114"/>
            <a:ext cx="1733550" cy="1857375"/>
          </a:xfrm>
          <a:prstGeom prst="rect">
            <a:avLst/>
          </a:prstGeom>
        </p:spPr>
      </p:pic>
    </p:spTree>
    <p:extLst>
      <p:ext uri="{BB962C8B-B14F-4D97-AF65-F5344CB8AC3E}">
        <p14:creationId xmlns:p14="http://schemas.microsoft.com/office/powerpoint/2010/main" val="3701566749"/>
      </p:ext>
    </p:extLst>
  </p:cSld>
  <p:clrMapOvr>
    <a:masterClrMapping/>
  </p:clrMapOvr>
  <p:transition advClick="0" advTm="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altLang="en-US" b="1" dirty="0">
                <a:latin typeface="Batang" pitchFamily="18" charset="-127"/>
                <a:ea typeface="Batang" pitchFamily="18" charset="-127"/>
              </a:rPr>
              <a:t>Hostility and harassment</a:t>
            </a:r>
            <a:endParaRPr lang="en-GB" dirty="0"/>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1" y="-145638"/>
            <a:ext cx="1733550" cy="1857375"/>
          </a:xfrm>
        </p:spPr>
      </p:pic>
      <p:graphicFrame>
        <p:nvGraphicFramePr>
          <p:cNvPr id="3" name="Content Placeholder 2">
            <a:extLst>
              <a:ext uri="{FF2B5EF4-FFF2-40B4-BE49-F238E27FC236}">
                <a16:creationId xmlns:a16="http://schemas.microsoft.com/office/drawing/2014/main" id="{E8A66613-1CDE-1BEB-4C11-B05629A86ABE}"/>
              </a:ext>
            </a:extLst>
          </p:cNvPr>
          <p:cNvGraphicFramePr>
            <a:graphicFrameLocks/>
          </p:cNvGraphicFramePr>
          <p:nvPr/>
        </p:nvGraphicFramePr>
        <p:xfrm>
          <a:off x="974034" y="1341783"/>
          <a:ext cx="9790043" cy="5188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2688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logo with a black background&#10;&#10;Description automatically generated">
            <a:extLst>
              <a:ext uri="{FF2B5EF4-FFF2-40B4-BE49-F238E27FC236}">
                <a16:creationId xmlns:a16="http://schemas.microsoft.com/office/drawing/2014/main" id="{9E1C54ED-5638-9AC1-D138-87077F9BB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55577"/>
            <a:ext cx="1733550" cy="1857375"/>
          </a:xfrm>
          <a:prstGeom prst="rect">
            <a:avLst/>
          </a:prstGeom>
        </p:spPr>
      </p:pic>
      <p:pic>
        <p:nvPicPr>
          <p:cNvPr id="3" name="Picture 1">
            <a:extLst>
              <a:ext uri="{FF2B5EF4-FFF2-40B4-BE49-F238E27FC236}">
                <a16:creationId xmlns:a16="http://schemas.microsoft.com/office/drawing/2014/main" id="{DCBD6515-179E-D590-B868-18B01C0458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368" y="566530"/>
            <a:ext cx="9218554" cy="569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289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child from the Roma community leaves a camp after being expelled by French police officers in Saint-Priest, outside Lyon, last August">
            <a:extLst>
              <a:ext uri="{FF2B5EF4-FFF2-40B4-BE49-F238E27FC236}">
                <a16:creationId xmlns:a16="http://schemas.microsoft.com/office/drawing/2014/main" id="{4C6A8940-B038-ED80-A2CC-D915B8387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164" y="436968"/>
            <a:ext cx="8507897" cy="5984063"/>
          </a:xfrm>
          <a:prstGeom prst="rect">
            <a:avLst/>
          </a:prstGeom>
          <a:noFill/>
          <a:extLst>
            <a:ext uri="{909E8E84-426E-40DD-AFC4-6F175D3DCCD1}">
              <a14:hiddenFill xmlns:a14="http://schemas.microsoft.com/office/drawing/2010/main">
                <a:solidFill>
                  <a:srgbClr val="FFFFFF"/>
                </a:solidFill>
              </a14:hiddenFill>
            </a:ext>
          </a:extLst>
        </p:spPr>
      </p:pic>
      <p:pic>
        <p:nvPicPr>
          <p:cNvPr id="2" name="Content Placeholder 4" descr="A logo with a black background&#10;&#10;Description automatically generated">
            <a:extLst>
              <a:ext uri="{FF2B5EF4-FFF2-40B4-BE49-F238E27FC236}">
                <a16:creationId xmlns:a16="http://schemas.microsoft.com/office/drawing/2014/main" id="{CD982638-584A-1E42-0F87-CABC9BDCD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33114"/>
            <a:ext cx="1733550" cy="1857375"/>
          </a:xfrm>
          <a:prstGeom prst="rect">
            <a:avLst/>
          </a:prstGeom>
        </p:spPr>
      </p:pic>
    </p:spTree>
    <p:extLst>
      <p:ext uri="{BB962C8B-B14F-4D97-AF65-F5344CB8AC3E}">
        <p14:creationId xmlns:p14="http://schemas.microsoft.com/office/powerpoint/2010/main" val="97920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85149" y="0"/>
            <a:ext cx="10515600" cy="1325563"/>
          </a:xfrm>
        </p:spPr>
        <p:txBody>
          <a:bodyPr>
            <a:normAutofit/>
          </a:bodyPr>
          <a:lstStyle/>
          <a:p>
            <a:r>
              <a:rPr lang="en-GB" sz="5400" b="1" dirty="0">
                <a:solidFill>
                  <a:schemeClr val="accent1"/>
                </a:solidFill>
                <a:latin typeface="+mn-lt"/>
              </a:rPr>
              <a:t>Taking the helicopter view</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6" name="Content Placeholder 8">
            <a:extLst>
              <a:ext uri="{FF2B5EF4-FFF2-40B4-BE49-F238E27FC236}">
                <a16:creationId xmlns:a16="http://schemas.microsoft.com/office/drawing/2014/main" id="{BCEA6516-8177-41D5-8CFA-5AE08A269D53}"/>
              </a:ext>
            </a:extLst>
          </p:cNvPr>
          <p:cNvSpPr txBox="1">
            <a:spLocks/>
          </p:cNvSpPr>
          <p:nvPr/>
        </p:nvSpPr>
        <p:spPr>
          <a:xfrm>
            <a:off x="284846" y="422322"/>
            <a:ext cx="116056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919C8B67-C476-4DCE-A23F-2C92CBCB592D}"/>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0781DE79-2B1A-4416-868B-C60ACBE8FAEF}"/>
              </a:ext>
            </a:extLst>
          </p:cNvPr>
          <p:cNvPicPr>
            <a:picLocks noChangeAspect="1"/>
          </p:cNvPicPr>
          <p:nvPr/>
        </p:nvPicPr>
        <p:blipFill rotWithShape="1">
          <a:blip r:embed="rId3"/>
          <a:srcRect t="20831"/>
          <a:stretch/>
        </p:blipFill>
        <p:spPr>
          <a:xfrm>
            <a:off x="-1" y="1325563"/>
            <a:ext cx="12192001" cy="5627687"/>
          </a:xfrm>
          <a:prstGeom prst="rect">
            <a:avLst/>
          </a:prstGeom>
        </p:spPr>
      </p:pic>
    </p:spTree>
    <p:extLst>
      <p:ext uri="{BB962C8B-B14F-4D97-AF65-F5344CB8AC3E}">
        <p14:creationId xmlns:p14="http://schemas.microsoft.com/office/powerpoint/2010/main" val="11819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38AB-8754-A459-97B0-2F8F22B809C3}"/>
              </a:ext>
            </a:extLst>
          </p:cNvPr>
          <p:cNvSpPr>
            <a:spLocks noGrp="1"/>
          </p:cNvSpPr>
          <p:nvPr>
            <p:ph type="title"/>
          </p:nvPr>
        </p:nvSpPr>
        <p:spPr>
          <a:xfrm>
            <a:off x="1981200" y="152400"/>
            <a:ext cx="7580243" cy="712304"/>
          </a:xfrm>
        </p:spPr>
        <p:txBody>
          <a:bodyPr>
            <a:normAutofit fontScale="90000"/>
          </a:bodyPr>
          <a:lstStyle/>
          <a:p>
            <a:br>
              <a:rPr lang="en-GB" b="1" dirty="0">
                <a:latin typeface="Batang" panose="02030600000101010101" pitchFamily="18" charset="-127"/>
                <a:ea typeface="Batang" panose="02030600000101010101" pitchFamily="18" charset="-127"/>
              </a:rPr>
            </a:br>
            <a:br>
              <a:rPr lang="en-GB" b="1" dirty="0">
                <a:latin typeface="Batang" panose="02030600000101010101" pitchFamily="18" charset="-127"/>
                <a:ea typeface="Batang" panose="02030600000101010101" pitchFamily="18" charset="-127"/>
              </a:rPr>
            </a:br>
            <a:r>
              <a:rPr lang="en-GB" b="1" dirty="0">
                <a:latin typeface="+mn-lt"/>
                <a:ea typeface="Batang" panose="02030600000101010101" pitchFamily="18" charset="-127"/>
              </a:rPr>
              <a:t>Reasons for under-reporting of GRT ethnicity</a:t>
            </a:r>
            <a:br>
              <a:rPr lang="en-GB" dirty="0">
                <a:latin typeface="Batang" panose="02030600000101010101" pitchFamily="18" charset="-127"/>
                <a:ea typeface="Batang" panose="02030600000101010101" pitchFamily="18" charset="-127"/>
              </a:rPr>
            </a:br>
            <a:endParaRPr lang="en-US" dirty="0"/>
          </a:p>
        </p:txBody>
      </p:sp>
      <p:graphicFrame>
        <p:nvGraphicFramePr>
          <p:cNvPr id="5" name="Content Placeholder 2">
            <a:extLst>
              <a:ext uri="{FF2B5EF4-FFF2-40B4-BE49-F238E27FC236}">
                <a16:creationId xmlns:a16="http://schemas.microsoft.com/office/drawing/2014/main" id="{6A1DBE07-6C75-7503-4BB9-C5096E9ECB5D}"/>
              </a:ext>
            </a:extLst>
          </p:cNvPr>
          <p:cNvGraphicFramePr>
            <a:graphicFrameLocks noGrp="1"/>
          </p:cNvGraphicFramePr>
          <p:nvPr>
            <p:ph sz="quarter" idx="1"/>
          </p:nvPr>
        </p:nvGraphicFramePr>
        <p:xfrm>
          <a:off x="1981200" y="1610138"/>
          <a:ext cx="8229600" cy="4546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4" descr="A logo with a black background&#10;&#10;Description automatically generated">
            <a:extLst>
              <a:ext uri="{FF2B5EF4-FFF2-40B4-BE49-F238E27FC236}">
                <a16:creationId xmlns:a16="http://schemas.microsoft.com/office/drawing/2014/main" id="{13B1DAB4-F795-30E5-36C2-E70ECDA9EB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1" y="-145638"/>
            <a:ext cx="1733550" cy="1857375"/>
          </a:xfrm>
          <a:prstGeom prst="rect">
            <a:avLst/>
          </a:prstGeom>
        </p:spPr>
      </p:pic>
    </p:spTree>
    <p:extLst>
      <p:ext uri="{BB962C8B-B14F-4D97-AF65-F5344CB8AC3E}">
        <p14:creationId xmlns:p14="http://schemas.microsoft.com/office/powerpoint/2010/main" val="1225299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altLang="en-US" sz="4400" dirty="0">
                <a:cs typeface="Arial" panose="020B0604020202020204" pitchFamily="34" charset="0"/>
              </a:rPr>
              <a:t>Equality challenge</a:t>
            </a:r>
            <a:endParaRPr lang="en-GB" dirty="0"/>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1" y="-145638"/>
            <a:ext cx="1733550" cy="1857375"/>
          </a:xfrm>
        </p:spPr>
      </p:pic>
      <p:graphicFrame>
        <p:nvGraphicFramePr>
          <p:cNvPr id="7" name="TextBox 3">
            <a:extLst>
              <a:ext uri="{FF2B5EF4-FFF2-40B4-BE49-F238E27FC236}">
                <a16:creationId xmlns:a16="http://schemas.microsoft.com/office/drawing/2014/main" id="{ABC26756-E7A8-8AA4-0A63-1E8566A3020F}"/>
              </a:ext>
            </a:extLst>
          </p:cNvPr>
          <p:cNvGraphicFramePr/>
          <p:nvPr/>
        </p:nvGraphicFramePr>
        <p:xfrm>
          <a:off x="1779104" y="1331843"/>
          <a:ext cx="10165246" cy="353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8072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altLang="en-US" dirty="0"/>
              <a:t>Cultural Competence</a:t>
            </a:r>
            <a:endParaRPr lang="en-GB" dirty="0"/>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1" y="-145638"/>
            <a:ext cx="1733550" cy="1857375"/>
          </a:xfrm>
        </p:spPr>
      </p:pic>
      <p:sp>
        <p:nvSpPr>
          <p:cNvPr id="4" name="TextBox 3">
            <a:extLst>
              <a:ext uri="{FF2B5EF4-FFF2-40B4-BE49-F238E27FC236}">
                <a16:creationId xmlns:a16="http://schemas.microsoft.com/office/drawing/2014/main" id="{37F6F56F-A8C6-A6A7-D1DD-8C9E65C297A0}"/>
              </a:ext>
            </a:extLst>
          </p:cNvPr>
          <p:cNvSpPr txBox="1"/>
          <p:nvPr/>
        </p:nvSpPr>
        <p:spPr>
          <a:xfrm>
            <a:off x="1709530" y="1252329"/>
            <a:ext cx="9740348" cy="2677656"/>
          </a:xfrm>
          <a:prstGeom prst="rect">
            <a:avLst/>
          </a:prstGeom>
          <a:noFill/>
        </p:spPr>
        <p:txBody>
          <a:bodyPr wrap="square">
            <a:spAutoFit/>
          </a:bodyPr>
          <a:lstStyle/>
          <a:p>
            <a:pPr marL="0" indent="0">
              <a:buNone/>
            </a:pPr>
            <a:r>
              <a:rPr lang="en-GB" altLang="en-US" sz="2800" dirty="0"/>
              <a:t>“The capacity of individuals and organisations to be aware of, have respect for and to work effectively with people from ethnic, cultural, political, economic and religious backgrounds that are different from their own whilst also being aware of how their own background and culture influences their perceptions of and interactions with others.” </a:t>
            </a:r>
            <a:r>
              <a:rPr lang="en-GB" altLang="en-US" sz="2000" dirty="0"/>
              <a:t>Gilligan, 2013</a:t>
            </a:r>
          </a:p>
        </p:txBody>
      </p:sp>
    </p:spTree>
    <p:extLst>
      <p:ext uri="{BB962C8B-B14F-4D97-AF65-F5344CB8AC3E}">
        <p14:creationId xmlns:p14="http://schemas.microsoft.com/office/powerpoint/2010/main" val="4051980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dirty="0">
                <a:cs typeface="Arial" panose="020B0604020202020204" pitchFamily="34" charset="0"/>
              </a:rPr>
              <a:t>Good practice in engaging Romany and Traveller families</a:t>
            </a:r>
            <a:endParaRPr lang="en-GB" dirty="0"/>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1" y="-155577"/>
            <a:ext cx="1733550" cy="1857375"/>
          </a:xfrm>
        </p:spPr>
      </p:pic>
      <p:graphicFrame>
        <p:nvGraphicFramePr>
          <p:cNvPr id="7" name="TextBox 3">
            <a:extLst>
              <a:ext uri="{FF2B5EF4-FFF2-40B4-BE49-F238E27FC236}">
                <a16:creationId xmlns:a16="http://schemas.microsoft.com/office/drawing/2014/main" id="{8694E05C-7A69-CFD8-0B4C-BE6E0FB6642A}"/>
              </a:ext>
            </a:extLst>
          </p:cNvPr>
          <p:cNvGraphicFramePr/>
          <p:nvPr/>
        </p:nvGraphicFramePr>
        <p:xfrm>
          <a:off x="228601" y="1435893"/>
          <a:ext cx="11400182" cy="5113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401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1619249" y="110330"/>
            <a:ext cx="10467975" cy="1325563"/>
          </a:xfrm>
        </p:spPr>
        <p:txBody>
          <a:bodyPr/>
          <a:lstStyle/>
          <a:p>
            <a:r>
              <a:rPr lang="en-GB" altLang="en-US" dirty="0">
                <a:cs typeface="Arial" panose="020B0604020202020204" pitchFamily="34" charset="0"/>
              </a:rPr>
              <a:t>How to elicit understanding</a:t>
            </a:r>
            <a:endParaRPr lang="en-GB" dirty="0"/>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1" y="-145638"/>
            <a:ext cx="1733550" cy="1857375"/>
          </a:xfrm>
        </p:spPr>
      </p:pic>
      <p:sp>
        <p:nvSpPr>
          <p:cNvPr id="4" name="TextBox 3">
            <a:extLst>
              <a:ext uri="{FF2B5EF4-FFF2-40B4-BE49-F238E27FC236}">
                <a16:creationId xmlns:a16="http://schemas.microsoft.com/office/drawing/2014/main" id="{329DBF67-A79F-FD82-6F11-1BF80751FE60}"/>
              </a:ext>
            </a:extLst>
          </p:cNvPr>
          <p:cNvSpPr txBox="1"/>
          <p:nvPr/>
        </p:nvSpPr>
        <p:spPr>
          <a:xfrm>
            <a:off x="104777" y="1092298"/>
            <a:ext cx="11911632" cy="4062651"/>
          </a:xfrm>
          <a:prstGeom prst="rect">
            <a:avLst/>
          </a:prstGeom>
          <a:noFill/>
        </p:spPr>
        <p:txBody>
          <a:bodyPr wrap="square">
            <a:spAutoFit/>
          </a:bodyPr>
          <a:lstStyle/>
          <a:p>
            <a:pPr marL="342906" indent="-342906" defTabSz="457207">
              <a:buClr>
                <a:schemeClr val="bg2">
                  <a:lumMod val="40000"/>
                  <a:lumOff val="60000"/>
                </a:schemeClr>
              </a:buClr>
              <a:buFont typeface="Wingdings 3" charset="2"/>
              <a:buChar char=""/>
              <a:defRPr/>
            </a:pPr>
            <a:endParaRPr lang="en-GB" dirty="0">
              <a:latin typeface="Arial" panose="020B0604020202020204" pitchFamily="34" charset="0"/>
              <a:cs typeface="Arial" panose="020B0604020202020204" pitchFamily="34" charset="0"/>
            </a:endParaRPr>
          </a:p>
          <a:p>
            <a:pPr defTabSz="457207">
              <a:buClr>
                <a:schemeClr val="bg2">
                  <a:lumMod val="40000"/>
                  <a:lumOff val="60000"/>
                </a:schemeClr>
              </a:buClr>
              <a:defRPr/>
            </a:pPr>
            <a:endParaRPr lang="en-GB" sz="2400" dirty="0">
              <a:cs typeface="Arial" panose="020B0604020202020204" pitchFamily="34" charset="0"/>
            </a:endParaRPr>
          </a:p>
          <a:p>
            <a:pPr defTabSz="457207">
              <a:buClr>
                <a:schemeClr val="bg2">
                  <a:lumMod val="40000"/>
                  <a:lumOff val="60000"/>
                </a:schemeClr>
              </a:buClr>
              <a:defRPr/>
            </a:pPr>
            <a:r>
              <a:rPr lang="en-GB" sz="2400" dirty="0">
                <a:cs typeface="Arial" panose="020B0604020202020204" pitchFamily="34" charset="0"/>
              </a:rPr>
              <a:t>How do you define yourself and what words do you use?</a:t>
            </a:r>
          </a:p>
          <a:p>
            <a:pPr defTabSz="457207">
              <a:buClr>
                <a:schemeClr val="bg2">
                  <a:lumMod val="40000"/>
                  <a:lumOff val="60000"/>
                </a:schemeClr>
              </a:buClr>
              <a:defRPr/>
            </a:pPr>
            <a:r>
              <a:rPr lang="en-GB" sz="2400" dirty="0">
                <a:cs typeface="Arial" panose="020B0604020202020204" pitchFamily="34" charset="0"/>
              </a:rPr>
              <a:t>What does being Gypsy/Roma/Traveller mean to you?</a:t>
            </a:r>
          </a:p>
          <a:p>
            <a:pPr defTabSz="457207">
              <a:buClr>
                <a:schemeClr val="bg2">
                  <a:lumMod val="40000"/>
                  <a:lumOff val="60000"/>
                </a:schemeClr>
              </a:buClr>
              <a:defRPr/>
            </a:pPr>
            <a:r>
              <a:rPr lang="en-GB" sz="2400" dirty="0">
                <a:cs typeface="Arial" panose="020B0604020202020204" pitchFamily="34" charset="0"/>
              </a:rPr>
              <a:t>What, if any, are the main differences between your culture and the majority culture?</a:t>
            </a:r>
          </a:p>
          <a:p>
            <a:pPr defTabSz="457207">
              <a:buClr>
                <a:schemeClr val="bg2">
                  <a:lumMod val="40000"/>
                  <a:lumOff val="60000"/>
                </a:schemeClr>
              </a:buClr>
              <a:defRPr/>
            </a:pPr>
            <a:r>
              <a:rPr lang="en-GB" sz="2400" dirty="0">
                <a:cs typeface="Arial" panose="020B0604020202020204" pitchFamily="34" charset="0"/>
              </a:rPr>
              <a:t>What does the experience of living on a campsite/by the roadside/in a house/in the UK mean to you as a Gypsy, Roma and Traveller?</a:t>
            </a:r>
          </a:p>
          <a:p>
            <a:pPr defTabSz="457207">
              <a:buClr>
                <a:schemeClr val="bg2">
                  <a:lumMod val="40000"/>
                  <a:lumOff val="60000"/>
                </a:schemeClr>
              </a:buClr>
              <a:defRPr/>
            </a:pPr>
            <a:r>
              <a:rPr lang="en-GB" sz="2400" dirty="0">
                <a:cs typeface="Arial" panose="020B0604020202020204" pitchFamily="34" charset="0"/>
              </a:rPr>
              <a:t>What is a typical day like for you?</a:t>
            </a:r>
          </a:p>
          <a:p>
            <a:pPr defTabSz="457207">
              <a:buClr>
                <a:schemeClr val="bg2">
                  <a:lumMod val="40000"/>
                  <a:lumOff val="60000"/>
                </a:schemeClr>
              </a:buClr>
              <a:defRPr/>
            </a:pPr>
            <a:r>
              <a:rPr lang="en-GB" sz="2400" dirty="0">
                <a:cs typeface="Arial" panose="020B0604020202020204" pitchFamily="34" charset="0"/>
              </a:rPr>
              <a:t>In what way do your family and community support you?</a:t>
            </a:r>
          </a:p>
          <a:p>
            <a:pPr defTabSz="457207">
              <a:buClr>
                <a:schemeClr val="bg2">
                  <a:lumMod val="40000"/>
                  <a:lumOff val="60000"/>
                </a:schemeClr>
              </a:buClr>
              <a:defRPr/>
            </a:pPr>
            <a:r>
              <a:rPr lang="en-GB" sz="2400" dirty="0">
                <a:cs typeface="Arial" panose="020B0604020202020204" pitchFamily="34" charset="0"/>
              </a:rPr>
              <a:t>What is the hardest thing about being a Gypsy, Roma or Traveller?</a:t>
            </a:r>
          </a:p>
          <a:p>
            <a:pPr defTabSz="457207">
              <a:buClr>
                <a:schemeClr val="bg2">
                  <a:lumMod val="40000"/>
                  <a:lumOff val="60000"/>
                </a:schemeClr>
              </a:buClr>
              <a:defRPr/>
            </a:pPr>
            <a:r>
              <a:rPr lang="en-GB" sz="2400" dirty="0">
                <a:cs typeface="Arial" panose="020B0604020202020204" pitchFamily="34" charset="0"/>
              </a:rPr>
              <a:t>If you could change three things about your current situation, what would you change?</a:t>
            </a:r>
          </a:p>
        </p:txBody>
      </p:sp>
    </p:spTree>
    <p:extLst>
      <p:ext uri="{BB962C8B-B14F-4D97-AF65-F5344CB8AC3E}">
        <p14:creationId xmlns:p14="http://schemas.microsoft.com/office/powerpoint/2010/main" val="159554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9" y="110330"/>
            <a:ext cx="10467976" cy="1325563"/>
          </a:xfrm>
        </p:spPr>
        <p:txBody>
          <a:bodyPr/>
          <a:lstStyle/>
          <a:p>
            <a:r>
              <a:rPr lang="en-GB" dirty="0"/>
              <a:t>Information and further resources</a:t>
            </a:r>
          </a:p>
        </p:txBody>
      </p:sp>
      <p:sp>
        <p:nvSpPr>
          <p:cNvPr id="3" name="Content Placeholder 2"/>
          <p:cNvSpPr>
            <a:spLocks noGrp="1"/>
          </p:cNvSpPr>
          <p:nvPr>
            <p:ph sz="quarter" idx="1"/>
          </p:nvPr>
        </p:nvSpPr>
        <p:spPr/>
        <p:txBody>
          <a:bodyPr>
            <a:normAutofit fontScale="77500" lnSpcReduction="20000"/>
          </a:bodyPr>
          <a:lstStyle/>
          <a:p>
            <a:r>
              <a:rPr lang="en-GB" dirty="0"/>
              <a:t>The National Association of Teachers of Travellers folded in recent years. This is a sad loss.</a:t>
            </a:r>
          </a:p>
          <a:p>
            <a:r>
              <a:rPr lang="en-GB" dirty="0"/>
              <a:t>Friends Families and Travellers </a:t>
            </a:r>
            <a:r>
              <a:rPr lang="en-GB" u="sng" dirty="0">
                <a:hlinkClick r:id="rId2"/>
              </a:rPr>
              <a:t>https://www.gypsy-traveller.org/</a:t>
            </a:r>
            <a:r>
              <a:rPr lang="en-GB" dirty="0"/>
              <a:t> is an excellent site with loads about history and culture. I recommend reading some of their cultural awareness resources.  Here are some learning resources that they have assembled.</a:t>
            </a:r>
          </a:p>
          <a:p>
            <a:r>
              <a:rPr lang="en-GB" u="sng" dirty="0">
                <a:hlinkClick r:id="rId3"/>
              </a:rPr>
              <a:t>https://www.gypsy-traveller.org/heritage/celebrating-gypsy-roma-and-traveller-history-month/</a:t>
            </a:r>
            <a:endParaRPr lang="en-GB" dirty="0"/>
          </a:p>
          <a:p>
            <a:r>
              <a:rPr lang="en-GB" u="sng" dirty="0">
                <a:hlinkClick r:id="rId4"/>
              </a:rPr>
              <a:t>https://www.travellerstimes.org.uk/</a:t>
            </a:r>
            <a:r>
              <a:rPr lang="en-GB" dirty="0"/>
              <a:t> is another excellent resource. There is a young Travellers section too.</a:t>
            </a:r>
          </a:p>
          <a:p>
            <a:r>
              <a:rPr lang="en-GB" u="sng" dirty="0">
                <a:hlinkClick r:id="rId5"/>
              </a:rPr>
              <a:t>https://www.leedsgate.co.uk/</a:t>
            </a:r>
            <a:r>
              <a:rPr lang="en-GB" dirty="0"/>
              <a:t> Leeds Gypsy and Traveller exchange is alive and well. </a:t>
            </a:r>
          </a:p>
          <a:p>
            <a:r>
              <a:rPr lang="en-GB" u="sng" dirty="0">
                <a:hlinkClick r:id="rId6"/>
              </a:rPr>
              <a:t>https://travellermovement.org.uk/</a:t>
            </a:r>
            <a:r>
              <a:rPr lang="en-GB" dirty="0"/>
              <a:t> This organisation is strategic/policy driven.</a:t>
            </a:r>
          </a:p>
          <a:p>
            <a:r>
              <a:rPr lang="en-GB" dirty="0"/>
              <a:t>I recommend this channel 5 series to anyone </a:t>
            </a:r>
            <a:r>
              <a:rPr lang="en-GB" u="sng" dirty="0">
                <a:hlinkClick r:id="rId7"/>
              </a:rPr>
              <a:t>https://www.channel5.com/show/gypsy-kids-our-secret-world/</a:t>
            </a:r>
            <a:endParaRPr lang="en-GB" dirty="0"/>
          </a:p>
          <a:p>
            <a:r>
              <a:rPr lang="en-GB" dirty="0"/>
              <a:t>Also on BBC 4 </a:t>
            </a:r>
          </a:p>
          <a:p>
            <a:r>
              <a:rPr lang="en-GB" u="sng" dirty="0">
                <a:hlinkClick r:id="rId8"/>
              </a:rPr>
              <a:t>https://www.bbc.co.uk/programmes/p070k8dg</a:t>
            </a:r>
            <a:r>
              <a:rPr lang="en-GB" dirty="0"/>
              <a:t> A Very British History</a:t>
            </a:r>
          </a:p>
        </p:txBody>
      </p:sp>
      <p:pic>
        <p:nvPicPr>
          <p:cNvPr id="4" name="Content Placeholder 4" descr="A logo with a black background&#10;&#10;Description automatically generated">
            <a:extLst>
              <a:ext uri="{FF2B5EF4-FFF2-40B4-BE49-F238E27FC236}">
                <a16:creationId xmlns:a16="http://schemas.microsoft.com/office/drawing/2014/main" id="{567BC86F-2EFC-7A87-CBBC-17792AE3E0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01" y="-155577"/>
            <a:ext cx="1733550" cy="18573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419ED1-77C7-3C59-B669-F4ADCC0C0023}"/>
              </a:ext>
            </a:extLst>
          </p:cNvPr>
          <p:cNvSpPr txBox="1"/>
          <p:nvPr/>
        </p:nvSpPr>
        <p:spPr>
          <a:xfrm>
            <a:off x="2135560" y="2492896"/>
            <a:ext cx="6246440" cy="369332"/>
          </a:xfrm>
          <a:prstGeom prst="rect">
            <a:avLst/>
          </a:prstGeom>
          <a:noFill/>
        </p:spPr>
        <p:txBody>
          <a:bodyPr wrap="square">
            <a:spAutoFit/>
          </a:bodyPr>
          <a:lstStyle/>
          <a:p>
            <a:endParaRPr lang="en-GB" dirty="0"/>
          </a:p>
        </p:txBody>
      </p:sp>
      <p:pic>
        <p:nvPicPr>
          <p:cNvPr id="6145" name="Picture 1" descr="page1image22865312">
            <a:extLst>
              <a:ext uri="{FF2B5EF4-FFF2-40B4-BE49-F238E27FC236}">
                <a16:creationId xmlns:a16="http://schemas.microsoft.com/office/drawing/2014/main" id="{A86791E6-6D80-F58E-52DB-09DBD89F8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6835"/>
            <a:ext cx="22606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age1image5522240">
            <a:extLst>
              <a:ext uri="{FF2B5EF4-FFF2-40B4-BE49-F238E27FC236}">
                <a16:creationId xmlns:a16="http://schemas.microsoft.com/office/drawing/2014/main" id="{FA252A1A-31DB-0FDB-F708-C69707708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0"/>
            <a:ext cx="3810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page1image5529936">
            <a:extLst>
              <a:ext uri="{FF2B5EF4-FFF2-40B4-BE49-F238E27FC236}">
                <a16:creationId xmlns:a16="http://schemas.microsoft.com/office/drawing/2014/main" id="{9E665D58-0D60-9516-8F97-17565E255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4" y="836713"/>
            <a:ext cx="8945631" cy="5788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645EA6-95C1-6159-D32E-A3DF9853A8FC}"/>
              </a:ext>
            </a:extLst>
          </p:cNvPr>
          <p:cNvSpPr txBox="1"/>
          <p:nvPr/>
        </p:nvSpPr>
        <p:spPr>
          <a:xfrm>
            <a:off x="1631504" y="5034786"/>
            <a:ext cx="7776864" cy="1384995"/>
          </a:xfrm>
          <a:prstGeom prst="rect">
            <a:avLst/>
          </a:prstGeom>
          <a:noFill/>
        </p:spPr>
        <p:txBody>
          <a:bodyPr wrap="square">
            <a:spAutoFit/>
          </a:bodyPr>
          <a:lstStyle/>
          <a:p>
            <a:r>
              <a:rPr lang="en-GB" sz="2400" b="1" dirty="0">
                <a:solidFill>
                  <a:schemeClr val="bg1"/>
                </a:solidFill>
                <a:latin typeface="ArialNova"/>
              </a:rPr>
              <a:t>The Traveller Movement - A Good Practice Guide </a:t>
            </a:r>
            <a:endParaRPr lang="en-GB" dirty="0">
              <a:solidFill>
                <a:schemeClr val="bg1"/>
              </a:solidFill>
            </a:endParaRPr>
          </a:p>
          <a:p>
            <a:r>
              <a:rPr lang="en-GB" sz="2400" dirty="0">
                <a:solidFill>
                  <a:schemeClr val="bg1"/>
                </a:solidFill>
                <a:latin typeface="ArialNova"/>
              </a:rPr>
              <a:t>for improving outcomes for Gypsy, Roma and Traveller Children in education </a:t>
            </a:r>
            <a:endParaRPr lang="en-GB" dirty="0">
              <a:solidFill>
                <a:schemeClr val="bg1"/>
              </a:solidFill>
            </a:endParaRPr>
          </a:p>
          <a:p>
            <a:r>
              <a:rPr lang="en-GB" sz="1200" dirty="0">
                <a:solidFill>
                  <a:schemeClr val="bg1"/>
                </a:solidFill>
                <a:latin typeface="ArialNova"/>
              </a:rPr>
              <a:t>April 2019 </a:t>
            </a:r>
            <a:endParaRPr lang="en-GB" dirty="0">
              <a:solidFill>
                <a:schemeClr val="bg1"/>
              </a:solidFill>
            </a:endParaRPr>
          </a:p>
        </p:txBody>
      </p:sp>
      <p:pic>
        <p:nvPicPr>
          <p:cNvPr id="6150" name="Picture 6" descr="page1image22985600">
            <a:extLst>
              <a:ext uri="{FF2B5EF4-FFF2-40B4-BE49-F238E27FC236}">
                <a16:creationId xmlns:a16="http://schemas.microsoft.com/office/drawing/2014/main" id="{FE7CA1AF-6195-9BA4-C3B5-BC9557674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22606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page1image5339360">
            <a:extLst>
              <a:ext uri="{FF2B5EF4-FFF2-40B4-BE49-F238E27FC236}">
                <a16:creationId xmlns:a16="http://schemas.microsoft.com/office/drawing/2014/main" id="{49E9D399-F88F-F17A-0678-C30343BAB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810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2" name="Content Placeholder 4" descr="A logo with a black background&#10;&#10;Description automatically generated">
            <a:extLst>
              <a:ext uri="{FF2B5EF4-FFF2-40B4-BE49-F238E27FC236}">
                <a16:creationId xmlns:a16="http://schemas.microsoft.com/office/drawing/2014/main" id="{8EF7E1FB-678C-51CF-0C10-B2124E6BB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1" y="-155577"/>
            <a:ext cx="1733550" cy="1857375"/>
          </a:xfrm>
          <a:prstGeom prst="rect">
            <a:avLst/>
          </a:prstGeom>
        </p:spPr>
      </p:pic>
    </p:spTree>
    <p:extLst>
      <p:ext uri="{BB962C8B-B14F-4D97-AF65-F5344CB8AC3E}">
        <p14:creationId xmlns:p14="http://schemas.microsoft.com/office/powerpoint/2010/main" val="4171854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945A818A-9CEE-2230-5729-F3167E3E95D5}"/>
              </a:ext>
            </a:extLst>
          </p:cNvPr>
          <p:cNvSpPr>
            <a:spLocks noChangeArrowheads="1"/>
          </p:cNvSpPr>
          <p:nvPr/>
        </p:nvSpPr>
        <p:spPr bwMode="auto">
          <a:xfrm>
            <a:off x="1992313" y="333375"/>
            <a:ext cx="8280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eaLnBrk="1" hangingPunct="1"/>
            <a:r>
              <a:rPr lang="en-GB" altLang="en-US" sz="1200" dirty="0">
                <a:latin typeface="+mn-lt"/>
                <a:cs typeface="Lucida Grande" panose="020B0600040502020204" pitchFamily="34" charset="0"/>
              </a:rPr>
              <a:t>Gilligan, P(2013) exploring neglected elements of cultural competence in social work practice: promoting and developing understanding of religion, belief and culture. University of Bradford</a:t>
            </a:r>
          </a:p>
          <a:p>
            <a:pPr eaLnBrk="1" hangingPunct="1"/>
            <a:endParaRPr lang="en-GB" altLang="en-US" sz="1200" dirty="0">
              <a:latin typeface="+mn-lt"/>
              <a:cs typeface="Lucida Grande" panose="020B0600040502020204" pitchFamily="34" charset="0"/>
            </a:endParaRPr>
          </a:p>
          <a:p>
            <a:pPr eaLnBrk="1" hangingPunct="1"/>
            <a:r>
              <a:rPr lang="en-GB" altLang="en-US" sz="1200" dirty="0">
                <a:latin typeface="+mn-lt"/>
                <a:cs typeface="Lucida Grande" panose="020B0600040502020204" pitchFamily="34" charset="0"/>
              </a:rPr>
              <a:t>Research in practice (2015) Confident practice with cultural diversity </a:t>
            </a:r>
            <a:r>
              <a:rPr lang="en-GB" altLang="en-US" sz="1200" dirty="0">
                <a:latin typeface="+mn-lt"/>
                <a:cs typeface="Lucida Grande" panose="020B0600040502020204" pitchFamily="34" charset="0"/>
                <a:hlinkClick r:id="rId2"/>
              </a:rPr>
              <a:t>www.rip.org.uk</a:t>
            </a:r>
            <a:endParaRPr lang="en-GB" altLang="en-US" sz="1200" dirty="0">
              <a:latin typeface="+mn-lt"/>
              <a:cs typeface="Lucida Grande" panose="020B0600040502020204" pitchFamily="34" charset="0"/>
            </a:endParaRPr>
          </a:p>
          <a:p>
            <a:pPr eaLnBrk="1" hangingPunct="1"/>
            <a:endParaRPr lang="en-GB" altLang="en-US" sz="1200" dirty="0">
              <a:latin typeface="+mn-lt"/>
              <a:cs typeface="Lucida Grande" panose="020B0600040502020204" pitchFamily="34" charset="0"/>
            </a:endParaRPr>
          </a:p>
          <a:p>
            <a:pPr eaLnBrk="1" hangingPunct="1"/>
            <a:r>
              <a:rPr lang="en-GB" altLang="en-US" sz="1200" u="sng" dirty="0">
                <a:latin typeface="+mn-lt"/>
                <a:cs typeface="Lucida Grande" panose="020B0600040502020204" pitchFamily="34" charset="0"/>
                <a:hlinkClick r:id="rId3"/>
              </a:rPr>
              <a:t>The Fragility of Professional Competence (Herefordshire professionals contributed to this research)</a:t>
            </a:r>
          </a:p>
          <a:p>
            <a:pPr eaLnBrk="1" hangingPunct="1"/>
            <a:endParaRPr lang="en-GB" altLang="en-US" sz="1200" dirty="0">
              <a:latin typeface="+mn-lt"/>
              <a:cs typeface="Lucida Grande" panose="020B0600040502020204" pitchFamily="34" charset="0"/>
              <a:hlinkClick r:id="rId3"/>
            </a:endParaRPr>
          </a:p>
          <a:p>
            <a:pPr eaLnBrk="1" hangingPunct="1"/>
            <a:r>
              <a:rPr lang="en-GB" altLang="en-US" sz="1200" dirty="0">
                <a:solidFill>
                  <a:srgbClr val="00B0F0"/>
                </a:solidFill>
                <a:latin typeface="+mn-lt"/>
                <a:cs typeface="Lucida Grande" panose="020B0600040502020204" pitchFamily="34" charset="0"/>
                <a:hlinkClick r:id="rId3"/>
              </a:rPr>
              <a:t>http://www.errc.org/uploads/upload_en/file/the-fragility-of-professional-competence-january-2018.pdf</a:t>
            </a:r>
            <a:endParaRPr lang="en-GB" altLang="en-US" sz="1200" dirty="0">
              <a:latin typeface="+mn-lt"/>
              <a:cs typeface="Lucida Grande" panose="020B0600040502020204" pitchFamily="34" charset="0"/>
            </a:endParaRPr>
          </a:p>
          <a:p>
            <a:pPr eaLnBrk="1" hangingPunct="1"/>
            <a:endParaRPr lang="en-GB" altLang="en-US" sz="1200" dirty="0">
              <a:latin typeface="+mn-lt"/>
              <a:cs typeface="Lucida Grande" panose="020B0600040502020204" pitchFamily="34" charset="0"/>
            </a:endParaRPr>
          </a:p>
          <a:p>
            <a:pPr eaLnBrk="1" hangingPunct="1"/>
            <a:r>
              <a:rPr lang="en-GB" altLang="en-US" sz="1200" dirty="0">
                <a:latin typeface="+mn-lt"/>
                <a:cs typeface="Lucida Grande" panose="020B0600040502020204" pitchFamily="34" charset="0"/>
              </a:rPr>
              <a:t>Allen, D &amp; Adams, P (2013) Social work with Gypsy, Roma and Traveller children: good practice guide. BAAF</a:t>
            </a:r>
          </a:p>
          <a:p>
            <a:pPr eaLnBrk="1" hangingPunct="1"/>
            <a:endParaRPr lang="en-GB" altLang="en-US" sz="1200" dirty="0">
              <a:latin typeface="+mn-lt"/>
              <a:cs typeface="Lucida Grande" panose="020B0600040502020204" pitchFamily="34" charset="0"/>
            </a:endParaRPr>
          </a:p>
          <a:p>
            <a:pPr eaLnBrk="1" hangingPunct="1"/>
            <a:r>
              <a:rPr lang="en-GB" altLang="en-US" sz="1200" dirty="0">
                <a:latin typeface="+mn-lt"/>
                <a:cs typeface="Lucida Grande" panose="020B0600040502020204" pitchFamily="34" charset="0"/>
              </a:rPr>
              <a:t>Allen, D (2016) ‘Its in their Culture’: Working with automatic prejudice towards Gypsies, Roma and Travellers in Care Proceedings’. </a:t>
            </a:r>
            <a:r>
              <a:rPr lang="en-GB" altLang="en-US" sz="1200" dirty="0">
                <a:latin typeface="+mn-lt"/>
                <a:cs typeface="Lucida Grande" panose="020B0600040502020204" pitchFamily="34" charset="0"/>
                <a:hlinkClick r:id="rId4"/>
              </a:rPr>
              <a:t>http://usir.salford.ac.uk/id/eprint/39118/2/Seen%20and%20Heard%20Dan%20Allen%20DRAFT%206%20May%202016[1].pdf</a:t>
            </a:r>
            <a:endParaRPr lang="en-GB" altLang="en-US" sz="1200" dirty="0">
              <a:latin typeface="+mn-lt"/>
              <a:cs typeface="Lucida Grande" panose="020B0600040502020204" pitchFamily="34" charset="0"/>
            </a:endParaRPr>
          </a:p>
          <a:p>
            <a:pPr eaLnBrk="1" hangingPunct="1"/>
            <a:endParaRPr lang="en-GB" altLang="en-US" sz="1200" dirty="0">
              <a:latin typeface="+mn-lt"/>
              <a:cs typeface="Lucida Grande" panose="020B0600040502020204" pitchFamily="34" charset="0"/>
            </a:endParaRPr>
          </a:p>
          <a:p>
            <a:pPr eaLnBrk="1" hangingPunct="1"/>
            <a:r>
              <a:rPr lang="en-GB" altLang="en-US" sz="1200" dirty="0" err="1">
                <a:latin typeface="+mn-lt"/>
                <a:cs typeface="Lucida Grande" panose="020B0600040502020204" pitchFamily="34" charset="0"/>
              </a:rPr>
              <a:t>Cemlyn</a:t>
            </a:r>
            <a:r>
              <a:rPr lang="en-GB" altLang="en-US" sz="1200" dirty="0">
                <a:latin typeface="+mn-lt"/>
                <a:cs typeface="Lucida Grande" panose="020B0600040502020204" pitchFamily="34" charset="0"/>
              </a:rPr>
              <a:t>, S &amp; Allen, D (2016) ‘Outreach: Care experiences amongst Gypsy/Traveller families', in: Williams, C &amp; Graham, M (eds.), Social work in a diverse society: Transformative practice with black and ethnic minority individuals and communities, Bristol: Policy Press pp 161-180</a:t>
            </a:r>
          </a:p>
          <a:p>
            <a:pPr eaLnBrk="1" hangingPunct="1"/>
            <a:endParaRPr lang="en-GB" altLang="en-US" sz="1200" dirty="0">
              <a:latin typeface="+mn-lt"/>
              <a:cs typeface="Lucida Grande" panose="020B0600040502020204" pitchFamily="34" charset="0"/>
            </a:endParaRPr>
          </a:p>
          <a:p>
            <a:pPr eaLnBrk="1" hangingPunct="1"/>
            <a:r>
              <a:rPr lang="en-GB" altLang="en-US" sz="1200" dirty="0">
                <a:latin typeface="+mn-lt"/>
                <a:cs typeface="Lucida Grande" panose="020B0600040502020204" pitchFamily="34" charset="0"/>
              </a:rPr>
              <a:t>Allen, D (2015), 'Protecting the cultural identity of Gypsy, Roma and Traveller children living in the public care system', Today's Children’, Tomorrows Parents, 40-41(1), pp. 122-139.</a:t>
            </a:r>
          </a:p>
          <a:p>
            <a:pPr eaLnBrk="1" hangingPunct="1"/>
            <a:endParaRPr lang="en-GB" altLang="en-US" sz="1200" dirty="0">
              <a:latin typeface="+mn-lt"/>
              <a:cs typeface="Lucida Grande" panose="020B0600040502020204" pitchFamily="34" charset="0"/>
            </a:endParaRPr>
          </a:p>
          <a:p>
            <a:pPr eaLnBrk="1" hangingPunct="1"/>
            <a:r>
              <a:rPr lang="en-GB" altLang="en-US" sz="1200" dirty="0">
                <a:latin typeface="+mn-lt"/>
                <a:cs typeface="Lucida Grande" panose="020B0600040502020204" pitchFamily="34" charset="0"/>
              </a:rPr>
              <a:t>Greenfields, M &amp; Allen, D (eds) 2015, 'The well-being of Gypsy, Traveller and Roma Children and Families - investing in the future by supporting families experiencing migration, exclusion, racism and stress', Todays children Tomorrows Parents, 40-41(1)</a:t>
            </a:r>
          </a:p>
          <a:p>
            <a:pPr eaLnBrk="1" hangingPunct="1"/>
            <a:endParaRPr lang="en-GB" altLang="en-US" sz="1200" dirty="0">
              <a:latin typeface="+mn-lt"/>
              <a:cs typeface="Lucida Grande" panose="020B0600040502020204" pitchFamily="34" charset="0"/>
            </a:endParaRPr>
          </a:p>
          <a:p>
            <a:pPr eaLnBrk="1" hangingPunct="1"/>
            <a:r>
              <a:rPr lang="en-GB" altLang="en-US" sz="1200" dirty="0">
                <a:latin typeface="+mn-lt"/>
                <a:cs typeface="Lucida Grande" panose="020B0600040502020204" pitchFamily="34" charset="0"/>
              </a:rPr>
              <a:t>A brief fact sheet - </a:t>
            </a:r>
            <a:r>
              <a:rPr lang="en-US" altLang="en-US" sz="1200" dirty="0">
                <a:latin typeface="+mn-lt"/>
                <a:cs typeface="Lucida Grande" panose="020B0600040502020204" pitchFamily="34" charset="0"/>
                <a:hlinkClick r:id="rId5"/>
              </a:rPr>
              <a:t>https://www.travellerstimes.org.uk/sites/default/files/paragraphs/filelink/Gypsies%20and%20Travellers%20Lifestyle%20History%20and%20Culture%20FAQs.pdf</a:t>
            </a:r>
            <a:endParaRPr lang="en-US" altLang="en-US" sz="1200" dirty="0">
              <a:latin typeface="+mn-lt"/>
              <a:cs typeface="Lucida Grande" panose="020B0600040502020204" pitchFamily="34" charset="0"/>
            </a:endParaRPr>
          </a:p>
          <a:p>
            <a:pPr eaLnBrk="1" hangingPunct="1"/>
            <a:endParaRPr lang="en-US" altLang="en-US" sz="1200" dirty="0">
              <a:latin typeface="+mn-lt"/>
              <a:cs typeface="Lucida Grande" panose="020B0600040502020204" pitchFamily="34" charset="0"/>
            </a:endParaRPr>
          </a:p>
          <a:p>
            <a:pPr eaLnBrk="1" hangingPunct="1"/>
            <a:r>
              <a:rPr lang="en-US" altLang="en-US" sz="1200" dirty="0">
                <a:latin typeface="+mn-lt"/>
                <a:cs typeface="Lucida Grande" panose="020B0600040502020204" pitchFamily="34" charset="0"/>
              </a:rPr>
              <a:t>The exponential rise in numbers of GRT children in care</a:t>
            </a:r>
          </a:p>
          <a:p>
            <a:pPr eaLnBrk="1" hangingPunct="1"/>
            <a:r>
              <a:rPr lang="en-US" altLang="en-US" sz="1200" dirty="0">
                <a:latin typeface="+mn-lt"/>
                <a:cs typeface="Lucida Grande" panose="020B0600040502020204" pitchFamily="34" charset="0"/>
                <a:hlinkClick r:id="rId6"/>
              </a:rPr>
              <a:t>https://www.travellerstimes.org.uk/features/gypsy-roma-and-traveller-children-care-tt-investigation</a:t>
            </a:r>
            <a:endParaRPr lang="en-US" altLang="en-US" sz="1200" dirty="0">
              <a:latin typeface="+mn-lt"/>
              <a:cs typeface="Lucida Grande" panose="020B0600040502020204" pitchFamily="34" charset="0"/>
            </a:endParaRPr>
          </a:p>
        </p:txBody>
      </p:sp>
      <p:pic>
        <p:nvPicPr>
          <p:cNvPr id="2" name="Content Placeholder 4" descr="A logo with a black background&#10;&#10;Description automatically generated">
            <a:extLst>
              <a:ext uri="{FF2B5EF4-FFF2-40B4-BE49-F238E27FC236}">
                <a16:creationId xmlns:a16="http://schemas.microsoft.com/office/drawing/2014/main" id="{AF381D12-82CC-1FB7-6C8E-980D984459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1" y="-155577"/>
            <a:ext cx="1733550" cy="18573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8334" y="2395129"/>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179" y="6077031"/>
            <a:ext cx="1888966" cy="670639"/>
          </a:xfrm>
          <a:prstGeom prst="rect">
            <a:avLst/>
          </a:prstGeom>
        </p:spPr>
      </p:pic>
      <p:pic>
        <p:nvPicPr>
          <p:cNvPr id="3" name="Picture 2" descr="A logo with a gold wave&#10;&#10;Description automatically generated with medium confidence">
            <a:extLst>
              <a:ext uri="{FF2B5EF4-FFF2-40B4-BE49-F238E27FC236}">
                <a16:creationId xmlns:a16="http://schemas.microsoft.com/office/drawing/2014/main" id="{F9193DD0-DB0E-550F-CF92-B177E39F31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3374" y="275082"/>
            <a:ext cx="4078320" cy="1160812"/>
          </a:xfrm>
          <a:prstGeom prst="rect">
            <a:avLst/>
          </a:prstGeom>
        </p:spPr>
      </p:pic>
    </p:spTree>
    <p:extLst>
      <p:ext uri="{BB962C8B-B14F-4D97-AF65-F5344CB8AC3E}">
        <p14:creationId xmlns:p14="http://schemas.microsoft.com/office/powerpoint/2010/main" val="663743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1"/>
            <a:ext cx="12191695" cy="68520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txBox="1">
            <a:spLocks noGrp="1"/>
          </p:cNvSpPr>
          <p:nvPr>
            <p:ph type="ctrTitle"/>
          </p:nvPr>
        </p:nvSpPr>
        <p:spPr>
          <a:xfrm>
            <a:off x="6531452" y="2464472"/>
            <a:ext cx="5363213" cy="18624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000"/>
              <a:buFont typeface="Calibri"/>
              <a:buNone/>
            </a:pPr>
            <a:r>
              <a:rPr lang="en-GB" sz="5400" dirty="0">
                <a:solidFill>
                  <a:schemeClr val="dk2"/>
                </a:solidFill>
              </a:rPr>
              <a:t>The </a:t>
            </a:r>
            <a:r>
              <a:rPr lang="en-GB" sz="5400" dirty="0" err="1">
                <a:solidFill>
                  <a:schemeClr val="dk2"/>
                </a:solidFill>
              </a:rPr>
              <a:t>adultification</a:t>
            </a:r>
            <a:r>
              <a:rPr lang="en-GB" sz="5400" dirty="0">
                <a:solidFill>
                  <a:schemeClr val="dk2"/>
                </a:solidFill>
              </a:rPr>
              <a:t> of a generation</a:t>
            </a:r>
            <a:endParaRPr sz="5400" dirty="0"/>
          </a:p>
        </p:txBody>
      </p:sp>
      <p:sp>
        <p:nvSpPr>
          <p:cNvPr id="87" name="Google Shape;87;p1"/>
          <p:cNvSpPr txBox="1">
            <a:spLocks noGrp="1"/>
          </p:cNvSpPr>
          <p:nvPr>
            <p:ph type="subTitle" idx="1"/>
          </p:nvPr>
        </p:nvSpPr>
        <p:spPr>
          <a:xfrm>
            <a:off x="6579076" y="4128656"/>
            <a:ext cx="5267964" cy="16430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900"/>
              <a:buNone/>
            </a:pPr>
            <a:r>
              <a:rPr lang="en-GB" sz="2800" dirty="0"/>
              <a:t>Keri Standen </a:t>
            </a:r>
            <a:endParaRPr sz="2800" dirty="0"/>
          </a:p>
          <a:p>
            <a:pPr marL="0" lvl="0" indent="0" algn="l" rtl="0">
              <a:lnSpc>
                <a:spcPct val="90000"/>
              </a:lnSpc>
              <a:spcBef>
                <a:spcPts val="0"/>
              </a:spcBef>
              <a:spcAft>
                <a:spcPts val="0"/>
              </a:spcAft>
              <a:buClr>
                <a:schemeClr val="dk2"/>
              </a:buClr>
              <a:buSzPts val="3900"/>
              <a:buNone/>
            </a:pPr>
            <a:r>
              <a:rPr lang="en-GB" sz="2800" dirty="0"/>
              <a:t>Trust Safeguarding Lead</a:t>
            </a:r>
          </a:p>
          <a:p>
            <a:pPr marL="0" lvl="0" indent="0" algn="l" rtl="0">
              <a:lnSpc>
                <a:spcPct val="90000"/>
              </a:lnSpc>
              <a:spcBef>
                <a:spcPts val="0"/>
              </a:spcBef>
              <a:spcAft>
                <a:spcPts val="0"/>
              </a:spcAft>
              <a:buClr>
                <a:schemeClr val="dk2"/>
              </a:buClr>
              <a:buSzPts val="3900"/>
              <a:buNone/>
            </a:pPr>
            <a:r>
              <a:rPr lang="en-GB" sz="2800" dirty="0"/>
              <a:t>Yorkshire Causeway Schools Trust </a:t>
            </a:r>
            <a:endParaRPr sz="2800" dirty="0"/>
          </a:p>
        </p:txBody>
      </p:sp>
      <p:pic>
        <p:nvPicPr>
          <p:cNvPr id="88" name="Google Shape;88;p1" descr="A logo with a black background&#10;&#10;Description automatically generated"/>
          <p:cNvPicPr preferRelativeResize="0"/>
          <p:nvPr/>
        </p:nvPicPr>
        <p:blipFill rotWithShape="1">
          <a:blip r:embed="rId3">
            <a:alphaModFix/>
          </a:blip>
          <a:srcRect/>
          <a:stretch/>
        </p:blipFill>
        <p:spPr>
          <a:xfrm>
            <a:off x="0" y="2219395"/>
            <a:ext cx="5634987" cy="2352606"/>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grpSp>
        <p:nvGrpSpPr>
          <p:cNvPr id="89" name="Google Shape;89;p1"/>
          <p:cNvGrpSpPr/>
          <p:nvPr/>
        </p:nvGrpSpPr>
        <p:grpSpPr>
          <a:xfrm>
            <a:off x="-4253" y="-5977"/>
            <a:ext cx="6238675" cy="6863979"/>
            <a:chOff x="305" y="-5977"/>
            <a:chExt cx="6238675" cy="6863979"/>
          </a:xfrm>
        </p:grpSpPr>
        <p:sp>
          <p:nvSpPr>
            <p:cNvPr id="90" name="Google Shape;90;p1"/>
            <p:cNvSpPr/>
            <p:nvPr/>
          </p:nvSpPr>
          <p:spPr>
            <a:xfrm flipH="1">
              <a:off x="305" y="34854"/>
              <a:ext cx="6028697" cy="6817170"/>
            </a:xfrm>
            <a:custGeom>
              <a:avLst/>
              <a:gdLst/>
              <a:ahLst/>
              <a:cxnLst/>
              <a:rect l="l" t="t" r="r" b="b"/>
              <a:pathLst>
                <a:path w="6028697" h="6817170" extrusionOk="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flipH="1">
              <a:off x="305" y="1"/>
              <a:ext cx="6165116"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flipH="1">
              <a:off x="305" y="-5977"/>
              <a:ext cx="6238675"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93" name="Google Shape;93;p1" descr="A black text on a white background&#10;&#10;Description automatically generated"/>
          <p:cNvPicPr preferRelativeResize="0"/>
          <p:nvPr/>
        </p:nvPicPr>
        <p:blipFill rotWithShape="1">
          <a:blip r:embed="rId4">
            <a:alphaModFix/>
          </a:blip>
          <a:srcRect/>
          <a:stretch/>
        </p:blipFill>
        <p:spPr>
          <a:xfrm>
            <a:off x="10219645" y="6181385"/>
            <a:ext cx="1888966" cy="670639"/>
          </a:xfrm>
          <a:prstGeom prst="rect">
            <a:avLst/>
          </a:prstGeom>
          <a:noFill/>
          <a:ln>
            <a:noFill/>
          </a:ln>
        </p:spPr>
      </p:pic>
      <p:sp>
        <p:nvSpPr>
          <p:cNvPr id="94" name="Google Shape;94;p1"/>
          <p:cNvSpPr txBox="1"/>
          <p:nvPr/>
        </p:nvSpPr>
        <p:spPr>
          <a:xfrm>
            <a:off x="83389" y="6387210"/>
            <a:ext cx="16440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rgbClr val="C9C9C9"/>
                </a:solidFill>
                <a:latin typeface="Calibri"/>
                <a:ea typeface="Calibri"/>
                <a:cs typeface="Calibri"/>
                <a:sym typeface="Calibri"/>
              </a:rPr>
              <a:t>Session </a:t>
            </a:r>
            <a:r>
              <a:rPr lang="en-GB" sz="1800">
                <a:solidFill>
                  <a:srgbClr val="C9C9C9"/>
                </a:solidFill>
                <a:latin typeface="Calibri"/>
                <a:ea typeface="Calibri"/>
                <a:cs typeface="Calibri"/>
                <a:sym typeface="Calibri"/>
              </a:rPr>
              <a:t>7</a:t>
            </a:r>
            <a:r>
              <a:rPr lang="en-GB" sz="1800" b="0" i="0" u="none" strike="noStrike" cap="none">
                <a:solidFill>
                  <a:srgbClr val="C9C9C9"/>
                </a:solidFill>
                <a:latin typeface="Calibri"/>
                <a:ea typeface="Calibri"/>
                <a:cs typeface="Calibri"/>
                <a:sym typeface="Calibri"/>
              </a:rPr>
              <a:t>.3 </a:t>
            </a:r>
            <a:endParaRPr/>
          </a:p>
        </p:txBody>
      </p:sp>
      <p:sp>
        <p:nvSpPr>
          <p:cNvPr id="3" name="TextBox 2">
            <a:extLst>
              <a:ext uri="{FF2B5EF4-FFF2-40B4-BE49-F238E27FC236}">
                <a16:creationId xmlns:a16="http://schemas.microsoft.com/office/drawing/2014/main" id="{219D3EAA-9028-1FA3-6215-282E7D5E5B45}"/>
              </a:ext>
            </a:extLst>
          </p:cNvPr>
          <p:cNvSpPr txBox="1"/>
          <p:nvPr/>
        </p:nvSpPr>
        <p:spPr>
          <a:xfrm>
            <a:off x="6579076" y="490194"/>
            <a:ext cx="5267964" cy="1862451"/>
          </a:xfrm>
          <a:prstGeom prst="rect">
            <a:avLst/>
          </a:prstGeom>
          <a:noFill/>
        </p:spPr>
        <p:txBody>
          <a:bodyPr wrap="square" rtlCol="0">
            <a:spAutoFit/>
          </a:bodyPr>
          <a:lstStyle/>
          <a:p>
            <a:endParaRPr lang="en-GB" dirty="0"/>
          </a:p>
        </p:txBody>
      </p:sp>
      <p:pic>
        <p:nvPicPr>
          <p:cNvPr id="4" name="Picture 3">
            <a:extLst>
              <a:ext uri="{FF2B5EF4-FFF2-40B4-BE49-F238E27FC236}">
                <a16:creationId xmlns:a16="http://schemas.microsoft.com/office/drawing/2014/main" id="{38DBD6AE-30C4-4B2D-A6BF-85BD2D12F4F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64584" y="611616"/>
            <a:ext cx="3949831" cy="13351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85149" y="0"/>
            <a:ext cx="10515600" cy="1325563"/>
          </a:xfrm>
        </p:spPr>
        <p:txBody>
          <a:bodyPr>
            <a:normAutofit/>
          </a:bodyPr>
          <a:lstStyle/>
          <a:p>
            <a:r>
              <a:rPr lang="en-GB" sz="5400" b="1" dirty="0">
                <a:solidFill>
                  <a:schemeClr val="accent1"/>
                </a:solidFill>
                <a:latin typeface="+mn-lt"/>
              </a:rPr>
              <a:t>NSPCC – Learning from case reviews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500634" y="2076450"/>
            <a:ext cx="10824591" cy="4351338"/>
          </a:xfrm>
        </p:spPr>
        <p:txBody>
          <a:bodyPr>
            <a:normAutofit/>
          </a:bodyPr>
          <a:lstStyle/>
          <a:p>
            <a:r>
              <a:rPr lang="en-US" sz="3200" dirty="0"/>
              <a:t>Published case reviews highlight that professionals sometimes lack the knowledge and confidence to work with families from different cultures and religions. </a:t>
            </a:r>
          </a:p>
          <a:p>
            <a:pPr marL="0" indent="0">
              <a:buNone/>
            </a:pPr>
            <a:endParaRPr lang="en-US" sz="3200" dirty="0"/>
          </a:p>
          <a:p>
            <a:r>
              <a:rPr lang="en-US" sz="3200" dirty="0"/>
              <a:t>A lack of understanding of the religions and cultural context of families can lead to professionals overlooking situations that may put children at risk. </a:t>
            </a:r>
          </a:p>
          <a:p>
            <a:endParaRPr lang="en-US" dirty="0"/>
          </a:p>
        </p:txBody>
      </p:sp>
    </p:spTree>
    <p:extLst>
      <p:ext uri="{BB962C8B-B14F-4D97-AF65-F5344CB8AC3E}">
        <p14:creationId xmlns:p14="http://schemas.microsoft.com/office/powerpoint/2010/main" val="317719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f0ef8ab37e_0_7"/>
          <p:cNvSpPr txBox="1">
            <a:spLocks noGrp="1"/>
          </p:cNvSpPr>
          <p:nvPr>
            <p:ph type="title"/>
          </p:nvPr>
        </p:nvSpPr>
        <p:spPr>
          <a:xfrm>
            <a:off x="2185850" y="110325"/>
            <a:ext cx="10019400" cy="1325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GB" sz="5400"/>
              <a:t>Adultification – understanding context</a:t>
            </a:r>
            <a:endParaRPr sz="5400"/>
          </a:p>
        </p:txBody>
      </p:sp>
      <p:sp>
        <p:nvSpPr>
          <p:cNvPr id="101" name="Google Shape;101;g1f0ef8ab37e_0_7"/>
          <p:cNvSpPr txBox="1">
            <a:spLocks noGrp="1"/>
          </p:cNvSpPr>
          <p:nvPr>
            <p:ph type="body" idx="1"/>
          </p:nvPr>
        </p:nvSpPr>
        <p:spPr>
          <a:xfrm>
            <a:off x="458800" y="2074325"/>
            <a:ext cx="7831800" cy="40233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3600"/>
              <a:buNone/>
            </a:pPr>
            <a:r>
              <a:rPr lang="en-GB"/>
              <a:t>What is your understanding of adultification?</a:t>
            </a:r>
            <a:endParaRPr/>
          </a:p>
          <a:p>
            <a:pPr marL="0" lvl="0" indent="0" algn="l" rtl="0">
              <a:lnSpc>
                <a:spcPct val="90000"/>
              </a:lnSpc>
              <a:spcBef>
                <a:spcPts val="1400"/>
              </a:spcBef>
              <a:spcAft>
                <a:spcPts val="0"/>
              </a:spcAft>
              <a:buSzPts val="3600"/>
              <a:buNone/>
            </a:pPr>
            <a:r>
              <a:rPr lang="en-GB"/>
              <a:t>In what circumstances do you thinking children might experience adultification?</a:t>
            </a:r>
            <a:endParaRPr/>
          </a:p>
        </p:txBody>
      </p:sp>
      <p:pic>
        <p:nvPicPr>
          <p:cNvPr id="102" name="Google Shape;102;g1f0ef8ab37e_0_7" descr="A pencil writing on a piece of paper&#10;&#10;Description automatically generated"/>
          <p:cNvPicPr preferRelativeResize="0"/>
          <p:nvPr/>
        </p:nvPicPr>
        <p:blipFill rotWithShape="1">
          <a:blip r:embed="rId3">
            <a:alphaModFix/>
          </a:blip>
          <a:srcRect/>
          <a:stretch/>
        </p:blipFill>
        <p:spPr>
          <a:xfrm>
            <a:off x="8477770" y="1855669"/>
            <a:ext cx="3135108" cy="3135108"/>
          </a:xfrm>
          <a:prstGeom prst="rect">
            <a:avLst/>
          </a:prstGeom>
          <a:noFill/>
          <a:ln>
            <a:noFill/>
          </a:ln>
        </p:spPr>
      </p:pic>
      <p:sp>
        <p:nvSpPr>
          <p:cNvPr id="103" name="Google Shape;103;g1f0ef8ab37e_0_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pic>
        <p:nvPicPr>
          <p:cNvPr id="104" name="Google Shape;104;g1f0ef8ab37e_0_7" descr="A logo with a black background&#10;&#10;Description automatically generated"/>
          <p:cNvPicPr preferRelativeResize="0">
            <a:picLocks noGrp="1"/>
          </p:cNvPicPr>
          <p:nvPr>
            <p:ph type="body" idx="1"/>
          </p:nvPr>
        </p:nvPicPr>
        <p:blipFill rotWithShape="1">
          <a:blip r:embed="rId4">
            <a:alphaModFix/>
          </a:blip>
          <a:srcRect/>
          <a:stretch/>
        </p:blipFill>
        <p:spPr>
          <a:xfrm>
            <a:off x="190500" y="-28576"/>
            <a:ext cx="1733700" cy="1857300"/>
          </a:xfrm>
          <a:prstGeom prst="rect">
            <a:avLst/>
          </a:prstGeom>
          <a:noFill/>
          <a:ln>
            <a:noFill/>
          </a:ln>
        </p:spPr>
      </p:pic>
      <p:pic>
        <p:nvPicPr>
          <p:cNvPr id="105" name="Google Shape;105;g1f0ef8ab37e_0_7"/>
          <p:cNvPicPr preferRelativeResize="0"/>
          <p:nvPr/>
        </p:nvPicPr>
        <p:blipFill>
          <a:blip r:embed="rId5">
            <a:alphaModFix/>
          </a:blip>
          <a:stretch>
            <a:fillRect/>
          </a:stretch>
        </p:blipFill>
        <p:spPr>
          <a:xfrm>
            <a:off x="458800" y="3822650"/>
            <a:ext cx="7561776" cy="3035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f0ef8ab37e_0_1"/>
          <p:cNvSpPr txBox="1">
            <a:spLocks noGrp="1"/>
          </p:cNvSpPr>
          <p:nvPr>
            <p:ph type="title"/>
          </p:nvPr>
        </p:nvSpPr>
        <p:spPr>
          <a:xfrm>
            <a:off x="2081777" y="110325"/>
            <a:ext cx="9489900" cy="1325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sz="5400"/>
              <a:t>Adultification – definition</a:t>
            </a:r>
            <a:endParaRPr sz="5400"/>
          </a:p>
        </p:txBody>
      </p:sp>
      <p:sp>
        <p:nvSpPr>
          <p:cNvPr id="111" name="Google Shape;111;g1f0ef8ab37e_0_1"/>
          <p:cNvSpPr txBox="1">
            <a:spLocks noGrp="1"/>
          </p:cNvSpPr>
          <p:nvPr>
            <p:ph type="body" idx="1"/>
          </p:nvPr>
        </p:nvSpPr>
        <p:spPr>
          <a:xfrm>
            <a:off x="557784" y="1885950"/>
            <a:ext cx="11605500" cy="4351200"/>
          </a:xfrm>
          <a:prstGeom prst="rect">
            <a:avLst/>
          </a:prstGeom>
          <a:noFill/>
          <a:ln>
            <a:noFill/>
          </a:ln>
        </p:spPr>
        <p:txBody>
          <a:bodyPr spcFirstLastPara="1" wrap="square" lIns="0" tIns="45700" rIns="0" bIns="45700" anchor="t" anchorCtr="0">
            <a:noAutofit/>
          </a:bodyPr>
          <a:lstStyle/>
          <a:p>
            <a:pPr marL="228600" lvl="0" indent="0" algn="l" rtl="0">
              <a:lnSpc>
                <a:spcPct val="90000"/>
              </a:lnSpc>
              <a:spcBef>
                <a:spcPts val="0"/>
              </a:spcBef>
              <a:spcAft>
                <a:spcPts val="0"/>
              </a:spcAft>
              <a:buSzPts val="2000"/>
              <a:buNone/>
            </a:pPr>
            <a:r>
              <a:rPr lang="en-GB"/>
              <a:t>Davis and Marsh (2020) define adultification as:</a:t>
            </a:r>
            <a:endParaRPr/>
          </a:p>
          <a:p>
            <a:pPr marL="228600" lvl="0" indent="0" algn="l" rtl="0">
              <a:lnSpc>
                <a:spcPct val="90000"/>
              </a:lnSpc>
              <a:spcBef>
                <a:spcPts val="1400"/>
              </a:spcBef>
              <a:spcAft>
                <a:spcPts val="0"/>
              </a:spcAft>
              <a:buSzPts val="2000"/>
              <a:buNone/>
            </a:pPr>
            <a:r>
              <a:rPr lang="en-GB" i="1"/>
              <a:t>‘The concept of adultification is when notions of innocence and vulnerability are not afforded to certain children. This is determined by people and institutions who hold power over them. </a:t>
            </a:r>
            <a:endParaRPr/>
          </a:p>
          <a:p>
            <a:pPr marL="228600" lvl="0" indent="0" algn="l" rtl="0">
              <a:lnSpc>
                <a:spcPct val="90000"/>
              </a:lnSpc>
              <a:spcBef>
                <a:spcPts val="1400"/>
              </a:spcBef>
              <a:spcAft>
                <a:spcPts val="0"/>
              </a:spcAft>
              <a:buSzPts val="2000"/>
              <a:buNone/>
            </a:pPr>
            <a:r>
              <a:rPr lang="en-GB" i="1"/>
              <a:t>When adultification occurs outside of the home it is always founded within discrimination and bias. There are various definitions of adultification, all relate to a child’s personal characteristics, socio-economic influences and/or lived experiences. </a:t>
            </a:r>
            <a:endParaRPr/>
          </a:p>
          <a:p>
            <a:pPr marL="228600" lvl="0" indent="0" algn="l" rtl="0">
              <a:lnSpc>
                <a:spcPct val="90000"/>
              </a:lnSpc>
              <a:spcBef>
                <a:spcPts val="1400"/>
              </a:spcBef>
              <a:spcAft>
                <a:spcPts val="0"/>
              </a:spcAft>
              <a:buSzPts val="2000"/>
              <a:buNone/>
            </a:pPr>
            <a:r>
              <a:rPr lang="en-GB" i="1"/>
              <a:t>Regardless of the context in which adultification take place, the impact results in children’s rights being either diminished or not upheld.’</a:t>
            </a:r>
            <a:endParaRPr/>
          </a:p>
          <a:p>
            <a:pPr marL="0" lvl="0" indent="0" algn="l" rtl="0">
              <a:lnSpc>
                <a:spcPct val="90000"/>
              </a:lnSpc>
              <a:spcBef>
                <a:spcPts val="1400"/>
              </a:spcBef>
              <a:spcAft>
                <a:spcPts val="0"/>
              </a:spcAft>
              <a:buSzPts val="2000"/>
              <a:buNone/>
            </a:pPr>
            <a:endParaRPr/>
          </a:p>
        </p:txBody>
      </p:sp>
      <p:pic>
        <p:nvPicPr>
          <p:cNvPr id="112" name="Google Shape;112;g1f0ef8ab37e_0_1"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114300" y="-104776"/>
            <a:ext cx="1733700" cy="1857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f0ef8ab37e_0_14"/>
          <p:cNvSpPr txBox="1">
            <a:spLocks noGrp="1"/>
          </p:cNvSpPr>
          <p:nvPr>
            <p:ph type="title"/>
          </p:nvPr>
        </p:nvSpPr>
        <p:spPr>
          <a:xfrm>
            <a:off x="2144425" y="110325"/>
            <a:ext cx="9105600" cy="1325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GB" sz="5400"/>
              <a:t>Adultification in different context </a:t>
            </a:r>
            <a:endParaRPr sz="5400"/>
          </a:p>
        </p:txBody>
      </p:sp>
      <p:sp>
        <p:nvSpPr>
          <p:cNvPr id="118" name="Google Shape;118;g1f0ef8ab37e_0_14"/>
          <p:cNvSpPr txBox="1">
            <a:spLocks noGrp="1"/>
          </p:cNvSpPr>
          <p:nvPr>
            <p:ph type="body" idx="1"/>
          </p:nvPr>
        </p:nvSpPr>
        <p:spPr>
          <a:xfrm>
            <a:off x="481584" y="1733550"/>
            <a:ext cx="11605500" cy="4351200"/>
          </a:xfrm>
          <a:prstGeom prst="rect">
            <a:avLst/>
          </a:prstGeom>
          <a:noFill/>
          <a:ln>
            <a:noFill/>
          </a:ln>
        </p:spPr>
        <p:txBody>
          <a:bodyPr spcFirstLastPara="1" wrap="square" lIns="0" tIns="45700" rIns="0" bIns="45700" anchor="t" anchorCtr="0">
            <a:normAutofit/>
          </a:bodyPr>
          <a:lstStyle/>
          <a:p>
            <a:pPr marL="228600" lvl="0" indent="0" algn="l" rtl="0">
              <a:lnSpc>
                <a:spcPct val="90000"/>
              </a:lnSpc>
              <a:spcBef>
                <a:spcPts val="0"/>
              </a:spcBef>
              <a:spcAft>
                <a:spcPts val="0"/>
              </a:spcAft>
              <a:buNone/>
            </a:pPr>
            <a:endParaRPr/>
          </a:p>
          <a:p>
            <a:pPr marL="91440" lvl="0" indent="-177800" algn="l" rtl="0">
              <a:lnSpc>
                <a:spcPct val="90000"/>
              </a:lnSpc>
              <a:spcBef>
                <a:spcPts val="0"/>
              </a:spcBef>
              <a:spcAft>
                <a:spcPts val="0"/>
              </a:spcAft>
              <a:buSzPts val="2800"/>
              <a:buFont typeface="Noto Sans Symbols"/>
              <a:buChar char="❖"/>
            </a:pPr>
            <a:r>
              <a:rPr lang="en-GB"/>
              <a:t>Socio economic disadvantage</a:t>
            </a:r>
            <a:endParaRPr/>
          </a:p>
          <a:p>
            <a:pPr marL="91440" lvl="0" indent="-177800" algn="l" rtl="0">
              <a:lnSpc>
                <a:spcPct val="90000"/>
              </a:lnSpc>
              <a:spcBef>
                <a:spcPts val="1400"/>
              </a:spcBef>
              <a:spcAft>
                <a:spcPts val="0"/>
              </a:spcAft>
              <a:buSzPts val="2800"/>
              <a:buFont typeface="Noto Sans Symbols"/>
              <a:buChar char="❖"/>
            </a:pPr>
            <a:r>
              <a:rPr lang="en-GB"/>
              <a:t>Domestic Abuse</a:t>
            </a:r>
            <a:endParaRPr/>
          </a:p>
          <a:p>
            <a:pPr marL="91440" lvl="0" indent="-177800" algn="l" rtl="0">
              <a:lnSpc>
                <a:spcPct val="90000"/>
              </a:lnSpc>
              <a:spcBef>
                <a:spcPts val="1400"/>
              </a:spcBef>
              <a:spcAft>
                <a:spcPts val="0"/>
              </a:spcAft>
              <a:buSzPts val="2800"/>
              <a:buFont typeface="Noto Sans Symbols"/>
              <a:buChar char="❖"/>
            </a:pPr>
            <a:r>
              <a:rPr lang="en-GB"/>
              <a:t>Transphobia</a:t>
            </a:r>
            <a:endParaRPr/>
          </a:p>
          <a:p>
            <a:pPr marL="91440" lvl="0" indent="-177800" algn="l" rtl="0">
              <a:lnSpc>
                <a:spcPct val="90000"/>
              </a:lnSpc>
              <a:spcBef>
                <a:spcPts val="1400"/>
              </a:spcBef>
              <a:spcAft>
                <a:spcPts val="0"/>
              </a:spcAft>
              <a:buSzPts val="2800"/>
              <a:buFont typeface="Noto Sans Symbols"/>
              <a:buChar char="❖"/>
            </a:pPr>
            <a:r>
              <a:rPr lang="en-GB"/>
              <a:t>Homelessness</a:t>
            </a:r>
            <a:endParaRPr/>
          </a:p>
          <a:p>
            <a:pPr marL="91440" lvl="0" indent="-177800" algn="l" rtl="0">
              <a:lnSpc>
                <a:spcPct val="90000"/>
              </a:lnSpc>
              <a:spcBef>
                <a:spcPts val="1400"/>
              </a:spcBef>
              <a:spcAft>
                <a:spcPts val="0"/>
              </a:spcAft>
              <a:buSzPts val="2800"/>
              <a:buFont typeface="Noto Sans Symbols"/>
              <a:buChar char="❖"/>
            </a:pPr>
            <a:r>
              <a:rPr lang="en-GB"/>
              <a:t>Unaccompanied Minors</a:t>
            </a:r>
            <a:endParaRPr/>
          </a:p>
          <a:p>
            <a:pPr marL="91440" lvl="0" indent="-152400" algn="l" rtl="0">
              <a:lnSpc>
                <a:spcPct val="90000"/>
              </a:lnSpc>
              <a:spcBef>
                <a:spcPts val="1400"/>
              </a:spcBef>
              <a:spcAft>
                <a:spcPts val="0"/>
              </a:spcAft>
              <a:buSzPts val="2400"/>
              <a:buFont typeface="Noto Sans Symbols"/>
              <a:buChar char="❖"/>
            </a:pPr>
            <a:r>
              <a:rPr lang="en-GB"/>
              <a:t>Children In the care system</a:t>
            </a:r>
            <a:r>
              <a:rPr lang="en-GB" sz="2400"/>
              <a:t> </a:t>
            </a:r>
            <a:endParaRPr sz="2400"/>
          </a:p>
          <a:p>
            <a:pPr marL="91440" lvl="0" indent="0" algn="l" rtl="0">
              <a:lnSpc>
                <a:spcPct val="90000"/>
              </a:lnSpc>
              <a:spcBef>
                <a:spcPts val="1400"/>
              </a:spcBef>
              <a:spcAft>
                <a:spcPts val="0"/>
              </a:spcAft>
              <a:buSzPts val="2000"/>
              <a:buNone/>
            </a:pPr>
            <a:endParaRPr/>
          </a:p>
        </p:txBody>
      </p:sp>
      <p:sp>
        <p:nvSpPr>
          <p:cNvPr id="119" name="Google Shape;119;g1f0ef8ab37e_0_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pic>
        <p:nvPicPr>
          <p:cNvPr id="120" name="Google Shape;120;g1f0ef8ab37e_0_14"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114300" y="-104776"/>
            <a:ext cx="1733700" cy="18573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f0ef8ab37e_0_20"/>
          <p:cNvSpPr txBox="1">
            <a:spLocks noGrp="1"/>
          </p:cNvSpPr>
          <p:nvPr>
            <p:ph type="title"/>
          </p:nvPr>
        </p:nvSpPr>
        <p:spPr>
          <a:xfrm>
            <a:off x="2154775" y="110325"/>
            <a:ext cx="9178200" cy="1325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sz="5400"/>
              <a:t>Intersectionality </a:t>
            </a:r>
            <a:endParaRPr sz="5400"/>
          </a:p>
        </p:txBody>
      </p:sp>
      <p:sp>
        <p:nvSpPr>
          <p:cNvPr id="128" name="Google Shape;128;g1f0ef8ab37e_0_20"/>
          <p:cNvSpPr txBox="1">
            <a:spLocks noGrp="1"/>
          </p:cNvSpPr>
          <p:nvPr>
            <p:ph type="body" idx="1"/>
          </p:nvPr>
        </p:nvSpPr>
        <p:spPr>
          <a:xfrm>
            <a:off x="580125" y="1897800"/>
            <a:ext cx="11146800" cy="40548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GB" b="0" i="0"/>
              <a:t>Children and young people, like all of us, have diverse identities. As well as experiencing prejudice or bias related to </a:t>
            </a:r>
            <a:r>
              <a:rPr lang="en-GB"/>
              <a:t>their </a:t>
            </a:r>
            <a:r>
              <a:rPr lang="en-GB" b="0" i="0"/>
              <a:t>ethnic background for instance, </a:t>
            </a:r>
            <a:r>
              <a:rPr lang="en-GB"/>
              <a:t>they </a:t>
            </a:r>
            <a:r>
              <a:rPr lang="en-GB" b="0" i="0"/>
              <a:t>might experience challenges relating to other parts of their identity, such as:</a:t>
            </a:r>
            <a:endParaRPr/>
          </a:p>
          <a:p>
            <a:pPr marL="91440" lvl="0" indent="-177800" algn="l" rtl="0">
              <a:lnSpc>
                <a:spcPct val="90000"/>
              </a:lnSpc>
              <a:spcBef>
                <a:spcPts val="1400"/>
              </a:spcBef>
              <a:spcAft>
                <a:spcPts val="0"/>
              </a:spcAft>
              <a:buSzPts val="2800"/>
              <a:buFont typeface="Arial"/>
              <a:buChar char="•"/>
            </a:pPr>
            <a:r>
              <a:rPr lang="en-GB" b="0" i="0"/>
              <a:t>gender, sexuality, disability</a:t>
            </a:r>
            <a:endParaRPr/>
          </a:p>
          <a:p>
            <a:pPr marL="91440" lvl="0" indent="-177800" algn="l" rtl="0">
              <a:lnSpc>
                <a:spcPct val="90000"/>
              </a:lnSpc>
              <a:spcBef>
                <a:spcPts val="1400"/>
              </a:spcBef>
              <a:spcAft>
                <a:spcPts val="0"/>
              </a:spcAft>
              <a:buSzPts val="2800"/>
              <a:buFont typeface="Arial"/>
              <a:buChar char="•"/>
            </a:pPr>
            <a:r>
              <a:rPr lang="en-GB" b="0" i="0"/>
              <a:t>mental ill health</a:t>
            </a:r>
            <a:endParaRPr/>
          </a:p>
          <a:p>
            <a:pPr marL="91440" lvl="0" indent="-177800" algn="l" rtl="0">
              <a:lnSpc>
                <a:spcPct val="90000"/>
              </a:lnSpc>
              <a:spcBef>
                <a:spcPts val="1400"/>
              </a:spcBef>
              <a:spcAft>
                <a:spcPts val="0"/>
              </a:spcAft>
              <a:buSzPts val="2800"/>
              <a:buFont typeface="Arial"/>
              <a:buChar char="•"/>
            </a:pPr>
            <a:r>
              <a:rPr lang="en-GB" b="0" i="0"/>
              <a:t>having been in local authority care</a:t>
            </a:r>
            <a:endParaRPr/>
          </a:p>
          <a:p>
            <a:pPr marL="91440" lvl="0" indent="-177800" algn="l" rtl="0">
              <a:lnSpc>
                <a:spcPct val="90000"/>
              </a:lnSpc>
              <a:spcBef>
                <a:spcPts val="1400"/>
              </a:spcBef>
              <a:spcAft>
                <a:spcPts val="0"/>
              </a:spcAft>
              <a:buSzPts val="2800"/>
              <a:buFont typeface="Arial"/>
              <a:buChar char="•"/>
            </a:pPr>
            <a:r>
              <a:rPr lang="en-GB" b="0" i="0"/>
              <a:t>where you live, how much money you have, and your access to education.</a:t>
            </a:r>
            <a:endParaRPr/>
          </a:p>
          <a:p>
            <a:pPr marL="0" lvl="0" indent="0" algn="l" rtl="0">
              <a:lnSpc>
                <a:spcPct val="90000"/>
              </a:lnSpc>
              <a:spcBef>
                <a:spcPts val="1700"/>
              </a:spcBef>
              <a:spcAft>
                <a:spcPts val="0"/>
              </a:spcAft>
              <a:buNone/>
            </a:pPr>
            <a:r>
              <a:rPr lang="en-GB" b="0" i="0"/>
              <a:t>The way these </a:t>
            </a:r>
            <a:r>
              <a:rPr lang="en-GB"/>
              <a:t>aspects </a:t>
            </a:r>
            <a:r>
              <a:rPr lang="en-GB" b="0" i="0"/>
              <a:t>interact is known as intersectionality.</a:t>
            </a:r>
            <a:endParaRPr/>
          </a:p>
          <a:p>
            <a:pPr marL="91440" lvl="0" indent="0" algn="l" rtl="0">
              <a:lnSpc>
                <a:spcPct val="90000"/>
              </a:lnSpc>
              <a:spcBef>
                <a:spcPts val="1400"/>
              </a:spcBef>
              <a:spcAft>
                <a:spcPts val="0"/>
              </a:spcAft>
              <a:buSzPts val="2000"/>
              <a:buNone/>
            </a:pPr>
            <a:endParaRPr/>
          </a:p>
        </p:txBody>
      </p:sp>
      <p:pic>
        <p:nvPicPr>
          <p:cNvPr id="129" name="Google Shape;129;g1f0ef8ab37e_0_20"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114300" y="-104776"/>
            <a:ext cx="1733700" cy="1857300"/>
          </a:xfrm>
          <a:prstGeom prst="rect">
            <a:avLst/>
          </a:prstGeom>
          <a:noFill/>
          <a:ln>
            <a:noFill/>
          </a:ln>
        </p:spPr>
      </p:pic>
      <p:pic>
        <p:nvPicPr>
          <p:cNvPr id="130" name="Google Shape;130;g1f0ef8ab37e_0_20"/>
          <p:cNvPicPr preferRelativeResize="0"/>
          <p:nvPr/>
        </p:nvPicPr>
        <p:blipFill>
          <a:blip r:embed="rId4">
            <a:alphaModFix/>
          </a:blip>
          <a:stretch>
            <a:fillRect/>
          </a:stretch>
        </p:blipFill>
        <p:spPr>
          <a:xfrm>
            <a:off x="8653206" y="3124200"/>
            <a:ext cx="3168800" cy="2143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f0ef8ab37e_0_33"/>
          <p:cNvSpPr txBox="1">
            <a:spLocks noGrp="1"/>
          </p:cNvSpPr>
          <p:nvPr>
            <p:ph type="title"/>
          </p:nvPr>
        </p:nvSpPr>
        <p:spPr>
          <a:xfrm>
            <a:off x="2165150" y="161025"/>
            <a:ext cx="9541200" cy="13257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GB" sz="5400"/>
              <a:t>Adultification bias – the research</a:t>
            </a:r>
            <a:endParaRPr sz="5400"/>
          </a:p>
        </p:txBody>
      </p:sp>
      <p:sp>
        <p:nvSpPr>
          <p:cNvPr id="138" name="Google Shape;138;g1f0ef8ab37e_0_33"/>
          <p:cNvSpPr txBox="1">
            <a:spLocks noGrp="1"/>
          </p:cNvSpPr>
          <p:nvPr>
            <p:ph type="body" idx="1"/>
          </p:nvPr>
        </p:nvSpPr>
        <p:spPr>
          <a:xfrm>
            <a:off x="293259" y="1961475"/>
            <a:ext cx="11605500" cy="4351200"/>
          </a:xfrm>
          <a:prstGeom prst="rect">
            <a:avLst/>
          </a:prstGeom>
          <a:noFill/>
          <a:ln>
            <a:noFill/>
          </a:ln>
        </p:spPr>
        <p:txBody>
          <a:bodyPr spcFirstLastPara="1" wrap="square" lIns="0" tIns="45700" rIns="0" bIns="45700" anchor="t" anchorCtr="0">
            <a:noAutofit/>
          </a:bodyPr>
          <a:lstStyle/>
          <a:p>
            <a:pPr marL="228600" lvl="0" indent="0" algn="l" rtl="0">
              <a:lnSpc>
                <a:spcPct val="90000"/>
              </a:lnSpc>
              <a:spcBef>
                <a:spcPts val="0"/>
              </a:spcBef>
              <a:spcAft>
                <a:spcPts val="0"/>
              </a:spcAft>
              <a:buSzPts val="2400"/>
              <a:buNone/>
            </a:pPr>
            <a:r>
              <a:rPr lang="en-GB">
                <a:solidFill>
                  <a:srgbClr val="303232"/>
                </a:solidFill>
              </a:rPr>
              <a:t>The phrase “adultification bias” has evolved in recent years; it is not an evaluation of maturity based on observation of an individual child, but is instead a presumption of maturity, that can have a deeply harmful impact. (Farrer &amp; Co)</a:t>
            </a:r>
            <a:endParaRPr/>
          </a:p>
          <a:p>
            <a:pPr marL="228600" lvl="0" indent="0" algn="l" rtl="0">
              <a:lnSpc>
                <a:spcPct val="90000"/>
              </a:lnSpc>
              <a:spcBef>
                <a:spcPts val="1400"/>
              </a:spcBef>
              <a:spcAft>
                <a:spcPts val="0"/>
              </a:spcAft>
              <a:buSzPts val="2400"/>
              <a:buNone/>
            </a:pPr>
            <a:r>
              <a:rPr lang="en-GB" b="0" i="0">
                <a:solidFill>
                  <a:srgbClr val="000000"/>
                </a:solidFill>
              </a:rPr>
              <a:t>Adultification is a form of bias where children from Black, Asian and minoritised ethnic communities are perceived as being more ‘streetwise’, more ‘grown up’, less innocent and less vulnerable than other children. </a:t>
            </a:r>
            <a:endParaRPr b="0" i="0">
              <a:solidFill>
                <a:srgbClr val="000000"/>
              </a:solidFill>
            </a:endParaRPr>
          </a:p>
          <a:p>
            <a:pPr marL="228600" lvl="0" indent="0" algn="l" rtl="0">
              <a:lnSpc>
                <a:spcPct val="90000"/>
              </a:lnSpc>
              <a:spcBef>
                <a:spcPts val="1400"/>
              </a:spcBef>
              <a:spcAft>
                <a:spcPts val="0"/>
              </a:spcAft>
              <a:buSzPts val="2400"/>
              <a:buNone/>
            </a:pPr>
            <a:r>
              <a:rPr lang="en-GB" b="0" i="0">
                <a:solidFill>
                  <a:srgbClr val="000000"/>
                </a:solidFill>
              </a:rPr>
              <a:t>This particularly affects Black children, who might be viewed primarily as a threat rather than as a child who needs support (Davis 2022; Davis and Marsh, 2020; Georgetown Law Center on Poverty and Inequality, 2019).</a:t>
            </a:r>
            <a:endParaRPr/>
          </a:p>
        </p:txBody>
      </p:sp>
      <p:pic>
        <p:nvPicPr>
          <p:cNvPr id="139" name="Google Shape;139;g1f0ef8ab37e_0_33"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114300" y="-104776"/>
            <a:ext cx="1733700" cy="18573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f0ef8ab37e_0_40"/>
          <p:cNvSpPr txBox="1">
            <a:spLocks noGrp="1"/>
          </p:cNvSpPr>
          <p:nvPr>
            <p:ph type="title"/>
          </p:nvPr>
        </p:nvSpPr>
        <p:spPr>
          <a:xfrm>
            <a:off x="2144425" y="110325"/>
            <a:ext cx="10070700" cy="1325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sz="5400"/>
              <a:t>Impact of adultification </a:t>
            </a:r>
            <a:endParaRPr sz="5400"/>
          </a:p>
        </p:txBody>
      </p:sp>
      <p:sp>
        <p:nvSpPr>
          <p:cNvPr id="147" name="Google Shape;147;g1f0ef8ab37e_0_40"/>
          <p:cNvSpPr txBox="1">
            <a:spLocks noGrp="1"/>
          </p:cNvSpPr>
          <p:nvPr>
            <p:ph type="body" idx="1"/>
          </p:nvPr>
        </p:nvSpPr>
        <p:spPr>
          <a:xfrm>
            <a:off x="481575" y="1733550"/>
            <a:ext cx="11605500" cy="4987800"/>
          </a:xfrm>
          <a:prstGeom prst="rect">
            <a:avLst/>
          </a:prstGeom>
          <a:noFill/>
          <a:ln>
            <a:noFill/>
          </a:ln>
        </p:spPr>
        <p:txBody>
          <a:bodyPr spcFirstLastPara="1" wrap="square" lIns="0" tIns="45700" rIns="0" bIns="45700" anchor="t" anchorCtr="0">
            <a:normAutofit fontScale="25000" lnSpcReduction="20000"/>
          </a:bodyPr>
          <a:lstStyle/>
          <a:p>
            <a:pPr marL="0" lvl="0" indent="0" algn="l" rtl="0">
              <a:lnSpc>
                <a:spcPct val="90000"/>
              </a:lnSpc>
              <a:spcBef>
                <a:spcPts val="1400"/>
              </a:spcBef>
              <a:spcAft>
                <a:spcPts val="0"/>
              </a:spcAft>
              <a:buNone/>
            </a:pPr>
            <a:r>
              <a:rPr lang="en-GB" sz="11200" i="0">
                <a:solidFill>
                  <a:srgbClr val="000000"/>
                </a:solidFill>
              </a:rPr>
              <a:t>Everyone has beliefs and prejudices about other people that are formed with or without our conscious awareness.</a:t>
            </a:r>
            <a:endParaRPr sz="11200"/>
          </a:p>
          <a:p>
            <a:pPr marL="0" lvl="0" indent="0" algn="l" rtl="0">
              <a:lnSpc>
                <a:spcPct val="90000"/>
              </a:lnSpc>
              <a:spcBef>
                <a:spcPts val="1400"/>
              </a:spcBef>
              <a:spcAft>
                <a:spcPts val="0"/>
              </a:spcAft>
              <a:buSzPts val="500"/>
              <a:buNone/>
            </a:pPr>
            <a:r>
              <a:rPr lang="en-GB" sz="11200" i="0">
                <a:solidFill>
                  <a:srgbClr val="000000"/>
                </a:solidFill>
              </a:rPr>
              <a:t>Unconscious bias might take the form of:</a:t>
            </a:r>
            <a:endParaRPr sz="11200"/>
          </a:p>
          <a:p>
            <a:pPr marL="91440" lvl="0" indent="-177800" algn="l" rtl="0">
              <a:lnSpc>
                <a:spcPct val="90000"/>
              </a:lnSpc>
              <a:spcBef>
                <a:spcPts val="1400"/>
              </a:spcBef>
              <a:spcAft>
                <a:spcPts val="0"/>
              </a:spcAft>
              <a:buSzPct val="100000"/>
              <a:buFont typeface="Calibri"/>
              <a:buChar char="•"/>
            </a:pPr>
            <a:r>
              <a:rPr lang="en-GB" sz="11200" i="0">
                <a:solidFill>
                  <a:srgbClr val="000000"/>
                </a:solidFill>
              </a:rPr>
              <a:t>racist stereotypes</a:t>
            </a:r>
            <a:endParaRPr sz="11200"/>
          </a:p>
          <a:p>
            <a:pPr marL="91440" lvl="0" indent="-177800" algn="l" rtl="0">
              <a:lnSpc>
                <a:spcPct val="90000"/>
              </a:lnSpc>
              <a:spcBef>
                <a:spcPts val="1400"/>
              </a:spcBef>
              <a:spcAft>
                <a:spcPts val="0"/>
              </a:spcAft>
              <a:buSzPct val="100000"/>
              <a:buFont typeface="Calibri"/>
              <a:buChar char="•"/>
            </a:pPr>
            <a:r>
              <a:rPr lang="en-GB" sz="11200" i="0">
                <a:solidFill>
                  <a:srgbClr val="000000"/>
                </a:solidFill>
              </a:rPr>
              <a:t>confirmation bias (seeking or favoring information that confirms your existing beliefs)</a:t>
            </a:r>
            <a:endParaRPr sz="11200"/>
          </a:p>
          <a:p>
            <a:pPr marL="91440" lvl="0" indent="-177800" algn="l" rtl="0">
              <a:lnSpc>
                <a:spcPct val="90000"/>
              </a:lnSpc>
              <a:spcBef>
                <a:spcPts val="1400"/>
              </a:spcBef>
              <a:spcAft>
                <a:spcPts val="0"/>
              </a:spcAft>
              <a:buSzPct val="100000"/>
              <a:buFont typeface="Calibri"/>
              <a:buChar char="•"/>
            </a:pPr>
            <a:r>
              <a:rPr lang="en-GB" sz="11200" i="0">
                <a:solidFill>
                  <a:srgbClr val="000000"/>
                </a:solidFill>
              </a:rPr>
              <a:t>judging people according to first impressions.</a:t>
            </a:r>
            <a:endParaRPr sz="11200" b="0" i="0">
              <a:solidFill>
                <a:srgbClr val="000000"/>
              </a:solidFill>
              <a:latin typeface="Arial"/>
              <a:ea typeface="Arial"/>
              <a:cs typeface="Arial"/>
              <a:sym typeface="Arial"/>
            </a:endParaRPr>
          </a:p>
          <a:p>
            <a:pPr marL="0" lvl="0" indent="0" algn="l" rtl="0">
              <a:lnSpc>
                <a:spcPct val="90000"/>
              </a:lnSpc>
              <a:spcBef>
                <a:spcPts val="1400"/>
              </a:spcBef>
              <a:spcAft>
                <a:spcPts val="0"/>
              </a:spcAft>
              <a:buSzPts val="500"/>
              <a:buNone/>
            </a:pPr>
            <a:r>
              <a:rPr lang="en-GB" sz="11200" i="0">
                <a:solidFill>
                  <a:srgbClr val="000000"/>
                </a:solidFill>
              </a:rPr>
              <a:t>This might result in people making harmful generalisations about specific communities, or generalising all ethnic minorities as having similar traits, practices and beliefs. This in turn is likely to result in children and families not receiving the appropriate level of support and protection. (NSPCC)</a:t>
            </a:r>
            <a:endParaRPr sz="11200"/>
          </a:p>
          <a:p>
            <a:pPr marL="91440" lvl="0" indent="0" algn="l" rtl="0">
              <a:lnSpc>
                <a:spcPct val="90000"/>
              </a:lnSpc>
              <a:spcBef>
                <a:spcPts val="1400"/>
              </a:spcBef>
              <a:spcAft>
                <a:spcPts val="0"/>
              </a:spcAft>
              <a:buSzPts val="500"/>
              <a:buNone/>
            </a:pPr>
            <a:endParaRPr sz="11200"/>
          </a:p>
          <a:p>
            <a:pPr marL="91440" lvl="0" indent="0" algn="l" rtl="0">
              <a:lnSpc>
                <a:spcPct val="90000"/>
              </a:lnSpc>
              <a:spcBef>
                <a:spcPts val="1400"/>
              </a:spcBef>
              <a:spcAft>
                <a:spcPts val="0"/>
              </a:spcAft>
              <a:buSzPct val="71428"/>
              <a:buNone/>
            </a:pPr>
            <a:endParaRPr/>
          </a:p>
          <a:p>
            <a:pPr marL="0" lvl="0" indent="0" algn="l" rtl="0">
              <a:lnSpc>
                <a:spcPct val="90000"/>
              </a:lnSpc>
              <a:spcBef>
                <a:spcPts val="1400"/>
              </a:spcBef>
              <a:spcAft>
                <a:spcPts val="0"/>
              </a:spcAft>
              <a:buSzPct val="71428"/>
              <a:buNone/>
            </a:pPr>
            <a:endParaRPr/>
          </a:p>
        </p:txBody>
      </p:sp>
      <p:pic>
        <p:nvPicPr>
          <p:cNvPr id="148" name="Google Shape;148;g1f0ef8ab37e_0_40"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114300" y="-104776"/>
            <a:ext cx="1733700" cy="18573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f0ef8ab37e_0_48"/>
          <p:cNvSpPr txBox="1">
            <a:spLocks noGrp="1"/>
          </p:cNvSpPr>
          <p:nvPr>
            <p:ph type="title"/>
          </p:nvPr>
        </p:nvSpPr>
        <p:spPr>
          <a:xfrm>
            <a:off x="2165150" y="110325"/>
            <a:ext cx="8111400" cy="1325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sz="5400"/>
              <a:t>Case study</a:t>
            </a:r>
            <a:endParaRPr sz="5400"/>
          </a:p>
        </p:txBody>
      </p:sp>
      <p:sp>
        <p:nvSpPr>
          <p:cNvPr id="154" name="Google Shape;154;g1f0ef8ab37e_0_48"/>
          <p:cNvSpPr txBox="1">
            <a:spLocks noGrp="1"/>
          </p:cNvSpPr>
          <p:nvPr>
            <p:ph type="body" idx="1"/>
          </p:nvPr>
        </p:nvSpPr>
        <p:spPr>
          <a:xfrm>
            <a:off x="481584" y="1733550"/>
            <a:ext cx="11605500" cy="4351200"/>
          </a:xfrm>
          <a:prstGeom prst="rect">
            <a:avLst/>
          </a:prstGeom>
          <a:noFill/>
          <a:ln>
            <a:noFill/>
          </a:ln>
        </p:spPr>
        <p:txBody>
          <a:bodyPr spcFirstLastPara="1" wrap="square" lIns="0" tIns="45700" rIns="0" bIns="45700" anchor="t" anchorCtr="0">
            <a:normAutofit/>
          </a:bodyPr>
          <a:lstStyle/>
          <a:p>
            <a:pPr marL="91440" lvl="0" indent="0" algn="ctr" rtl="0">
              <a:lnSpc>
                <a:spcPct val="90000"/>
              </a:lnSpc>
              <a:spcBef>
                <a:spcPts val="0"/>
              </a:spcBef>
              <a:spcAft>
                <a:spcPts val="0"/>
              </a:spcAft>
              <a:buSzPts val="2000"/>
              <a:buNone/>
            </a:pPr>
            <a:endParaRPr/>
          </a:p>
          <a:p>
            <a:pPr marL="91440" lvl="0" indent="-127000" algn="ctr" rtl="0">
              <a:lnSpc>
                <a:spcPct val="90000"/>
              </a:lnSpc>
              <a:spcBef>
                <a:spcPts val="1400"/>
              </a:spcBef>
              <a:spcAft>
                <a:spcPts val="0"/>
              </a:spcAft>
              <a:buSzPts val="2000"/>
              <a:buChar char="•"/>
            </a:pPr>
            <a:r>
              <a:rPr lang="en-GB"/>
              <a:t>As we read through this case study, please think about where there is evidence of adultification bias in the decisions made by the professionals involved in this case. </a:t>
            </a:r>
            <a:endParaRPr/>
          </a:p>
          <a:p>
            <a:pPr marL="91440" lvl="0" indent="0" algn="ctr" rtl="0">
              <a:lnSpc>
                <a:spcPct val="90000"/>
              </a:lnSpc>
              <a:spcBef>
                <a:spcPts val="1400"/>
              </a:spcBef>
              <a:spcAft>
                <a:spcPts val="0"/>
              </a:spcAft>
              <a:buSzPts val="2000"/>
              <a:buNone/>
            </a:pPr>
            <a:endParaRPr/>
          </a:p>
          <a:p>
            <a:pPr marL="91440" lvl="0" indent="0" algn="ctr" rtl="0">
              <a:lnSpc>
                <a:spcPct val="90000"/>
              </a:lnSpc>
              <a:spcBef>
                <a:spcPts val="1400"/>
              </a:spcBef>
              <a:spcAft>
                <a:spcPts val="0"/>
              </a:spcAft>
              <a:buSzPts val="2000"/>
              <a:buNone/>
            </a:pPr>
            <a:endParaRPr/>
          </a:p>
        </p:txBody>
      </p:sp>
      <p:pic>
        <p:nvPicPr>
          <p:cNvPr id="155" name="Google Shape;155;g1f0ef8ab37e_0_48" descr="A pencil writing on a piece of paper&#10;&#10;Description automatically generated"/>
          <p:cNvPicPr preferRelativeResize="0"/>
          <p:nvPr/>
        </p:nvPicPr>
        <p:blipFill rotWithShape="1">
          <a:blip r:embed="rId3">
            <a:alphaModFix/>
          </a:blip>
          <a:srcRect/>
          <a:stretch/>
        </p:blipFill>
        <p:spPr>
          <a:xfrm>
            <a:off x="3771900" y="3116510"/>
            <a:ext cx="3708399" cy="3708399"/>
          </a:xfrm>
          <a:prstGeom prst="rect">
            <a:avLst/>
          </a:prstGeom>
          <a:noFill/>
          <a:ln>
            <a:noFill/>
          </a:ln>
        </p:spPr>
      </p:pic>
      <p:sp>
        <p:nvSpPr>
          <p:cNvPr id="156" name="Google Shape;156;g1f0ef8ab37e_0_48"/>
          <p:cNvSpPr txBox="1"/>
          <p:nvPr/>
        </p:nvSpPr>
        <p:spPr>
          <a:xfrm>
            <a:off x="3771900" y="6962554"/>
            <a:ext cx="37083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GB" sz="900">
                <a:solidFill>
                  <a:schemeClr val="dk1"/>
                </a:solidFill>
                <a:latin typeface="Calibri"/>
                <a:ea typeface="Calibri"/>
                <a:cs typeface="Calibri"/>
                <a:sym typeface="Calibri"/>
              </a:rPr>
              <a:t> by Unknown Author is licensed under </a:t>
            </a:r>
            <a:r>
              <a:rPr lang="en-GB" sz="9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a:t>
            </a:r>
            <a:endParaRPr sz="900">
              <a:solidFill>
                <a:schemeClr val="dk1"/>
              </a:solidFill>
              <a:latin typeface="Calibri"/>
              <a:ea typeface="Calibri"/>
              <a:cs typeface="Calibri"/>
              <a:sym typeface="Calibri"/>
            </a:endParaRPr>
          </a:p>
        </p:txBody>
      </p:sp>
      <p:pic>
        <p:nvPicPr>
          <p:cNvPr id="157" name="Google Shape;157;g1f0ef8ab37e_0_48" descr="A logo with a black background&#10;&#10;Description automatically generated"/>
          <p:cNvPicPr preferRelativeResize="0">
            <a:picLocks noGrp="1"/>
          </p:cNvPicPr>
          <p:nvPr>
            <p:ph type="body" idx="1"/>
          </p:nvPr>
        </p:nvPicPr>
        <p:blipFill rotWithShape="1">
          <a:blip r:embed="rId6">
            <a:alphaModFix/>
          </a:blip>
          <a:srcRect/>
          <a:stretch/>
        </p:blipFill>
        <p:spPr>
          <a:xfrm>
            <a:off x="114300" y="-104776"/>
            <a:ext cx="1733700" cy="18573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f0ef8ab37e_0_55"/>
          <p:cNvSpPr txBox="1">
            <a:spLocks noGrp="1"/>
          </p:cNvSpPr>
          <p:nvPr>
            <p:ph type="title"/>
          </p:nvPr>
        </p:nvSpPr>
        <p:spPr>
          <a:xfrm>
            <a:off x="2022976" y="224275"/>
            <a:ext cx="9911700" cy="1325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sz="5400"/>
              <a:t>Case study Child Q - 2020</a:t>
            </a:r>
            <a:endParaRPr sz="5400"/>
          </a:p>
        </p:txBody>
      </p:sp>
      <p:sp>
        <p:nvSpPr>
          <p:cNvPr id="163" name="Google Shape;163;g1f0ef8ab37e_0_55"/>
          <p:cNvSpPr txBox="1">
            <a:spLocks noGrp="1"/>
          </p:cNvSpPr>
          <p:nvPr>
            <p:ph type="body" idx="1"/>
          </p:nvPr>
        </p:nvSpPr>
        <p:spPr>
          <a:xfrm>
            <a:off x="329184" y="1885950"/>
            <a:ext cx="11605500" cy="4351200"/>
          </a:xfrm>
          <a:prstGeom prst="rect">
            <a:avLst/>
          </a:prstGeom>
          <a:noFill/>
          <a:ln>
            <a:noFill/>
          </a:ln>
        </p:spPr>
        <p:txBody>
          <a:bodyPr spcFirstLastPara="1" wrap="square" lIns="0" tIns="45700" rIns="0" bIns="45700" anchor="t" anchorCtr="0">
            <a:noAutofit/>
          </a:bodyPr>
          <a:lstStyle/>
          <a:p>
            <a:pPr marL="91440" lvl="0" indent="-177800" algn="l" rtl="0">
              <a:lnSpc>
                <a:spcPct val="90000"/>
              </a:lnSpc>
              <a:spcBef>
                <a:spcPts val="0"/>
              </a:spcBef>
              <a:spcAft>
                <a:spcPts val="0"/>
              </a:spcAft>
              <a:buSzPts val="2800"/>
              <a:buChar char="•"/>
            </a:pPr>
            <a:r>
              <a:rPr lang="en-GB"/>
              <a:t>Black female 15 year old.</a:t>
            </a:r>
            <a:endParaRPr/>
          </a:p>
          <a:p>
            <a:pPr marL="91440" lvl="0" indent="-177800" algn="l" rtl="0">
              <a:lnSpc>
                <a:spcPct val="90000"/>
              </a:lnSpc>
              <a:spcBef>
                <a:spcPts val="1400"/>
              </a:spcBef>
              <a:spcAft>
                <a:spcPts val="0"/>
              </a:spcAft>
              <a:buSzPts val="2800"/>
              <a:buChar char="•"/>
            </a:pPr>
            <a:r>
              <a:rPr lang="en-GB"/>
              <a:t>Teachers believed she smelt of cannabis and suspected she was carrying drugs. </a:t>
            </a:r>
            <a:endParaRPr/>
          </a:p>
          <a:p>
            <a:pPr marL="91440" lvl="0" indent="-177800" algn="l" rtl="0">
              <a:lnSpc>
                <a:spcPct val="90000"/>
              </a:lnSpc>
              <a:spcBef>
                <a:spcPts val="1400"/>
              </a:spcBef>
              <a:spcAft>
                <a:spcPts val="0"/>
              </a:spcAft>
              <a:buSzPts val="2800"/>
              <a:buChar char="•"/>
            </a:pPr>
            <a:r>
              <a:rPr lang="en-GB"/>
              <a:t>They questioned her and completed a search of bags, blazer, scarf and shoes -nothing found. School requested further support from safer school's officer</a:t>
            </a:r>
            <a:endParaRPr/>
          </a:p>
          <a:p>
            <a:pPr marL="91440" lvl="0" indent="-177800" algn="l" rtl="0">
              <a:lnSpc>
                <a:spcPct val="90000"/>
              </a:lnSpc>
              <a:spcBef>
                <a:spcPts val="1400"/>
              </a:spcBef>
              <a:spcAft>
                <a:spcPts val="0"/>
              </a:spcAft>
              <a:buSzPts val="2800"/>
              <a:buChar char="•"/>
            </a:pPr>
            <a:r>
              <a:rPr lang="en-GB"/>
              <a:t>Recommendation for police to be called on 101 and to ask for female officer.</a:t>
            </a:r>
            <a:endParaRPr/>
          </a:p>
          <a:p>
            <a:pPr marL="91440" lvl="0" indent="-177800" algn="l" rtl="0">
              <a:lnSpc>
                <a:spcPct val="90000"/>
              </a:lnSpc>
              <a:spcBef>
                <a:spcPts val="1400"/>
              </a:spcBef>
              <a:spcAft>
                <a:spcPts val="0"/>
              </a:spcAft>
              <a:buSzPts val="2800"/>
              <a:buChar char="•"/>
            </a:pPr>
            <a:r>
              <a:rPr lang="en-GB"/>
              <a:t>Child was stripped searched by female officer in the school's medical room. Search involved exposure of intimate body parts whilst child was menstruating.</a:t>
            </a:r>
            <a:endParaRPr/>
          </a:p>
          <a:p>
            <a:pPr marL="91440" lvl="0" indent="-177800" algn="l" rtl="0">
              <a:lnSpc>
                <a:spcPct val="90000"/>
              </a:lnSpc>
              <a:spcBef>
                <a:spcPts val="1400"/>
              </a:spcBef>
              <a:spcAft>
                <a:spcPts val="0"/>
              </a:spcAft>
              <a:buSzPts val="2800"/>
              <a:buChar char="•"/>
            </a:pPr>
            <a:r>
              <a:rPr lang="en-GB"/>
              <a:t>The search took place without an appropriate adult and her mother was not contacted.</a:t>
            </a:r>
            <a:endParaRPr/>
          </a:p>
          <a:p>
            <a:pPr marL="91440" lvl="0" indent="0" algn="l" rtl="0">
              <a:lnSpc>
                <a:spcPct val="90000"/>
              </a:lnSpc>
              <a:spcBef>
                <a:spcPts val="1400"/>
              </a:spcBef>
              <a:spcAft>
                <a:spcPts val="0"/>
              </a:spcAft>
              <a:buSzPts val="2000"/>
              <a:buNone/>
            </a:pPr>
            <a:endParaRPr sz="2400"/>
          </a:p>
        </p:txBody>
      </p:sp>
      <p:pic>
        <p:nvPicPr>
          <p:cNvPr id="164" name="Google Shape;164;g1f0ef8ab37e_0_55"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114300" y="-104776"/>
            <a:ext cx="1733700" cy="1857300"/>
          </a:xfrm>
          <a:prstGeom prst="rect">
            <a:avLst/>
          </a:prstGeom>
          <a:noFill/>
          <a:ln>
            <a:noFill/>
          </a:ln>
        </p:spPr>
      </p:pic>
      <p:pic>
        <p:nvPicPr>
          <p:cNvPr id="165" name="Google Shape;165;g1f0ef8ab37e_0_55"/>
          <p:cNvPicPr preferRelativeResize="0"/>
          <p:nvPr/>
        </p:nvPicPr>
        <p:blipFill>
          <a:blip r:embed="rId4">
            <a:alphaModFix/>
          </a:blip>
          <a:stretch>
            <a:fillRect/>
          </a:stretch>
        </p:blipFill>
        <p:spPr>
          <a:xfrm>
            <a:off x="9429750" y="165750"/>
            <a:ext cx="2762250" cy="22791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f0ef8ab37e_0_61"/>
          <p:cNvSpPr txBox="1">
            <a:spLocks noGrp="1"/>
          </p:cNvSpPr>
          <p:nvPr>
            <p:ph type="title"/>
          </p:nvPr>
        </p:nvSpPr>
        <p:spPr>
          <a:xfrm>
            <a:off x="2165151" y="110325"/>
            <a:ext cx="9921900" cy="1325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sz="5400"/>
              <a:t>Child Q inquiry - findings</a:t>
            </a:r>
            <a:endParaRPr sz="5400"/>
          </a:p>
        </p:txBody>
      </p:sp>
      <p:sp>
        <p:nvSpPr>
          <p:cNvPr id="171" name="Google Shape;171;g1f0ef8ab37e_0_61"/>
          <p:cNvSpPr txBox="1">
            <a:spLocks noGrp="1"/>
          </p:cNvSpPr>
          <p:nvPr>
            <p:ph type="body" idx="1"/>
          </p:nvPr>
        </p:nvSpPr>
        <p:spPr>
          <a:xfrm>
            <a:off x="248625" y="1962150"/>
            <a:ext cx="11838300" cy="4351200"/>
          </a:xfrm>
          <a:prstGeom prst="rect">
            <a:avLst/>
          </a:prstGeom>
          <a:noFill/>
          <a:ln>
            <a:noFill/>
          </a:ln>
        </p:spPr>
        <p:txBody>
          <a:bodyPr spcFirstLastPara="1" wrap="square" lIns="0" tIns="45700" rIns="0" bIns="45700" anchor="t" anchorCtr="0">
            <a:noAutofit/>
          </a:bodyPr>
          <a:lstStyle/>
          <a:p>
            <a:pPr marL="91440" lvl="0" indent="-177800" algn="l" rtl="0">
              <a:lnSpc>
                <a:spcPct val="90000"/>
              </a:lnSpc>
              <a:spcBef>
                <a:spcPts val="0"/>
              </a:spcBef>
              <a:spcAft>
                <a:spcPts val="0"/>
              </a:spcAft>
              <a:buSzPts val="2800"/>
              <a:buChar char="•"/>
            </a:pPr>
            <a:r>
              <a:rPr lang="en-GB"/>
              <a:t>School was fully compliant with practice standards responding to concerns about cannabis and the subsequent search of coat, bag and scarf and shoes.</a:t>
            </a:r>
            <a:endParaRPr/>
          </a:p>
          <a:p>
            <a:pPr marL="91440" lvl="0" indent="-177800" algn="l" rtl="0">
              <a:lnSpc>
                <a:spcPct val="90000"/>
              </a:lnSpc>
              <a:spcBef>
                <a:spcPts val="1400"/>
              </a:spcBef>
              <a:spcAft>
                <a:spcPts val="0"/>
              </a:spcAft>
              <a:buSzPts val="2800"/>
              <a:buChar char="•"/>
            </a:pPr>
            <a:r>
              <a:rPr lang="en-GB"/>
              <a:t>The decision to strip search was </a:t>
            </a:r>
            <a:r>
              <a:rPr lang="en-GB" u="sng"/>
              <a:t>not in the best interest of the child</a:t>
            </a:r>
            <a:r>
              <a:rPr lang="en-GB"/>
              <a:t> or their right to privacy.</a:t>
            </a:r>
            <a:endParaRPr/>
          </a:p>
          <a:p>
            <a:pPr marL="91440" lvl="0" indent="-177800" algn="l" rtl="0">
              <a:lnSpc>
                <a:spcPct val="90000"/>
              </a:lnSpc>
              <a:spcBef>
                <a:spcPts val="1400"/>
              </a:spcBef>
              <a:spcAft>
                <a:spcPts val="0"/>
              </a:spcAft>
              <a:buSzPts val="2800"/>
              <a:buChar char="•"/>
            </a:pPr>
            <a:r>
              <a:rPr lang="en-GB"/>
              <a:t>School deferred to the authority of the police; they should have been more challenging seeking clarity of the actions. </a:t>
            </a:r>
            <a:endParaRPr/>
          </a:p>
          <a:p>
            <a:pPr marL="91440" lvl="0" indent="-177800" algn="l" rtl="0">
              <a:lnSpc>
                <a:spcPct val="90000"/>
              </a:lnSpc>
              <a:spcBef>
                <a:spcPts val="1400"/>
              </a:spcBef>
              <a:spcAft>
                <a:spcPts val="0"/>
              </a:spcAft>
              <a:buSzPts val="2800"/>
              <a:buChar char="•"/>
            </a:pPr>
            <a:r>
              <a:rPr lang="en-GB"/>
              <a:t>All practitioners needed to consider the best interest of the child.</a:t>
            </a:r>
            <a:endParaRPr/>
          </a:p>
          <a:p>
            <a:pPr marL="91440" lvl="0" indent="-177800" algn="l" rtl="0">
              <a:lnSpc>
                <a:spcPct val="90000"/>
              </a:lnSpc>
              <a:spcBef>
                <a:spcPts val="1400"/>
              </a:spcBef>
              <a:spcAft>
                <a:spcPts val="0"/>
              </a:spcAft>
              <a:buSzPts val="2800"/>
              <a:buChar char="•"/>
            </a:pPr>
            <a:r>
              <a:rPr lang="en-GB"/>
              <a:t>School had insufficient focus on safeguarding needs when responding to concerns about drugs.</a:t>
            </a:r>
            <a:endParaRPr/>
          </a:p>
          <a:p>
            <a:pPr marL="91440" lvl="0" indent="-177800" algn="l" rtl="0">
              <a:lnSpc>
                <a:spcPct val="90000"/>
              </a:lnSpc>
              <a:spcBef>
                <a:spcPts val="1400"/>
              </a:spcBef>
              <a:spcAft>
                <a:spcPts val="0"/>
              </a:spcAft>
              <a:buSzPts val="2800"/>
              <a:buChar char="•"/>
            </a:pPr>
            <a:r>
              <a:rPr lang="en-GB"/>
              <a:t>Racism (deliberate or not) influenced the decision to strip search.</a:t>
            </a:r>
            <a:endParaRPr/>
          </a:p>
          <a:p>
            <a:pPr marL="91440" lvl="0" indent="0" algn="l" rtl="0">
              <a:lnSpc>
                <a:spcPct val="90000"/>
              </a:lnSpc>
              <a:spcBef>
                <a:spcPts val="1400"/>
              </a:spcBef>
              <a:spcAft>
                <a:spcPts val="0"/>
              </a:spcAft>
              <a:buSzPts val="2000"/>
              <a:buNone/>
            </a:pPr>
            <a:endParaRPr/>
          </a:p>
        </p:txBody>
      </p:sp>
      <p:pic>
        <p:nvPicPr>
          <p:cNvPr id="172" name="Google Shape;172;g1f0ef8ab37e_0_61"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114300" y="47624"/>
            <a:ext cx="1733700" cy="18573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f0ef8ab37e_0_66"/>
          <p:cNvSpPr txBox="1">
            <a:spLocks noGrp="1"/>
          </p:cNvSpPr>
          <p:nvPr>
            <p:ph type="title"/>
          </p:nvPr>
        </p:nvSpPr>
        <p:spPr>
          <a:xfrm>
            <a:off x="2144425" y="136525"/>
            <a:ext cx="9209400" cy="1325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a:t>Case study – Jaden Moodie</a:t>
            </a:r>
            <a:endParaRPr/>
          </a:p>
        </p:txBody>
      </p:sp>
      <p:sp>
        <p:nvSpPr>
          <p:cNvPr id="178" name="Google Shape;178;g1f0ef8ab37e_0_66"/>
          <p:cNvSpPr txBox="1">
            <a:spLocks noGrp="1"/>
          </p:cNvSpPr>
          <p:nvPr>
            <p:ph type="body" idx="1"/>
          </p:nvPr>
        </p:nvSpPr>
        <p:spPr>
          <a:xfrm>
            <a:off x="310718" y="1825625"/>
            <a:ext cx="11469950" cy="48957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GB" sz="2400" dirty="0"/>
              <a:t>14 year old Jaden from London was murdered in December 2029. He was knocked from his moped and stabbed to death. </a:t>
            </a:r>
            <a:endParaRPr sz="2400" dirty="0"/>
          </a:p>
          <a:p>
            <a:pPr marL="457200" lvl="0" indent="0" algn="l" rtl="0">
              <a:lnSpc>
                <a:spcPct val="90000"/>
              </a:lnSpc>
              <a:spcBef>
                <a:spcPts val="0"/>
              </a:spcBef>
              <a:spcAft>
                <a:spcPts val="0"/>
              </a:spcAft>
              <a:buNone/>
            </a:pPr>
            <a:endParaRPr sz="2400" dirty="0">
              <a:highlight>
                <a:srgbClr val="FFFFFF"/>
              </a:highlight>
            </a:endParaRPr>
          </a:p>
          <a:p>
            <a:pPr marL="0" lvl="0" indent="0" algn="l" rtl="0">
              <a:lnSpc>
                <a:spcPct val="90000"/>
              </a:lnSpc>
              <a:spcBef>
                <a:spcPts val="0"/>
              </a:spcBef>
              <a:spcAft>
                <a:spcPts val="0"/>
              </a:spcAft>
              <a:buNone/>
            </a:pPr>
            <a:r>
              <a:rPr lang="en-GB" sz="2400" dirty="0">
                <a:highlight>
                  <a:srgbClr val="FFFFFF"/>
                </a:highlight>
              </a:rPr>
              <a:t>SCR concluded “although Jaden’s murder could not have been foreseen or predicted, there are lessons for local and national agencies working with vulnerable young people and their families”: </a:t>
            </a:r>
            <a:endParaRPr sz="2400" dirty="0">
              <a:highlight>
                <a:srgbClr val="FFFFFF"/>
              </a:highlight>
            </a:endParaRPr>
          </a:p>
          <a:p>
            <a:pPr marL="457200" lvl="0" indent="0" algn="l" rtl="0">
              <a:lnSpc>
                <a:spcPct val="90000"/>
              </a:lnSpc>
              <a:spcBef>
                <a:spcPts val="0"/>
              </a:spcBef>
              <a:spcAft>
                <a:spcPts val="0"/>
              </a:spcAft>
              <a:buNone/>
            </a:pPr>
            <a:endParaRPr sz="2400" dirty="0">
              <a:highlight>
                <a:srgbClr val="FFFFFF"/>
              </a:highlight>
            </a:endParaRPr>
          </a:p>
          <a:p>
            <a:pPr marL="0" lvl="0" indent="0" algn="l" rtl="0">
              <a:lnSpc>
                <a:spcPct val="90000"/>
              </a:lnSpc>
              <a:spcBef>
                <a:spcPts val="0"/>
              </a:spcBef>
              <a:spcAft>
                <a:spcPts val="0"/>
              </a:spcAft>
              <a:buNone/>
            </a:pPr>
            <a:r>
              <a:rPr lang="en-GB" sz="2400" dirty="0">
                <a:highlight>
                  <a:srgbClr val="FFFFFF"/>
                </a:highlight>
              </a:rPr>
              <a:t>1	Time spent away from school constitutes “a significant risk to children who are vulnerable to criminal exploitation”.</a:t>
            </a:r>
            <a:endParaRPr sz="2400" dirty="0">
              <a:highlight>
                <a:srgbClr val="FFFFFF"/>
              </a:highlight>
            </a:endParaRPr>
          </a:p>
          <a:p>
            <a:pPr marL="457200" lvl="0" indent="0" algn="l" rtl="0">
              <a:lnSpc>
                <a:spcPct val="90000"/>
              </a:lnSpc>
              <a:spcBef>
                <a:spcPts val="0"/>
              </a:spcBef>
              <a:spcAft>
                <a:spcPts val="0"/>
              </a:spcAft>
              <a:buNone/>
            </a:pPr>
            <a:endParaRPr sz="2400" dirty="0">
              <a:highlight>
                <a:srgbClr val="FFFFFF"/>
              </a:highlight>
            </a:endParaRPr>
          </a:p>
          <a:p>
            <a:pPr marL="0" lvl="0" indent="0" algn="l" rtl="0">
              <a:spcBef>
                <a:spcPts val="0"/>
              </a:spcBef>
              <a:spcAft>
                <a:spcPts val="0"/>
              </a:spcAft>
              <a:buNone/>
            </a:pPr>
            <a:r>
              <a:rPr lang="en-GB" sz="2400" dirty="0">
                <a:highlight>
                  <a:srgbClr val="FFFFFF"/>
                </a:highlight>
              </a:rPr>
              <a:t>2	Jaden was criminally exploited, which led to his arrest for drug possession in Bournemouth in October 2018. The review makes clear this critical moment to help him was missed, largely due to the lack of effective communication.</a:t>
            </a:r>
            <a:endParaRPr sz="2400" dirty="0">
              <a:highlight>
                <a:srgbClr val="FFFFFF"/>
              </a:highlight>
            </a:endParaRPr>
          </a:p>
          <a:p>
            <a:pPr marL="457200" lvl="0" indent="0" algn="l" rtl="0">
              <a:lnSpc>
                <a:spcPct val="90000"/>
              </a:lnSpc>
              <a:spcBef>
                <a:spcPts val="0"/>
              </a:spcBef>
              <a:spcAft>
                <a:spcPts val="0"/>
              </a:spcAft>
              <a:buNone/>
            </a:pPr>
            <a:endParaRPr dirty="0">
              <a:highlight>
                <a:srgbClr val="FFFFFF"/>
              </a:highlight>
            </a:endParaRPr>
          </a:p>
        </p:txBody>
      </p:sp>
      <p:pic>
        <p:nvPicPr>
          <p:cNvPr id="180" name="Google Shape;180;g1f0ef8ab37e_0_66"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114300" y="-104776"/>
            <a:ext cx="1733700" cy="185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500634" y="2038350"/>
            <a:ext cx="10824591" cy="4351338"/>
          </a:xfrm>
        </p:spPr>
        <p:txBody>
          <a:bodyPr/>
          <a:lstStyle/>
          <a:p>
            <a:r>
              <a:rPr lang="en-US" sz="3200" dirty="0"/>
              <a:t>Certain practices linked to culture, faith or belief may put children at risk of abuse. </a:t>
            </a:r>
          </a:p>
          <a:p>
            <a:endParaRPr lang="en-US" sz="3200" dirty="0"/>
          </a:p>
          <a:p>
            <a:r>
              <a:rPr lang="en-US" sz="3200" dirty="0"/>
              <a:t>Staff working in schools must be well supported by designated safeguarding leaders to identify and appropriately respond to any child protection concerns linked to culture, faith and belief.</a:t>
            </a:r>
          </a:p>
          <a:p>
            <a:endParaRPr lang="en-US" dirty="0"/>
          </a:p>
          <a:p>
            <a:endParaRPr lang="en-US" dirty="0"/>
          </a:p>
          <a:p>
            <a:endParaRPr lang="en-US" dirty="0"/>
          </a:p>
        </p:txBody>
      </p:sp>
    </p:spTree>
    <p:extLst>
      <p:ext uri="{BB962C8B-B14F-4D97-AF65-F5344CB8AC3E}">
        <p14:creationId xmlns:p14="http://schemas.microsoft.com/office/powerpoint/2010/main" val="239431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f0ef8ab37e_0_80"/>
          <p:cNvSpPr txBox="1">
            <a:spLocks noGrp="1"/>
          </p:cNvSpPr>
          <p:nvPr>
            <p:ph type="title"/>
          </p:nvPr>
        </p:nvSpPr>
        <p:spPr>
          <a:xfrm>
            <a:off x="2144426" y="286600"/>
            <a:ext cx="9011100" cy="6912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GB" sz="5400"/>
              <a:t>Safeguarding practice</a:t>
            </a:r>
            <a:endParaRPr sz="5400"/>
          </a:p>
        </p:txBody>
      </p:sp>
      <p:sp>
        <p:nvSpPr>
          <p:cNvPr id="188" name="Google Shape;188;g1f0ef8ab37e_0_80"/>
          <p:cNvSpPr txBox="1">
            <a:spLocks noGrp="1"/>
          </p:cNvSpPr>
          <p:nvPr>
            <p:ph type="body" idx="1"/>
          </p:nvPr>
        </p:nvSpPr>
        <p:spPr>
          <a:xfrm>
            <a:off x="600850" y="1130300"/>
            <a:ext cx="11343600" cy="5591100"/>
          </a:xfrm>
          <a:prstGeom prst="rect">
            <a:avLst/>
          </a:prstGeom>
          <a:noFill/>
          <a:ln>
            <a:noFill/>
          </a:ln>
        </p:spPr>
        <p:txBody>
          <a:bodyPr spcFirstLastPara="1" wrap="square" lIns="0" tIns="45700" rIns="0" bIns="45700" anchor="t" anchorCtr="0">
            <a:noAutofit/>
          </a:bodyPr>
          <a:lstStyle/>
          <a:p>
            <a:pPr marL="228600" lvl="0" indent="0" algn="l" rtl="0">
              <a:lnSpc>
                <a:spcPct val="90000"/>
              </a:lnSpc>
              <a:spcBef>
                <a:spcPts val="0"/>
              </a:spcBef>
              <a:spcAft>
                <a:spcPts val="0"/>
              </a:spcAft>
              <a:buNone/>
            </a:pPr>
            <a:endParaRPr sz="2400">
              <a:solidFill>
                <a:srgbClr val="000000"/>
              </a:solidFill>
            </a:endParaRPr>
          </a:p>
          <a:p>
            <a:pPr marL="228600" lvl="0" indent="0" algn="l" rtl="0">
              <a:lnSpc>
                <a:spcPct val="90000"/>
              </a:lnSpc>
              <a:spcBef>
                <a:spcPts val="0"/>
              </a:spcBef>
              <a:spcAft>
                <a:spcPts val="0"/>
              </a:spcAft>
              <a:buNone/>
            </a:pPr>
            <a:endParaRPr sz="2400">
              <a:solidFill>
                <a:srgbClr val="000000"/>
              </a:solidFill>
            </a:endParaRPr>
          </a:p>
          <a:p>
            <a:pPr marL="91440" lvl="0" indent="-152400" algn="l" rtl="0">
              <a:lnSpc>
                <a:spcPct val="90000"/>
              </a:lnSpc>
              <a:spcBef>
                <a:spcPts val="0"/>
              </a:spcBef>
              <a:spcAft>
                <a:spcPts val="0"/>
              </a:spcAft>
              <a:buSzPts val="2400"/>
              <a:buFont typeface="Calibri"/>
              <a:buChar char="•"/>
            </a:pPr>
            <a:r>
              <a:rPr lang="en-GB" sz="2400" i="0">
                <a:solidFill>
                  <a:srgbClr val="000000"/>
                </a:solidFill>
              </a:rPr>
              <a:t>I</a:t>
            </a:r>
            <a:r>
              <a:rPr lang="en-GB" i="0">
                <a:solidFill>
                  <a:srgbClr val="000000"/>
                </a:solidFill>
              </a:rPr>
              <a:t>f adults working with children are unaware that they have unconscious bias or do not act to mitigate it, this may have a negative impact on their ability to identify and respond appropriately to child abuse (IICSA, 2020).</a:t>
            </a:r>
            <a:endParaRPr/>
          </a:p>
          <a:p>
            <a:pPr marL="91440" lvl="0" indent="-177800" algn="l" rtl="0">
              <a:lnSpc>
                <a:spcPct val="90000"/>
              </a:lnSpc>
              <a:spcBef>
                <a:spcPts val="1400"/>
              </a:spcBef>
              <a:spcAft>
                <a:spcPts val="0"/>
              </a:spcAft>
              <a:buSzPts val="2800"/>
              <a:buFont typeface="Calibri"/>
              <a:buChar char="•"/>
            </a:pPr>
            <a:r>
              <a:rPr lang="en-GB" i="0">
                <a:solidFill>
                  <a:srgbClr val="000000"/>
                </a:solidFill>
              </a:rPr>
              <a:t>Unconscious bias might also lead practitioners to interpret behaviour differently depending on the ethnicity of the person displaying it. For instance, if a child from a Black, Asian and minoritised ethnic communities shows fear around a family member, this may be interpreted as a cultural expression of respect rather than an indicator of abuse (SCRA, 2017).</a:t>
            </a:r>
            <a:endParaRPr/>
          </a:p>
          <a:p>
            <a:pPr marL="91440" lvl="0" indent="-177800" algn="l" rtl="0">
              <a:lnSpc>
                <a:spcPct val="90000"/>
              </a:lnSpc>
              <a:spcBef>
                <a:spcPts val="1400"/>
              </a:spcBef>
              <a:spcAft>
                <a:spcPts val="0"/>
              </a:spcAft>
              <a:buSzPts val="2800"/>
              <a:buChar char="•"/>
            </a:pPr>
            <a:r>
              <a:rPr lang="en-GB" i="0">
                <a:solidFill>
                  <a:srgbClr val="000000"/>
                </a:solidFill>
              </a:rPr>
              <a:t>Practitioners might also have unconscious bias about who experiences different types of abuse</a:t>
            </a:r>
            <a:r>
              <a:rPr lang="en-GB">
                <a:solidFill>
                  <a:srgbClr val="000000"/>
                </a:solidFill>
              </a:rPr>
              <a:t>…</a:t>
            </a:r>
            <a:r>
              <a:rPr lang="en-GB" i="0">
                <a:solidFill>
                  <a:srgbClr val="000000"/>
                </a:solidFill>
              </a:rPr>
              <a:t> Without acknowledging and challenging these perceptions, practitioners might overlook the risk to children who do not fit the stereotype.</a:t>
            </a:r>
            <a:r>
              <a:rPr lang="en-GB" b="0" i="0">
                <a:solidFill>
                  <a:srgbClr val="000000"/>
                </a:solidFill>
                <a:latin typeface="Arial"/>
                <a:ea typeface="Arial"/>
                <a:cs typeface="Arial"/>
                <a:sym typeface="Arial"/>
              </a:rPr>
              <a:t> </a:t>
            </a:r>
            <a:endParaRPr/>
          </a:p>
        </p:txBody>
      </p:sp>
      <p:sp>
        <p:nvSpPr>
          <p:cNvPr id="189" name="Google Shape;189;g1f0ef8ab37e_0_80"/>
          <p:cNvSpPr txBox="1"/>
          <p:nvPr/>
        </p:nvSpPr>
        <p:spPr>
          <a:xfrm>
            <a:off x="3315050" y="6459775"/>
            <a:ext cx="8877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https://learning.nspcc.org.uk/safeguarding-child-protection/children-from-black-asian-minoritised-ethnic-communities</a:t>
            </a:r>
            <a:endParaRPr/>
          </a:p>
        </p:txBody>
      </p:sp>
      <p:pic>
        <p:nvPicPr>
          <p:cNvPr id="190" name="Google Shape;190;g1f0ef8ab37e_0_80"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114300" y="-104776"/>
            <a:ext cx="1733700" cy="18573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f0ef8ab37e_0_210"/>
          <p:cNvSpPr txBox="1">
            <a:spLocks noGrp="1"/>
          </p:cNvSpPr>
          <p:nvPr>
            <p:ph type="title"/>
          </p:nvPr>
        </p:nvSpPr>
        <p:spPr>
          <a:xfrm>
            <a:off x="481585" y="110330"/>
            <a:ext cx="11605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96" name="Google Shape;196;g1f0ef8ab37e_0_210"/>
          <p:cNvSpPr txBox="1">
            <a:spLocks noGrp="1"/>
          </p:cNvSpPr>
          <p:nvPr>
            <p:ph type="body" idx="1"/>
          </p:nvPr>
        </p:nvSpPr>
        <p:spPr>
          <a:xfrm>
            <a:off x="481584" y="1733550"/>
            <a:ext cx="116055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97" name="Google Shape;197;g1f0ef8ab37e_0_210"/>
          <p:cNvPicPr preferRelativeResize="0"/>
          <p:nvPr/>
        </p:nvPicPr>
        <p:blipFill>
          <a:blip r:embed="rId3">
            <a:alphaModFix/>
          </a:blip>
          <a:stretch>
            <a:fillRect/>
          </a:stretch>
        </p:blipFill>
        <p:spPr>
          <a:xfrm>
            <a:off x="158325" y="0"/>
            <a:ext cx="11928750" cy="67294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f0ef8ab37e_0_89"/>
          <p:cNvSpPr txBox="1">
            <a:spLocks noGrp="1"/>
          </p:cNvSpPr>
          <p:nvPr>
            <p:ph type="title"/>
          </p:nvPr>
        </p:nvSpPr>
        <p:spPr>
          <a:xfrm>
            <a:off x="2165151" y="110325"/>
            <a:ext cx="9921900" cy="1325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sz="5400"/>
              <a:t>Professional curiosity </a:t>
            </a:r>
            <a:endParaRPr sz="5400"/>
          </a:p>
        </p:txBody>
      </p:sp>
      <p:sp>
        <p:nvSpPr>
          <p:cNvPr id="203" name="Google Shape;203;g1f0ef8ab37e_0_89"/>
          <p:cNvSpPr txBox="1">
            <a:spLocks noGrp="1"/>
          </p:cNvSpPr>
          <p:nvPr>
            <p:ph type="body" idx="1"/>
          </p:nvPr>
        </p:nvSpPr>
        <p:spPr>
          <a:xfrm>
            <a:off x="481559" y="1786800"/>
            <a:ext cx="11605500" cy="4351200"/>
          </a:xfrm>
          <a:prstGeom prst="rect">
            <a:avLst/>
          </a:prstGeom>
          <a:noFill/>
          <a:ln>
            <a:noFill/>
          </a:ln>
        </p:spPr>
        <p:txBody>
          <a:bodyPr spcFirstLastPara="1" wrap="square" lIns="0" tIns="45700" rIns="0" bIns="45700" anchor="t" anchorCtr="0">
            <a:normAutofit/>
          </a:bodyPr>
          <a:lstStyle/>
          <a:p>
            <a:pPr marL="91440" lvl="0" indent="-177800" algn="l" rtl="0">
              <a:lnSpc>
                <a:spcPct val="90000"/>
              </a:lnSpc>
              <a:spcBef>
                <a:spcPts val="0"/>
              </a:spcBef>
              <a:spcAft>
                <a:spcPts val="0"/>
              </a:spcAft>
              <a:buSzPts val="2800"/>
              <a:buChar char="•"/>
            </a:pPr>
            <a:r>
              <a:rPr lang="en-GB"/>
              <a:t>Consider the identity of the child – intersectionality </a:t>
            </a:r>
            <a:endParaRPr/>
          </a:p>
          <a:p>
            <a:pPr marL="91440" lvl="0" indent="-177800" algn="l" rtl="0">
              <a:lnSpc>
                <a:spcPct val="90000"/>
              </a:lnSpc>
              <a:spcBef>
                <a:spcPts val="1400"/>
              </a:spcBef>
              <a:spcAft>
                <a:spcPts val="0"/>
              </a:spcAft>
              <a:buSzPts val="2800"/>
              <a:buChar char="•"/>
            </a:pPr>
            <a:r>
              <a:rPr lang="en-GB"/>
              <a:t>Identify conscious and unconscious bias</a:t>
            </a:r>
            <a:endParaRPr/>
          </a:p>
          <a:p>
            <a:pPr marL="91440" lvl="0" indent="-177800" algn="l" rtl="0">
              <a:lnSpc>
                <a:spcPct val="90000"/>
              </a:lnSpc>
              <a:spcBef>
                <a:spcPts val="1400"/>
              </a:spcBef>
              <a:spcAft>
                <a:spcPts val="0"/>
              </a:spcAft>
              <a:buSzPts val="2800"/>
              <a:buChar char="•"/>
            </a:pPr>
            <a:r>
              <a:rPr lang="en-GB"/>
              <a:t>Be aware of language – avoid and challenge victim blaming</a:t>
            </a:r>
            <a:endParaRPr/>
          </a:p>
          <a:p>
            <a:pPr marL="91440" lvl="0" indent="-177800" algn="l" rtl="0">
              <a:lnSpc>
                <a:spcPct val="90000"/>
              </a:lnSpc>
              <a:spcBef>
                <a:spcPts val="1400"/>
              </a:spcBef>
              <a:spcAft>
                <a:spcPts val="0"/>
              </a:spcAft>
              <a:buSzPts val="2800"/>
              <a:buChar char="•"/>
            </a:pPr>
            <a:r>
              <a:rPr lang="en-GB"/>
              <a:t>Understand gaps in your own knowledge</a:t>
            </a:r>
            <a:endParaRPr/>
          </a:p>
          <a:p>
            <a:pPr marL="91440" lvl="0" indent="-177800" algn="l" rtl="0">
              <a:lnSpc>
                <a:spcPct val="90000"/>
              </a:lnSpc>
              <a:spcBef>
                <a:spcPts val="1400"/>
              </a:spcBef>
              <a:spcAft>
                <a:spcPts val="0"/>
              </a:spcAft>
              <a:buSzPts val="2800"/>
              <a:buChar char="•"/>
            </a:pPr>
            <a:r>
              <a:rPr lang="en-GB"/>
              <a:t>Gather support - get wider views</a:t>
            </a:r>
            <a:endParaRPr/>
          </a:p>
          <a:p>
            <a:pPr marL="91440" lvl="0" indent="-177800" algn="l" rtl="0">
              <a:lnSpc>
                <a:spcPct val="90000"/>
              </a:lnSpc>
              <a:spcBef>
                <a:spcPts val="1400"/>
              </a:spcBef>
              <a:spcAft>
                <a:spcPts val="0"/>
              </a:spcAft>
              <a:buSzPts val="2800"/>
              <a:buChar char="•"/>
            </a:pPr>
            <a:r>
              <a:rPr lang="en-GB"/>
              <a:t>Use supervision for professional reflection and to challenge own thinking </a:t>
            </a:r>
            <a:endParaRPr/>
          </a:p>
        </p:txBody>
      </p:sp>
      <p:pic>
        <p:nvPicPr>
          <p:cNvPr id="204" name="Google Shape;204;g1f0ef8ab37e_0_89"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114300" y="-104776"/>
            <a:ext cx="1733700" cy="18573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f0ef8ab37e_0_94"/>
          <p:cNvSpPr txBox="1">
            <a:spLocks noGrp="1"/>
          </p:cNvSpPr>
          <p:nvPr>
            <p:ph type="title"/>
          </p:nvPr>
        </p:nvSpPr>
        <p:spPr>
          <a:xfrm>
            <a:off x="2144426" y="110325"/>
            <a:ext cx="9942600" cy="1325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GB" sz="5400"/>
              <a:t>Your next steps…</a:t>
            </a:r>
            <a:endParaRPr sz="5400"/>
          </a:p>
        </p:txBody>
      </p:sp>
      <p:sp>
        <p:nvSpPr>
          <p:cNvPr id="210" name="Google Shape;210;g1f0ef8ab37e_0_94"/>
          <p:cNvSpPr txBox="1">
            <a:spLocks noGrp="1"/>
          </p:cNvSpPr>
          <p:nvPr>
            <p:ph type="body" idx="1"/>
          </p:nvPr>
        </p:nvSpPr>
        <p:spPr>
          <a:xfrm>
            <a:off x="481584" y="1733550"/>
            <a:ext cx="11605500" cy="4351200"/>
          </a:xfrm>
          <a:prstGeom prst="rect">
            <a:avLst/>
          </a:prstGeom>
          <a:noFill/>
          <a:ln>
            <a:noFill/>
          </a:ln>
        </p:spPr>
        <p:txBody>
          <a:bodyPr spcFirstLastPara="1" wrap="square" lIns="0" tIns="45700" rIns="0" bIns="45700" anchor="t" anchorCtr="0">
            <a:normAutofit/>
          </a:bodyPr>
          <a:lstStyle/>
          <a:p>
            <a:pPr marL="228600" lvl="0" indent="0" algn="l" rtl="0">
              <a:lnSpc>
                <a:spcPct val="90000"/>
              </a:lnSpc>
              <a:spcBef>
                <a:spcPts val="0"/>
              </a:spcBef>
              <a:spcAft>
                <a:spcPts val="0"/>
              </a:spcAft>
              <a:buNone/>
            </a:pPr>
            <a:endParaRPr>
              <a:solidFill>
                <a:srgbClr val="303232"/>
              </a:solidFill>
            </a:endParaRPr>
          </a:p>
          <a:p>
            <a:pPr marL="91440" lvl="0" indent="-177800" algn="l" rtl="0">
              <a:lnSpc>
                <a:spcPct val="90000"/>
              </a:lnSpc>
              <a:spcBef>
                <a:spcPts val="0"/>
              </a:spcBef>
              <a:spcAft>
                <a:spcPts val="0"/>
              </a:spcAft>
              <a:buSzPts val="2800"/>
              <a:buFont typeface="Calibri"/>
              <a:buChar char="•"/>
            </a:pPr>
            <a:r>
              <a:rPr lang="en-GB">
                <a:solidFill>
                  <a:srgbClr val="303232"/>
                </a:solidFill>
              </a:rPr>
              <a:t>Want to f</a:t>
            </a:r>
            <a:r>
              <a:rPr lang="en-GB" i="0">
                <a:solidFill>
                  <a:srgbClr val="303232"/>
                </a:solidFill>
              </a:rPr>
              <a:t>ind out more about adultification?  </a:t>
            </a:r>
            <a:endParaRPr/>
          </a:p>
          <a:p>
            <a:pPr marL="91440" lvl="0" indent="0" algn="l" rtl="0">
              <a:lnSpc>
                <a:spcPct val="90000"/>
              </a:lnSpc>
              <a:spcBef>
                <a:spcPts val="1400"/>
              </a:spcBef>
              <a:spcAft>
                <a:spcPts val="0"/>
              </a:spcAft>
              <a:buSzPts val="2400"/>
              <a:buNone/>
            </a:pPr>
            <a:r>
              <a:rPr lang="en-GB">
                <a:solidFill>
                  <a:srgbClr val="303232"/>
                </a:solidFill>
              </a:rPr>
              <a:t>Listen Up website:</a:t>
            </a:r>
            <a:r>
              <a:rPr lang="en-GB" sz="2400">
                <a:solidFill>
                  <a:srgbClr val="303232"/>
                </a:solidFill>
              </a:rPr>
              <a:t> </a:t>
            </a:r>
            <a:r>
              <a:rPr lang="en-GB" sz="2400" u="sng">
                <a:solidFill>
                  <a:schemeClr val="hlink"/>
                </a:solidFill>
                <a:hlinkClick r:id="rId3"/>
              </a:rPr>
              <a:t>https://listenupresearch.org/</a:t>
            </a:r>
            <a:endParaRPr sz="2400">
              <a:solidFill>
                <a:srgbClr val="303232"/>
              </a:solidFill>
            </a:endParaRPr>
          </a:p>
          <a:p>
            <a:pPr marL="91440" lvl="0" indent="0" algn="l" rtl="0">
              <a:lnSpc>
                <a:spcPct val="90000"/>
              </a:lnSpc>
              <a:spcBef>
                <a:spcPts val="1400"/>
              </a:spcBef>
              <a:spcAft>
                <a:spcPts val="0"/>
              </a:spcAft>
              <a:buSzPts val="2400"/>
              <a:buNone/>
            </a:pPr>
            <a:r>
              <a:rPr lang="en-GB">
                <a:solidFill>
                  <a:srgbClr val="303232"/>
                </a:solidFill>
              </a:rPr>
              <a:t>Farrer and Co Q&amp;A </a:t>
            </a:r>
            <a:r>
              <a:rPr lang="en-GB" sz="2400" u="sng">
                <a:solidFill>
                  <a:schemeClr val="hlink"/>
                </a:solidFill>
                <a:hlinkClick r:id="rId4"/>
              </a:rPr>
              <a:t>https://www.farrer.co.uk/news-and-insights/adultification-bias-of-black-children-qa-with-jahnine-davis/</a:t>
            </a:r>
            <a:endParaRPr sz="2400">
              <a:solidFill>
                <a:srgbClr val="303232"/>
              </a:solidFill>
            </a:endParaRPr>
          </a:p>
          <a:p>
            <a:pPr marL="91440" lvl="0" indent="0" algn="l" rtl="0">
              <a:lnSpc>
                <a:spcPct val="90000"/>
              </a:lnSpc>
              <a:spcBef>
                <a:spcPts val="1400"/>
              </a:spcBef>
              <a:spcAft>
                <a:spcPts val="0"/>
              </a:spcAft>
              <a:buSzPts val="2400"/>
              <a:buNone/>
            </a:pPr>
            <a:endParaRPr>
              <a:solidFill>
                <a:srgbClr val="303232"/>
              </a:solidFill>
            </a:endParaRPr>
          </a:p>
          <a:p>
            <a:pPr marL="91440" lvl="0" indent="-177800" algn="l" rtl="0">
              <a:lnSpc>
                <a:spcPct val="90000"/>
              </a:lnSpc>
              <a:spcBef>
                <a:spcPts val="1400"/>
              </a:spcBef>
              <a:spcAft>
                <a:spcPts val="0"/>
              </a:spcAft>
              <a:buSzPts val="2800"/>
              <a:buFont typeface="Calibri"/>
              <a:buChar char="•"/>
            </a:pPr>
            <a:r>
              <a:rPr lang="en-GB" i="0">
                <a:solidFill>
                  <a:srgbClr val="303232"/>
                </a:solidFill>
              </a:rPr>
              <a:t>“Be courageous and lean into your discomfort. It starts with your own acknowledgment of your biases”. Jahnine Davis</a:t>
            </a:r>
            <a:endParaRPr/>
          </a:p>
        </p:txBody>
      </p:sp>
      <p:pic>
        <p:nvPicPr>
          <p:cNvPr id="211" name="Google Shape;211;g1f0ef8ab37e_0_94" descr="A logo with a black background&#10;&#10;Description automatically generated"/>
          <p:cNvPicPr preferRelativeResize="0">
            <a:picLocks noGrp="1"/>
          </p:cNvPicPr>
          <p:nvPr>
            <p:ph type="body" idx="1"/>
          </p:nvPr>
        </p:nvPicPr>
        <p:blipFill rotWithShape="1">
          <a:blip r:embed="rId5">
            <a:alphaModFix/>
          </a:blip>
          <a:srcRect/>
          <a:stretch/>
        </p:blipFill>
        <p:spPr>
          <a:xfrm>
            <a:off x="114300" y="-104776"/>
            <a:ext cx="1733700" cy="18573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
          <p:cNvSpPr txBox="1">
            <a:spLocks noGrp="1"/>
          </p:cNvSpPr>
          <p:nvPr>
            <p:ph type="title"/>
          </p:nvPr>
        </p:nvSpPr>
        <p:spPr>
          <a:xfrm>
            <a:off x="361951" y="110330"/>
            <a:ext cx="25567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Questions</a:t>
            </a:r>
            <a:endParaRPr/>
          </a:p>
        </p:txBody>
      </p:sp>
      <p:pic>
        <p:nvPicPr>
          <p:cNvPr id="217" name="Google Shape;217;p3" descr="A logo with a black background&#10;&#10;Description automatically generated"/>
          <p:cNvPicPr preferRelativeResize="0">
            <a:picLocks noGrp="1"/>
          </p:cNvPicPr>
          <p:nvPr>
            <p:ph type="body" idx="1"/>
          </p:nvPr>
        </p:nvPicPr>
        <p:blipFill rotWithShape="1">
          <a:blip r:embed="rId3">
            <a:alphaModFix/>
          </a:blip>
          <a:srcRect/>
          <a:stretch/>
        </p:blipFill>
        <p:spPr>
          <a:xfrm>
            <a:off x="9798334" y="2395129"/>
            <a:ext cx="2449581" cy="2448742"/>
          </a:xfrm>
          <a:prstGeom prst="rect">
            <a:avLst/>
          </a:prstGeom>
          <a:noFill/>
          <a:ln>
            <a:noFill/>
          </a:ln>
        </p:spPr>
      </p:pic>
      <p:pic>
        <p:nvPicPr>
          <p:cNvPr id="218" name="Google Shape;218;p3" descr="A person standing next to a question mark&#10;&#10;Description automatically generated"/>
          <p:cNvPicPr preferRelativeResize="0"/>
          <p:nvPr/>
        </p:nvPicPr>
        <p:blipFill rotWithShape="1">
          <a:blip r:embed="rId4">
            <a:alphaModFix/>
          </a:blip>
          <a:srcRect/>
          <a:stretch/>
        </p:blipFill>
        <p:spPr>
          <a:xfrm>
            <a:off x="2762972" y="76200"/>
            <a:ext cx="5024578" cy="6857997"/>
          </a:xfrm>
          <a:prstGeom prst="rect">
            <a:avLst/>
          </a:prstGeom>
          <a:noFill/>
          <a:ln>
            <a:noFill/>
          </a:ln>
        </p:spPr>
      </p:pic>
      <p:pic>
        <p:nvPicPr>
          <p:cNvPr id="219" name="Google Shape;219;p3" descr="A black text on a white background&#10;&#10;Description automatically generated"/>
          <p:cNvPicPr preferRelativeResize="0"/>
          <p:nvPr/>
        </p:nvPicPr>
        <p:blipFill rotWithShape="1">
          <a:blip r:embed="rId5">
            <a:alphaModFix/>
          </a:blip>
          <a:srcRect/>
          <a:stretch/>
        </p:blipFill>
        <p:spPr>
          <a:xfrm>
            <a:off x="10233179" y="6077031"/>
            <a:ext cx="1888966" cy="670639"/>
          </a:xfrm>
          <a:prstGeom prst="rect">
            <a:avLst/>
          </a:prstGeom>
          <a:noFill/>
          <a:ln>
            <a:noFill/>
          </a:ln>
        </p:spPr>
      </p:pic>
      <p:pic>
        <p:nvPicPr>
          <p:cNvPr id="220" name="Google Shape;220;p3"/>
          <p:cNvPicPr preferRelativeResize="0"/>
          <p:nvPr/>
        </p:nvPicPr>
        <p:blipFill rotWithShape="1">
          <a:blip r:embed="rId6">
            <a:alphaModFix/>
          </a:blip>
          <a:srcRect l="932" r="922" b="39246"/>
          <a:stretch/>
        </p:blipFill>
        <p:spPr>
          <a:xfrm>
            <a:off x="7051650" y="306375"/>
            <a:ext cx="5140351" cy="157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85149" y="0"/>
            <a:ext cx="10515600" cy="1325563"/>
          </a:xfrm>
        </p:spPr>
        <p:txBody>
          <a:bodyPr>
            <a:normAutofit/>
          </a:bodyPr>
          <a:lstStyle/>
          <a:p>
            <a:r>
              <a:rPr lang="en-GB" sz="5400" b="1" dirty="0">
                <a:solidFill>
                  <a:schemeClr val="accent1"/>
                </a:solidFill>
                <a:latin typeface="+mn-lt"/>
              </a:rPr>
              <a:t>Scenario 1</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6" name="Content Placeholder 8">
            <a:extLst>
              <a:ext uri="{FF2B5EF4-FFF2-40B4-BE49-F238E27FC236}">
                <a16:creationId xmlns:a16="http://schemas.microsoft.com/office/drawing/2014/main" id="{BCEA6516-8177-41D5-8CFA-5AE08A269D53}"/>
              </a:ext>
            </a:extLst>
          </p:cNvPr>
          <p:cNvSpPr txBox="1">
            <a:spLocks/>
          </p:cNvSpPr>
          <p:nvPr/>
        </p:nvSpPr>
        <p:spPr>
          <a:xfrm>
            <a:off x="284846" y="422322"/>
            <a:ext cx="116056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7" name="Content Placeholder 6">
            <a:extLst>
              <a:ext uri="{FF2B5EF4-FFF2-40B4-BE49-F238E27FC236}">
                <a16:creationId xmlns:a16="http://schemas.microsoft.com/office/drawing/2014/main" id="{919C8B67-C476-4DCE-A23F-2C92CBCB592D}"/>
              </a:ext>
            </a:extLst>
          </p:cNvPr>
          <p:cNvSpPr>
            <a:spLocks noGrp="1"/>
          </p:cNvSpPr>
          <p:nvPr>
            <p:ph idx="1"/>
          </p:nvPr>
        </p:nvSpPr>
        <p:spPr>
          <a:xfrm>
            <a:off x="8201024" y="1733550"/>
            <a:ext cx="3789159" cy="4351338"/>
          </a:xfrm>
        </p:spPr>
        <p:txBody>
          <a:bodyPr>
            <a:normAutofit lnSpcReduction="10000"/>
          </a:bodyPr>
          <a:lstStyle/>
          <a:p>
            <a:r>
              <a:rPr lang="en-GB" sz="3200" dirty="0"/>
              <a:t>How do we support children and families from the Democratic Republic of Congo to understand that physical chastisement with implements is illegal in England?</a:t>
            </a:r>
          </a:p>
        </p:txBody>
      </p:sp>
      <p:pic>
        <p:nvPicPr>
          <p:cNvPr id="7174" name="Picture 6" descr="DR Congo Crisis: Facts and FAQ | World Vision Canada">
            <a:extLst>
              <a:ext uri="{FF2B5EF4-FFF2-40B4-BE49-F238E27FC236}">
                <a16:creationId xmlns:a16="http://schemas.microsoft.com/office/drawing/2014/main" id="{1D04A8D3-E328-48D1-9489-F1D6FB5DF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49" y="1500621"/>
            <a:ext cx="7754912" cy="5176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85149" y="0"/>
            <a:ext cx="10515600" cy="1325563"/>
          </a:xfrm>
        </p:spPr>
        <p:txBody>
          <a:bodyPr>
            <a:normAutofit/>
          </a:bodyPr>
          <a:lstStyle/>
          <a:p>
            <a:r>
              <a:rPr lang="en-GB" sz="5400" b="1" dirty="0">
                <a:solidFill>
                  <a:schemeClr val="accent1"/>
                </a:solidFill>
                <a:latin typeface="+mn-lt"/>
              </a:rPr>
              <a:t>Scenario 2</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6" name="Content Placeholder 8">
            <a:extLst>
              <a:ext uri="{FF2B5EF4-FFF2-40B4-BE49-F238E27FC236}">
                <a16:creationId xmlns:a16="http://schemas.microsoft.com/office/drawing/2014/main" id="{BCEA6516-8177-41D5-8CFA-5AE08A269D53}"/>
              </a:ext>
            </a:extLst>
          </p:cNvPr>
          <p:cNvSpPr txBox="1">
            <a:spLocks/>
          </p:cNvSpPr>
          <p:nvPr/>
        </p:nvSpPr>
        <p:spPr>
          <a:xfrm>
            <a:off x="284846" y="422322"/>
            <a:ext cx="116056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919C8B67-C476-4DCE-A23F-2C92CBCB592D}"/>
              </a:ext>
            </a:extLst>
          </p:cNvPr>
          <p:cNvSpPr>
            <a:spLocks noGrp="1"/>
          </p:cNvSpPr>
          <p:nvPr>
            <p:ph idx="1"/>
          </p:nvPr>
        </p:nvSpPr>
        <p:spPr>
          <a:xfrm>
            <a:off x="8086725" y="1733550"/>
            <a:ext cx="3695700" cy="4351338"/>
          </a:xfrm>
        </p:spPr>
        <p:txBody>
          <a:bodyPr>
            <a:normAutofit/>
          </a:bodyPr>
          <a:lstStyle/>
          <a:p>
            <a:r>
              <a:rPr lang="en-GB" sz="3200" dirty="0"/>
              <a:t>How do we support Roma children and families from Slovakia to understand expectations of children’s personal hygiene in England? </a:t>
            </a:r>
          </a:p>
        </p:txBody>
      </p:sp>
      <p:pic>
        <p:nvPicPr>
          <p:cNvPr id="7170" name="Picture 2" descr="Joyful Moments: Children playing outside in Lunik IX">
            <a:extLst>
              <a:ext uri="{FF2B5EF4-FFF2-40B4-BE49-F238E27FC236}">
                <a16:creationId xmlns:a16="http://schemas.microsoft.com/office/drawing/2014/main" id="{4A8962AE-960F-4F6B-8CBA-AAEBE73655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685"/>
          <a:stretch/>
        </p:blipFill>
        <p:spPr bwMode="auto">
          <a:xfrm>
            <a:off x="185148" y="1500621"/>
            <a:ext cx="7704839" cy="5176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27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85149" y="0"/>
            <a:ext cx="10515600" cy="1325563"/>
          </a:xfrm>
        </p:spPr>
        <p:txBody>
          <a:bodyPr>
            <a:normAutofit/>
          </a:bodyPr>
          <a:lstStyle/>
          <a:p>
            <a:r>
              <a:rPr lang="en-GB" sz="5400" b="1" dirty="0">
                <a:solidFill>
                  <a:schemeClr val="accent1"/>
                </a:solidFill>
                <a:latin typeface="+mn-lt"/>
              </a:rPr>
              <a:t>Scenario 3</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6" name="Content Placeholder 8">
            <a:extLst>
              <a:ext uri="{FF2B5EF4-FFF2-40B4-BE49-F238E27FC236}">
                <a16:creationId xmlns:a16="http://schemas.microsoft.com/office/drawing/2014/main" id="{BCEA6516-8177-41D5-8CFA-5AE08A269D53}"/>
              </a:ext>
            </a:extLst>
          </p:cNvPr>
          <p:cNvSpPr txBox="1">
            <a:spLocks/>
          </p:cNvSpPr>
          <p:nvPr/>
        </p:nvSpPr>
        <p:spPr>
          <a:xfrm>
            <a:off x="284846" y="422322"/>
            <a:ext cx="116056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919C8B67-C476-4DCE-A23F-2C92CBCB592D}"/>
              </a:ext>
            </a:extLst>
          </p:cNvPr>
          <p:cNvSpPr>
            <a:spLocks noGrp="1"/>
          </p:cNvSpPr>
          <p:nvPr>
            <p:ph idx="1"/>
          </p:nvPr>
        </p:nvSpPr>
        <p:spPr>
          <a:xfrm>
            <a:off x="8229600" y="1733550"/>
            <a:ext cx="3760583" cy="4351338"/>
          </a:xfrm>
        </p:spPr>
        <p:txBody>
          <a:bodyPr/>
          <a:lstStyle/>
          <a:p>
            <a:r>
              <a:rPr lang="en-GB" sz="3200" dirty="0"/>
              <a:t>How do we support children and families from Syria who have been relocated in England as part of Home Office resettlement?</a:t>
            </a:r>
          </a:p>
          <a:p>
            <a:endParaRPr lang="en-GB" dirty="0"/>
          </a:p>
        </p:txBody>
      </p:sp>
      <p:pic>
        <p:nvPicPr>
          <p:cNvPr id="7172" name="Picture 4" descr="Homs: Syrian revolution's fallen 'capital' - BBC News">
            <a:extLst>
              <a:ext uri="{FF2B5EF4-FFF2-40B4-BE49-F238E27FC236}">
                <a16:creationId xmlns:a16="http://schemas.microsoft.com/office/drawing/2014/main" id="{5A8033F5-B58E-4030-AF6A-D8146913F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49" y="1500620"/>
            <a:ext cx="7739651" cy="5185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1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85149" y="0"/>
            <a:ext cx="10515600" cy="1325563"/>
          </a:xfrm>
        </p:spPr>
        <p:txBody>
          <a:bodyPr>
            <a:normAutofit/>
          </a:bodyPr>
          <a:lstStyle/>
          <a:p>
            <a:r>
              <a:rPr lang="en-GB" sz="5400" b="1" dirty="0">
                <a:solidFill>
                  <a:schemeClr val="accent1"/>
                </a:solidFill>
                <a:latin typeface="+mn-lt"/>
              </a:rPr>
              <a:t>Challenging parenting styles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normAutofit/>
          </a:bodyPr>
          <a:lstStyle/>
          <a:p>
            <a:pPr marL="0" indent="0">
              <a:buNone/>
            </a:pPr>
            <a:endParaRPr lang="en-US" b="1" dirty="0"/>
          </a:p>
          <a:p>
            <a:r>
              <a:rPr lang="en-US" b="1" dirty="0"/>
              <a:t>Where a cultural practice or belief system is harmful to children we must address this to mitigate the risk it poses. </a:t>
            </a:r>
          </a:p>
          <a:p>
            <a:endParaRPr lang="en-US" dirty="0"/>
          </a:p>
          <a:p>
            <a:r>
              <a:rPr lang="en-US" dirty="0"/>
              <a:t>Practitioners can feel a sense of fear regarding been labelled as racist. </a:t>
            </a:r>
          </a:p>
          <a:p>
            <a:endParaRPr lang="en-US" dirty="0"/>
          </a:p>
          <a:p>
            <a:r>
              <a:rPr lang="en-US" dirty="0"/>
              <a:t>Knowledge and understanding of culture and faith is critical. Culture and faith should not be used as an excuse to abuse and must never take precedence over children’s rights.</a:t>
            </a:r>
          </a:p>
          <a:p>
            <a:endParaRPr lang="en-GB" b="1" dirty="0"/>
          </a:p>
        </p:txBody>
      </p:sp>
    </p:spTree>
    <p:extLst>
      <p:ext uri="{BB962C8B-B14F-4D97-AF65-F5344CB8AC3E}">
        <p14:creationId xmlns:p14="http://schemas.microsoft.com/office/powerpoint/2010/main" val="160582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3551</Words>
  <Application>Microsoft Macintosh PowerPoint</Application>
  <PresentationFormat>Widescreen</PresentationFormat>
  <Paragraphs>271</Paragraphs>
  <Slides>54</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Batang</vt:lpstr>
      <vt:lpstr>Arial</vt:lpstr>
      <vt:lpstr>ArialNova</vt:lpstr>
      <vt:lpstr>Calibri</vt:lpstr>
      <vt:lpstr>Calibri Light</vt:lpstr>
      <vt:lpstr>Noto Sans Symbols</vt:lpstr>
      <vt:lpstr>Varela Round</vt:lpstr>
      <vt:lpstr>Wingdings 3</vt:lpstr>
      <vt:lpstr>Office Theme</vt:lpstr>
      <vt:lpstr>Stream 7 - Culture</vt:lpstr>
      <vt:lpstr>Safeguarding across different cultures.</vt:lpstr>
      <vt:lpstr>Taking the helicopter view</vt:lpstr>
      <vt:lpstr>NSPCC – Learning from case reviews</vt:lpstr>
      <vt:lpstr>PowerPoint Presentation</vt:lpstr>
      <vt:lpstr>Scenario 1</vt:lpstr>
      <vt:lpstr>Scenario 2</vt:lpstr>
      <vt:lpstr>Scenario 3</vt:lpstr>
      <vt:lpstr>Challenging parenting styles</vt:lpstr>
      <vt:lpstr>PowerPoint Presentation</vt:lpstr>
      <vt:lpstr>PowerPoint Presentation</vt:lpstr>
      <vt:lpstr>PowerPoint Presentation</vt:lpstr>
      <vt:lpstr>Child deaths linked to faith and belief</vt:lpstr>
      <vt:lpstr>What can we do?</vt:lpstr>
      <vt:lpstr>Questions</vt:lpstr>
      <vt:lpstr>Working with Gypsy, Roma and Traveller communities</vt:lpstr>
      <vt:lpstr>Aims of the session</vt:lpstr>
      <vt:lpstr>Note of caution</vt:lpstr>
      <vt:lpstr>Key considerations</vt:lpstr>
      <vt:lpstr>A broad overview of ethnic, linguistic and cultural groups of Travelling people in the UK </vt:lpstr>
      <vt:lpstr>PowerPoint Presentation</vt:lpstr>
      <vt:lpstr>Brief overview of legislation relating to nomadic people in England and the UK</vt:lpstr>
      <vt:lpstr>PowerPoint Presentation</vt:lpstr>
      <vt:lpstr>PowerPoint Presentation</vt:lpstr>
      <vt:lpstr>PowerPoint Presentation</vt:lpstr>
      <vt:lpstr>PowerPoint Presentation</vt:lpstr>
      <vt:lpstr>Hostility and harassment</vt:lpstr>
      <vt:lpstr>PowerPoint Presentation</vt:lpstr>
      <vt:lpstr>PowerPoint Presentation</vt:lpstr>
      <vt:lpstr>  Reasons for under-reporting of GRT ethnicity </vt:lpstr>
      <vt:lpstr>Equality challenge</vt:lpstr>
      <vt:lpstr>Cultural Competence</vt:lpstr>
      <vt:lpstr>Good practice in engaging Romany and Traveller families</vt:lpstr>
      <vt:lpstr>How to elicit understanding</vt:lpstr>
      <vt:lpstr>Information and further resources</vt:lpstr>
      <vt:lpstr>PowerPoint Presentation</vt:lpstr>
      <vt:lpstr>PowerPoint Presentation</vt:lpstr>
      <vt:lpstr>Questions</vt:lpstr>
      <vt:lpstr>The adultification of a generation</vt:lpstr>
      <vt:lpstr>Adultification – understanding context</vt:lpstr>
      <vt:lpstr>Adultification – definition</vt:lpstr>
      <vt:lpstr>Adultification in different context </vt:lpstr>
      <vt:lpstr>Intersectionality </vt:lpstr>
      <vt:lpstr>Adultification bias – the research</vt:lpstr>
      <vt:lpstr>Impact of adultification </vt:lpstr>
      <vt:lpstr>Case study</vt:lpstr>
      <vt:lpstr>Case study Child Q - 2020</vt:lpstr>
      <vt:lpstr>Child Q inquiry - findings</vt:lpstr>
      <vt:lpstr>Case study – Jaden Moodie</vt:lpstr>
      <vt:lpstr>Safeguarding practice</vt:lpstr>
      <vt:lpstr>PowerPoint Presentation</vt:lpstr>
      <vt:lpstr>Professional curiosity </vt:lpstr>
      <vt:lpstr>Your next steps…</vt:lpstr>
      <vt:lpstr>Questions</vt:lpstr>
    </vt:vector>
  </TitlesOfParts>
  <Company>Oasis Community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NAASA Designated Safeguarding Leads Conference</dc:title>
  <dc:creator>Jon Needham</dc:creator>
  <cp:lastModifiedBy>Daniel Halls</cp:lastModifiedBy>
  <cp:revision>4</cp:revision>
  <dcterms:created xsi:type="dcterms:W3CDTF">2023-10-17T14:01:15Z</dcterms:created>
  <dcterms:modified xsi:type="dcterms:W3CDTF">2024-02-21T20:50:18Z</dcterms:modified>
</cp:coreProperties>
</file>