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7"/>
  </p:notesMasterIdLst>
  <p:sldIdLst>
    <p:sldId id="256" r:id="rId2"/>
    <p:sldId id="257" r:id="rId3"/>
    <p:sldId id="266" r:id="rId4"/>
    <p:sldId id="267" r:id="rId5"/>
    <p:sldId id="268" r:id="rId6"/>
    <p:sldId id="263" r:id="rId7"/>
    <p:sldId id="269" r:id="rId8"/>
    <p:sldId id="259" r:id="rId9"/>
    <p:sldId id="270" r:id="rId10"/>
    <p:sldId id="258" r:id="rId11"/>
    <p:sldId id="261" r:id="rId12"/>
    <p:sldId id="262" r:id="rId13"/>
    <p:sldId id="271" r:id="rId14"/>
    <p:sldId id="264" r:id="rId15"/>
    <p:sldId id="272" r:id="rId16"/>
    <p:sldId id="273" r:id="rId17"/>
    <p:sldId id="275" r:id="rId18"/>
    <p:sldId id="276" r:id="rId19"/>
    <p:sldId id="274" r:id="rId20"/>
    <p:sldId id="277" r:id="rId21"/>
    <p:sldId id="278" r:id="rId22"/>
    <p:sldId id="279" r:id="rId23"/>
    <p:sldId id="280" r:id="rId24"/>
    <p:sldId id="281" r:id="rId25"/>
    <p:sldId id="265" r:id="rId26"/>
    <p:sldId id="282" r:id="rId27"/>
    <p:sldId id="283" r:id="rId28"/>
    <p:sldId id="284" r:id="rId29"/>
    <p:sldId id="260"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showGuides="1">
      <p:cViewPr varScale="1">
        <p:scale>
          <a:sx n="112" d="100"/>
          <a:sy n="112" d="100"/>
        </p:scale>
        <p:origin x="616" y="19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8AE08A-B73F-4F3E-BE87-CBD326D9B53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3A42356-6C47-4F23-B16B-61D1F8D091D1}">
      <dgm:prSet phldrT="[Text]"/>
      <dgm:spPr/>
      <dgm:t>
        <a:bodyPr/>
        <a:lstStyle/>
        <a:p>
          <a:r>
            <a:rPr lang="en-GB" dirty="0"/>
            <a:t>Experience: What happened? </a:t>
          </a:r>
          <a:r>
            <a:rPr lang="en-GB" dirty="0">
              <a:solidFill>
                <a:srgbClr val="FFFF00"/>
              </a:solidFill>
            </a:rPr>
            <a:t>Observations</a:t>
          </a:r>
        </a:p>
      </dgm:t>
    </dgm:pt>
    <dgm:pt modelId="{0412B211-4665-4233-803C-106B2506D69B}" type="parTrans" cxnId="{E75DFB47-DA37-4765-90AF-7D43EAEE08AB}">
      <dgm:prSet/>
      <dgm:spPr/>
      <dgm:t>
        <a:bodyPr/>
        <a:lstStyle/>
        <a:p>
          <a:endParaRPr lang="en-GB"/>
        </a:p>
      </dgm:t>
    </dgm:pt>
    <dgm:pt modelId="{4D109036-7E8F-4695-8211-B769A4548A6A}" type="sibTrans" cxnId="{E75DFB47-DA37-4765-90AF-7D43EAEE08AB}">
      <dgm:prSet/>
      <dgm:spPr/>
      <dgm:t>
        <a:bodyPr/>
        <a:lstStyle/>
        <a:p>
          <a:endParaRPr lang="en-GB"/>
        </a:p>
      </dgm:t>
    </dgm:pt>
    <dgm:pt modelId="{C2C5B11C-2878-4B0B-A38A-9B828D60FBF5}">
      <dgm:prSet phldrT="[Text]"/>
      <dgm:spPr/>
      <dgm:t>
        <a:bodyPr/>
        <a:lstStyle/>
        <a:p>
          <a:r>
            <a:rPr lang="en-GB" dirty="0"/>
            <a:t>Reflection; What was it like?</a:t>
          </a:r>
        </a:p>
        <a:p>
          <a:r>
            <a:rPr lang="en-GB" dirty="0">
              <a:solidFill>
                <a:srgbClr val="FFFF00"/>
              </a:solidFill>
            </a:rPr>
            <a:t> Feelings</a:t>
          </a:r>
        </a:p>
      </dgm:t>
    </dgm:pt>
    <dgm:pt modelId="{02AF33BE-C402-4C49-9D43-975E9D4A8BEB}" type="parTrans" cxnId="{138657D4-E1EB-4420-A7CC-300701B439BB}">
      <dgm:prSet/>
      <dgm:spPr/>
      <dgm:t>
        <a:bodyPr/>
        <a:lstStyle/>
        <a:p>
          <a:endParaRPr lang="en-GB"/>
        </a:p>
      </dgm:t>
    </dgm:pt>
    <dgm:pt modelId="{A5828D87-C722-432B-A9CD-083FA773030C}" type="sibTrans" cxnId="{138657D4-E1EB-4420-A7CC-300701B439BB}">
      <dgm:prSet/>
      <dgm:spPr/>
      <dgm:t>
        <a:bodyPr/>
        <a:lstStyle/>
        <a:p>
          <a:endParaRPr lang="en-GB"/>
        </a:p>
      </dgm:t>
    </dgm:pt>
    <dgm:pt modelId="{A78E7A31-F7AC-4CD4-AB1D-52C35C156DB6}">
      <dgm:prSet phldrT="[Text]"/>
      <dgm:spPr/>
      <dgm:t>
        <a:bodyPr/>
        <a:lstStyle/>
        <a:p>
          <a:r>
            <a:rPr lang="en-GB" dirty="0"/>
            <a:t>Analysis: understanding what? why?</a:t>
          </a:r>
        </a:p>
        <a:p>
          <a:r>
            <a:rPr lang="en-GB" dirty="0">
              <a:solidFill>
                <a:srgbClr val="FFFF00"/>
              </a:solidFill>
            </a:rPr>
            <a:t>Thinking</a:t>
          </a:r>
        </a:p>
      </dgm:t>
    </dgm:pt>
    <dgm:pt modelId="{6C39F13A-FF31-450B-9D6B-46D833F467BD}" type="parTrans" cxnId="{06FEC44B-8067-4F7B-85B0-866377DB9DD1}">
      <dgm:prSet/>
      <dgm:spPr/>
      <dgm:t>
        <a:bodyPr/>
        <a:lstStyle/>
        <a:p>
          <a:endParaRPr lang="en-GB"/>
        </a:p>
      </dgm:t>
    </dgm:pt>
    <dgm:pt modelId="{2D2220E7-67C5-4402-893F-733A18A5694D}" type="sibTrans" cxnId="{06FEC44B-8067-4F7B-85B0-866377DB9DD1}">
      <dgm:prSet/>
      <dgm:spPr/>
      <dgm:t>
        <a:bodyPr/>
        <a:lstStyle/>
        <a:p>
          <a:endParaRPr lang="en-GB"/>
        </a:p>
      </dgm:t>
    </dgm:pt>
    <dgm:pt modelId="{80BCA541-4EBA-4200-8DF2-D84CBF47FB41}">
      <dgm:prSet phldrT="[Text]"/>
      <dgm:spPr/>
      <dgm:t>
        <a:bodyPr/>
        <a:lstStyle/>
        <a:p>
          <a:r>
            <a:rPr lang="en-GB" dirty="0"/>
            <a:t>Taking Action: Trying out, planning, adapting. </a:t>
          </a:r>
        </a:p>
        <a:p>
          <a:r>
            <a:rPr lang="en-GB" dirty="0">
              <a:solidFill>
                <a:srgbClr val="FFFF00"/>
              </a:solidFill>
            </a:rPr>
            <a:t>Doing</a:t>
          </a:r>
        </a:p>
      </dgm:t>
    </dgm:pt>
    <dgm:pt modelId="{F2682BB5-94EB-4850-B29E-55B1E327314E}" type="parTrans" cxnId="{E977F4D4-3C2A-4D06-BD4C-426AC9114F16}">
      <dgm:prSet/>
      <dgm:spPr/>
      <dgm:t>
        <a:bodyPr/>
        <a:lstStyle/>
        <a:p>
          <a:endParaRPr lang="en-GB"/>
        </a:p>
      </dgm:t>
    </dgm:pt>
    <dgm:pt modelId="{932E58F9-6547-4C3F-A3A1-7D382901986E}" type="sibTrans" cxnId="{E977F4D4-3C2A-4D06-BD4C-426AC9114F16}">
      <dgm:prSet/>
      <dgm:spPr/>
      <dgm:t>
        <a:bodyPr/>
        <a:lstStyle/>
        <a:p>
          <a:endParaRPr lang="en-GB"/>
        </a:p>
      </dgm:t>
    </dgm:pt>
    <dgm:pt modelId="{0B42CFBD-6E73-4688-AD5A-54307E41DCD8}" type="pres">
      <dgm:prSet presAssocID="{C98AE08A-B73F-4F3E-BE87-CBD326D9B53C}" presName="cycle" presStyleCnt="0">
        <dgm:presLayoutVars>
          <dgm:dir/>
          <dgm:resizeHandles val="exact"/>
        </dgm:presLayoutVars>
      </dgm:prSet>
      <dgm:spPr/>
    </dgm:pt>
    <dgm:pt modelId="{D887B77D-1612-4811-9125-39120D0D3EFD}" type="pres">
      <dgm:prSet presAssocID="{D3A42356-6C47-4F23-B16B-61D1F8D091D1}" presName="node" presStyleLbl="node1" presStyleIdx="0" presStyleCnt="4">
        <dgm:presLayoutVars>
          <dgm:bulletEnabled val="1"/>
        </dgm:presLayoutVars>
      </dgm:prSet>
      <dgm:spPr/>
    </dgm:pt>
    <dgm:pt modelId="{733F9AB2-F6A0-473E-8182-3C3E6DEC46F6}" type="pres">
      <dgm:prSet presAssocID="{4D109036-7E8F-4695-8211-B769A4548A6A}" presName="sibTrans" presStyleLbl="sibTrans2D1" presStyleIdx="0" presStyleCnt="4"/>
      <dgm:spPr/>
    </dgm:pt>
    <dgm:pt modelId="{AF52E423-0174-469C-B677-1C2AB4E93A1E}" type="pres">
      <dgm:prSet presAssocID="{4D109036-7E8F-4695-8211-B769A4548A6A}" presName="connectorText" presStyleLbl="sibTrans2D1" presStyleIdx="0" presStyleCnt="4"/>
      <dgm:spPr/>
    </dgm:pt>
    <dgm:pt modelId="{4850A157-2676-4C74-A8EB-5E63746A4CE2}" type="pres">
      <dgm:prSet presAssocID="{C2C5B11C-2878-4B0B-A38A-9B828D60FBF5}" presName="node" presStyleLbl="node1" presStyleIdx="1" presStyleCnt="4">
        <dgm:presLayoutVars>
          <dgm:bulletEnabled val="1"/>
        </dgm:presLayoutVars>
      </dgm:prSet>
      <dgm:spPr/>
    </dgm:pt>
    <dgm:pt modelId="{FA71210B-B787-4023-A8C6-51BCEF3D9476}" type="pres">
      <dgm:prSet presAssocID="{A5828D87-C722-432B-A9CD-083FA773030C}" presName="sibTrans" presStyleLbl="sibTrans2D1" presStyleIdx="1" presStyleCnt="4"/>
      <dgm:spPr/>
    </dgm:pt>
    <dgm:pt modelId="{9354CD1B-E843-4EEB-8C14-6F9B7EF767A1}" type="pres">
      <dgm:prSet presAssocID="{A5828D87-C722-432B-A9CD-083FA773030C}" presName="connectorText" presStyleLbl="sibTrans2D1" presStyleIdx="1" presStyleCnt="4"/>
      <dgm:spPr/>
    </dgm:pt>
    <dgm:pt modelId="{B12EFDF9-C8B7-41E1-B981-BCE689AA0679}" type="pres">
      <dgm:prSet presAssocID="{A78E7A31-F7AC-4CD4-AB1D-52C35C156DB6}" presName="node" presStyleLbl="node1" presStyleIdx="2" presStyleCnt="4">
        <dgm:presLayoutVars>
          <dgm:bulletEnabled val="1"/>
        </dgm:presLayoutVars>
      </dgm:prSet>
      <dgm:spPr/>
    </dgm:pt>
    <dgm:pt modelId="{72B30B8C-071F-40B1-82FB-97D0E89B6055}" type="pres">
      <dgm:prSet presAssocID="{2D2220E7-67C5-4402-893F-733A18A5694D}" presName="sibTrans" presStyleLbl="sibTrans2D1" presStyleIdx="2" presStyleCnt="4"/>
      <dgm:spPr/>
    </dgm:pt>
    <dgm:pt modelId="{CB3CFB2A-C33E-45C2-901E-1EE860D07C5D}" type="pres">
      <dgm:prSet presAssocID="{2D2220E7-67C5-4402-893F-733A18A5694D}" presName="connectorText" presStyleLbl="sibTrans2D1" presStyleIdx="2" presStyleCnt="4"/>
      <dgm:spPr/>
    </dgm:pt>
    <dgm:pt modelId="{C1BFA84D-51C7-497B-AF30-656457A5609F}" type="pres">
      <dgm:prSet presAssocID="{80BCA541-4EBA-4200-8DF2-D84CBF47FB41}" presName="node" presStyleLbl="node1" presStyleIdx="3" presStyleCnt="4">
        <dgm:presLayoutVars>
          <dgm:bulletEnabled val="1"/>
        </dgm:presLayoutVars>
      </dgm:prSet>
      <dgm:spPr/>
    </dgm:pt>
    <dgm:pt modelId="{4B868D99-1F62-45CF-B6ED-76ECAD0217E6}" type="pres">
      <dgm:prSet presAssocID="{932E58F9-6547-4C3F-A3A1-7D382901986E}" presName="sibTrans" presStyleLbl="sibTrans2D1" presStyleIdx="3" presStyleCnt="4"/>
      <dgm:spPr/>
    </dgm:pt>
    <dgm:pt modelId="{5E641C57-8586-4739-B28C-BFDBED3EA999}" type="pres">
      <dgm:prSet presAssocID="{932E58F9-6547-4C3F-A3A1-7D382901986E}" presName="connectorText" presStyleLbl="sibTrans2D1" presStyleIdx="3" presStyleCnt="4"/>
      <dgm:spPr/>
    </dgm:pt>
  </dgm:ptLst>
  <dgm:cxnLst>
    <dgm:cxn modelId="{DF1CBE1D-A03C-4D2C-9F00-29CE46F6C956}" type="presOf" srcId="{932E58F9-6547-4C3F-A3A1-7D382901986E}" destId="{4B868D99-1F62-45CF-B6ED-76ECAD0217E6}" srcOrd="0" destOrd="0" presId="urn:microsoft.com/office/officeart/2005/8/layout/cycle2"/>
    <dgm:cxn modelId="{8616B223-0FF1-4EC5-AC90-11CD60A0C4F9}" type="presOf" srcId="{80BCA541-4EBA-4200-8DF2-D84CBF47FB41}" destId="{C1BFA84D-51C7-497B-AF30-656457A5609F}" srcOrd="0" destOrd="0" presId="urn:microsoft.com/office/officeart/2005/8/layout/cycle2"/>
    <dgm:cxn modelId="{0263F02A-36AC-4BE6-A292-AE1470DF9E0C}" type="presOf" srcId="{A5828D87-C722-432B-A9CD-083FA773030C}" destId="{FA71210B-B787-4023-A8C6-51BCEF3D9476}" srcOrd="0" destOrd="0" presId="urn:microsoft.com/office/officeart/2005/8/layout/cycle2"/>
    <dgm:cxn modelId="{FB235037-EF44-4AD0-8E43-DA71FB6B6471}" type="presOf" srcId="{2D2220E7-67C5-4402-893F-733A18A5694D}" destId="{72B30B8C-071F-40B1-82FB-97D0E89B6055}" srcOrd="0" destOrd="0" presId="urn:microsoft.com/office/officeart/2005/8/layout/cycle2"/>
    <dgm:cxn modelId="{26521840-69B5-4053-982C-D18F82A5F5BD}" type="presOf" srcId="{932E58F9-6547-4C3F-A3A1-7D382901986E}" destId="{5E641C57-8586-4739-B28C-BFDBED3EA999}" srcOrd="1" destOrd="0" presId="urn:microsoft.com/office/officeart/2005/8/layout/cycle2"/>
    <dgm:cxn modelId="{E75DFB47-DA37-4765-90AF-7D43EAEE08AB}" srcId="{C98AE08A-B73F-4F3E-BE87-CBD326D9B53C}" destId="{D3A42356-6C47-4F23-B16B-61D1F8D091D1}" srcOrd="0" destOrd="0" parTransId="{0412B211-4665-4233-803C-106B2506D69B}" sibTransId="{4D109036-7E8F-4695-8211-B769A4548A6A}"/>
    <dgm:cxn modelId="{06FEC44B-8067-4F7B-85B0-866377DB9DD1}" srcId="{C98AE08A-B73F-4F3E-BE87-CBD326D9B53C}" destId="{A78E7A31-F7AC-4CD4-AB1D-52C35C156DB6}" srcOrd="2" destOrd="0" parTransId="{6C39F13A-FF31-450B-9D6B-46D833F467BD}" sibTransId="{2D2220E7-67C5-4402-893F-733A18A5694D}"/>
    <dgm:cxn modelId="{66BE5387-7137-487E-B983-B0AA420E04E7}" type="presOf" srcId="{4D109036-7E8F-4695-8211-B769A4548A6A}" destId="{AF52E423-0174-469C-B677-1C2AB4E93A1E}" srcOrd="1" destOrd="0" presId="urn:microsoft.com/office/officeart/2005/8/layout/cycle2"/>
    <dgm:cxn modelId="{8A950888-2F90-4458-B3F0-5CAB5A2F9B85}" type="presOf" srcId="{C2C5B11C-2878-4B0B-A38A-9B828D60FBF5}" destId="{4850A157-2676-4C74-A8EB-5E63746A4CE2}" srcOrd="0" destOrd="0" presId="urn:microsoft.com/office/officeart/2005/8/layout/cycle2"/>
    <dgm:cxn modelId="{F0A79388-00CC-476A-B16D-F9308B110773}" type="presOf" srcId="{C98AE08A-B73F-4F3E-BE87-CBD326D9B53C}" destId="{0B42CFBD-6E73-4688-AD5A-54307E41DCD8}" srcOrd="0" destOrd="0" presId="urn:microsoft.com/office/officeart/2005/8/layout/cycle2"/>
    <dgm:cxn modelId="{3312F0C3-21A1-4245-BE8E-A08B93710903}" type="presOf" srcId="{4D109036-7E8F-4695-8211-B769A4548A6A}" destId="{733F9AB2-F6A0-473E-8182-3C3E6DEC46F6}" srcOrd="0" destOrd="0" presId="urn:microsoft.com/office/officeart/2005/8/layout/cycle2"/>
    <dgm:cxn modelId="{1E0CD4C7-5492-4F55-8244-1ED51F066D37}" type="presOf" srcId="{2D2220E7-67C5-4402-893F-733A18A5694D}" destId="{CB3CFB2A-C33E-45C2-901E-1EE860D07C5D}" srcOrd="1" destOrd="0" presId="urn:microsoft.com/office/officeart/2005/8/layout/cycle2"/>
    <dgm:cxn modelId="{138657D4-E1EB-4420-A7CC-300701B439BB}" srcId="{C98AE08A-B73F-4F3E-BE87-CBD326D9B53C}" destId="{C2C5B11C-2878-4B0B-A38A-9B828D60FBF5}" srcOrd="1" destOrd="0" parTransId="{02AF33BE-C402-4C49-9D43-975E9D4A8BEB}" sibTransId="{A5828D87-C722-432B-A9CD-083FA773030C}"/>
    <dgm:cxn modelId="{E977F4D4-3C2A-4D06-BD4C-426AC9114F16}" srcId="{C98AE08A-B73F-4F3E-BE87-CBD326D9B53C}" destId="{80BCA541-4EBA-4200-8DF2-D84CBF47FB41}" srcOrd="3" destOrd="0" parTransId="{F2682BB5-94EB-4850-B29E-55B1E327314E}" sibTransId="{932E58F9-6547-4C3F-A3A1-7D382901986E}"/>
    <dgm:cxn modelId="{E6E201D7-E2E2-4A60-9C62-CA5C3F518976}" type="presOf" srcId="{A78E7A31-F7AC-4CD4-AB1D-52C35C156DB6}" destId="{B12EFDF9-C8B7-41E1-B981-BCE689AA0679}" srcOrd="0" destOrd="0" presId="urn:microsoft.com/office/officeart/2005/8/layout/cycle2"/>
    <dgm:cxn modelId="{2349EADA-B5BA-4D8C-94FB-3A6695B915BF}" type="presOf" srcId="{D3A42356-6C47-4F23-B16B-61D1F8D091D1}" destId="{D887B77D-1612-4811-9125-39120D0D3EFD}" srcOrd="0" destOrd="0" presId="urn:microsoft.com/office/officeart/2005/8/layout/cycle2"/>
    <dgm:cxn modelId="{EA7D4DDD-E98F-4919-BF0D-DF86286EBCA1}" type="presOf" srcId="{A5828D87-C722-432B-A9CD-083FA773030C}" destId="{9354CD1B-E843-4EEB-8C14-6F9B7EF767A1}" srcOrd="1" destOrd="0" presId="urn:microsoft.com/office/officeart/2005/8/layout/cycle2"/>
    <dgm:cxn modelId="{8BC17F3F-7A20-4035-BDA4-31F82354A1FD}" type="presParOf" srcId="{0B42CFBD-6E73-4688-AD5A-54307E41DCD8}" destId="{D887B77D-1612-4811-9125-39120D0D3EFD}" srcOrd="0" destOrd="0" presId="urn:microsoft.com/office/officeart/2005/8/layout/cycle2"/>
    <dgm:cxn modelId="{8464D8C6-DD26-4AFA-9DCC-0C63DE8B400F}" type="presParOf" srcId="{0B42CFBD-6E73-4688-AD5A-54307E41DCD8}" destId="{733F9AB2-F6A0-473E-8182-3C3E6DEC46F6}" srcOrd="1" destOrd="0" presId="urn:microsoft.com/office/officeart/2005/8/layout/cycle2"/>
    <dgm:cxn modelId="{ECAAA49E-C853-4EA4-B928-B0147223B647}" type="presParOf" srcId="{733F9AB2-F6A0-473E-8182-3C3E6DEC46F6}" destId="{AF52E423-0174-469C-B677-1C2AB4E93A1E}" srcOrd="0" destOrd="0" presId="urn:microsoft.com/office/officeart/2005/8/layout/cycle2"/>
    <dgm:cxn modelId="{BC3A1AAF-9D83-48DD-B958-D547FEA6DA6F}" type="presParOf" srcId="{0B42CFBD-6E73-4688-AD5A-54307E41DCD8}" destId="{4850A157-2676-4C74-A8EB-5E63746A4CE2}" srcOrd="2" destOrd="0" presId="urn:microsoft.com/office/officeart/2005/8/layout/cycle2"/>
    <dgm:cxn modelId="{0303F22F-CF70-4634-8C56-259D4AC32246}" type="presParOf" srcId="{0B42CFBD-6E73-4688-AD5A-54307E41DCD8}" destId="{FA71210B-B787-4023-A8C6-51BCEF3D9476}" srcOrd="3" destOrd="0" presId="urn:microsoft.com/office/officeart/2005/8/layout/cycle2"/>
    <dgm:cxn modelId="{FD8B926E-A3F9-44CF-B3CF-D23F9EEF7CF2}" type="presParOf" srcId="{FA71210B-B787-4023-A8C6-51BCEF3D9476}" destId="{9354CD1B-E843-4EEB-8C14-6F9B7EF767A1}" srcOrd="0" destOrd="0" presId="urn:microsoft.com/office/officeart/2005/8/layout/cycle2"/>
    <dgm:cxn modelId="{F9E84B75-58DC-499D-9993-AE01EDBF9A4E}" type="presParOf" srcId="{0B42CFBD-6E73-4688-AD5A-54307E41DCD8}" destId="{B12EFDF9-C8B7-41E1-B981-BCE689AA0679}" srcOrd="4" destOrd="0" presId="urn:microsoft.com/office/officeart/2005/8/layout/cycle2"/>
    <dgm:cxn modelId="{9A859042-1F77-4C88-9445-D32228B34B60}" type="presParOf" srcId="{0B42CFBD-6E73-4688-AD5A-54307E41DCD8}" destId="{72B30B8C-071F-40B1-82FB-97D0E89B6055}" srcOrd="5" destOrd="0" presId="urn:microsoft.com/office/officeart/2005/8/layout/cycle2"/>
    <dgm:cxn modelId="{71B48E78-8190-472B-88EA-4EF4FDF96F90}" type="presParOf" srcId="{72B30B8C-071F-40B1-82FB-97D0E89B6055}" destId="{CB3CFB2A-C33E-45C2-901E-1EE860D07C5D}" srcOrd="0" destOrd="0" presId="urn:microsoft.com/office/officeart/2005/8/layout/cycle2"/>
    <dgm:cxn modelId="{1730CD44-7A3A-4950-8290-8C470F17F8C6}" type="presParOf" srcId="{0B42CFBD-6E73-4688-AD5A-54307E41DCD8}" destId="{C1BFA84D-51C7-497B-AF30-656457A5609F}" srcOrd="6" destOrd="0" presId="urn:microsoft.com/office/officeart/2005/8/layout/cycle2"/>
    <dgm:cxn modelId="{F856A37F-D863-4EFA-8686-4DC14FF93332}" type="presParOf" srcId="{0B42CFBD-6E73-4688-AD5A-54307E41DCD8}" destId="{4B868D99-1F62-45CF-B6ED-76ECAD0217E6}" srcOrd="7" destOrd="0" presId="urn:microsoft.com/office/officeart/2005/8/layout/cycle2"/>
    <dgm:cxn modelId="{98D67C1F-EADB-4B66-8E1C-D97F7A45EF5C}" type="presParOf" srcId="{4B868D99-1F62-45CF-B6ED-76ECAD0217E6}" destId="{5E641C57-8586-4739-B28C-BFDBED3EA999}"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B618D9-A71D-481D-9AFC-F903799841C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12F9620-6471-4C9F-8768-4E3842782BF0}">
      <dgm:prSet phldrT="[Text]" phldr="0"/>
      <dgm:spPr/>
      <dgm:t>
        <a:bodyPr/>
        <a:lstStyle/>
        <a:p>
          <a:pPr rtl="0"/>
          <a:r>
            <a:rPr lang="en-US" dirty="0">
              <a:latin typeface="Calibri Light" panose="020F0302020204030204"/>
            </a:rPr>
            <a:t>Lessons Learned</a:t>
          </a:r>
          <a:endParaRPr lang="en-US" dirty="0"/>
        </a:p>
      </dgm:t>
    </dgm:pt>
    <dgm:pt modelId="{A25567A8-71A3-42EB-9A2E-DCE461DCC093}" type="parTrans" cxnId="{6C54538A-0B26-4CDA-A3F5-5B30788B8401}">
      <dgm:prSet/>
      <dgm:spPr/>
      <dgm:t>
        <a:bodyPr/>
        <a:lstStyle/>
        <a:p>
          <a:endParaRPr lang="en-US"/>
        </a:p>
      </dgm:t>
    </dgm:pt>
    <dgm:pt modelId="{2A22556E-CE62-4667-A982-CB5BB721631A}" type="sibTrans" cxnId="{6C54538A-0B26-4CDA-A3F5-5B30788B8401}">
      <dgm:prSet/>
      <dgm:spPr/>
      <dgm:t>
        <a:bodyPr/>
        <a:lstStyle/>
        <a:p>
          <a:endParaRPr lang="en-US"/>
        </a:p>
      </dgm:t>
    </dgm:pt>
    <dgm:pt modelId="{E9AC5280-FBBF-41C9-9B3B-9F8F7DB20F36}">
      <dgm:prSet phldrT="[Text]" phldr="0"/>
      <dgm:spPr/>
      <dgm:t>
        <a:bodyPr/>
        <a:lstStyle/>
        <a:p>
          <a:pPr rtl="0"/>
          <a:r>
            <a:rPr lang="en-US" dirty="0">
              <a:latin typeface="Calibri Light" panose="020F0302020204030204"/>
            </a:rPr>
            <a:t>Team Building</a:t>
          </a:r>
          <a:endParaRPr lang="en-US" dirty="0"/>
        </a:p>
      </dgm:t>
    </dgm:pt>
    <dgm:pt modelId="{28F74025-4990-463C-922B-A42C1CC132BE}" type="parTrans" cxnId="{EA255786-899B-439C-BC68-20F03E85F761}">
      <dgm:prSet/>
      <dgm:spPr/>
      <dgm:t>
        <a:bodyPr/>
        <a:lstStyle/>
        <a:p>
          <a:endParaRPr lang="en-US"/>
        </a:p>
      </dgm:t>
    </dgm:pt>
    <dgm:pt modelId="{2CEB928C-F198-419C-A3C0-00488AA086A6}" type="sibTrans" cxnId="{EA255786-899B-439C-BC68-20F03E85F761}">
      <dgm:prSet/>
      <dgm:spPr/>
      <dgm:t>
        <a:bodyPr/>
        <a:lstStyle/>
        <a:p>
          <a:endParaRPr lang="en-US"/>
        </a:p>
      </dgm:t>
    </dgm:pt>
    <dgm:pt modelId="{88BC9F63-FCE6-4E68-9464-4BA2E409C754}">
      <dgm:prSet phldrT="[Text]" phldr="0"/>
      <dgm:spPr/>
      <dgm:t>
        <a:bodyPr/>
        <a:lstStyle/>
        <a:p>
          <a:pPr rtl="0"/>
          <a:r>
            <a:rPr lang="en-US" dirty="0">
              <a:latin typeface="Calibri Light" panose="020F0302020204030204"/>
            </a:rPr>
            <a:t>Outcomes for Children</a:t>
          </a:r>
          <a:endParaRPr lang="en-US" dirty="0"/>
        </a:p>
      </dgm:t>
    </dgm:pt>
    <dgm:pt modelId="{42D224DD-AA3E-4372-9405-93AE0F6B0CBF}" type="parTrans" cxnId="{DC809AC2-9F0D-46CD-AEB8-4FE7807FD878}">
      <dgm:prSet/>
      <dgm:spPr/>
      <dgm:t>
        <a:bodyPr/>
        <a:lstStyle/>
        <a:p>
          <a:endParaRPr lang="en-US"/>
        </a:p>
      </dgm:t>
    </dgm:pt>
    <dgm:pt modelId="{D6D01FD6-B424-4BFD-9C68-B524D4F3F909}" type="sibTrans" cxnId="{DC809AC2-9F0D-46CD-AEB8-4FE7807FD878}">
      <dgm:prSet/>
      <dgm:spPr/>
      <dgm:t>
        <a:bodyPr/>
        <a:lstStyle/>
        <a:p>
          <a:endParaRPr lang="en-US"/>
        </a:p>
      </dgm:t>
    </dgm:pt>
    <dgm:pt modelId="{23BBD96C-B1EA-43C2-A58F-EC7459A88120}">
      <dgm:prSet phldr="0"/>
      <dgm:spPr/>
      <dgm:t>
        <a:bodyPr/>
        <a:lstStyle/>
        <a:p>
          <a:pPr rtl="0"/>
          <a:r>
            <a:rPr lang="en-US" dirty="0">
              <a:latin typeface="Calibri Light" panose="020F0302020204030204"/>
            </a:rPr>
            <a:t>Professional Curiosity versus Professional Dangerousness</a:t>
          </a:r>
        </a:p>
      </dgm:t>
    </dgm:pt>
    <dgm:pt modelId="{AFD240DF-184C-4F75-AF37-6D011539FE27}" type="parTrans" cxnId="{5AAD4539-E05C-45EE-B41C-13A81F2B40C3}">
      <dgm:prSet/>
      <dgm:spPr/>
      <dgm:t>
        <a:bodyPr/>
        <a:lstStyle/>
        <a:p>
          <a:endParaRPr lang="en-GB"/>
        </a:p>
      </dgm:t>
    </dgm:pt>
    <dgm:pt modelId="{24CC5149-2BA4-4003-8162-6449428E9C28}" type="sibTrans" cxnId="{5AAD4539-E05C-45EE-B41C-13A81F2B40C3}">
      <dgm:prSet/>
      <dgm:spPr/>
      <dgm:t>
        <a:bodyPr/>
        <a:lstStyle/>
        <a:p>
          <a:endParaRPr lang="en-GB"/>
        </a:p>
      </dgm:t>
    </dgm:pt>
    <dgm:pt modelId="{8348FA1C-2A0D-4C76-9B1D-BC790F0233F7}">
      <dgm:prSet phldr="0"/>
      <dgm:spPr/>
      <dgm:t>
        <a:bodyPr/>
        <a:lstStyle/>
        <a:p>
          <a:r>
            <a:rPr lang="en-US" dirty="0">
              <a:latin typeface="Calibri Light" panose="020F0302020204030204"/>
            </a:rPr>
            <a:t>Challenge</a:t>
          </a:r>
        </a:p>
      </dgm:t>
    </dgm:pt>
    <dgm:pt modelId="{BB61077B-8405-4BC4-8C70-256EDA57DE15}" type="parTrans" cxnId="{2283A497-5865-4392-AE7F-025556A65839}">
      <dgm:prSet/>
      <dgm:spPr/>
      <dgm:t>
        <a:bodyPr/>
        <a:lstStyle/>
        <a:p>
          <a:endParaRPr lang="en-GB"/>
        </a:p>
      </dgm:t>
    </dgm:pt>
    <dgm:pt modelId="{44260476-4EF7-4B0C-9597-41A2423ECED2}" type="sibTrans" cxnId="{2283A497-5865-4392-AE7F-025556A65839}">
      <dgm:prSet/>
      <dgm:spPr/>
      <dgm:t>
        <a:bodyPr/>
        <a:lstStyle/>
        <a:p>
          <a:endParaRPr lang="en-GB"/>
        </a:p>
      </dgm:t>
    </dgm:pt>
    <dgm:pt modelId="{F97883B5-9967-452C-81BF-9FC736A2866E}" type="pres">
      <dgm:prSet presAssocID="{51B618D9-A71D-481D-9AFC-F903799841C7}" presName="diagram" presStyleCnt="0">
        <dgm:presLayoutVars>
          <dgm:dir/>
          <dgm:resizeHandles val="exact"/>
        </dgm:presLayoutVars>
      </dgm:prSet>
      <dgm:spPr/>
    </dgm:pt>
    <dgm:pt modelId="{8FAD0BD4-9A2F-41AA-A5BB-1F0799E17068}" type="pres">
      <dgm:prSet presAssocID="{812F9620-6471-4C9F-8768-4E3842782BF0}" presName="node" presStyleLbl="node1" presStyleIdx="0" presStyleCnt="5">
        <dgm:presLayoutVars>
          <dgm:bulletEnabled val="1"/>
        </dgm:presLayoutVars>
      </dgm:prSet>
      <dgm:spPr/>
    </dgm:pt>
    <dgm:pt modelId="{84D8FC12-2259-4431-BA39-9B8145145701}" type="pres">
      <dgm:prSet presAssocID="{2A22556E-CE62-4667-A982-CB5BB721631A}" presName="sibTrans" presStyleCnt="0"/>
      <dgm:spPr/>
    </dgm:pt>
    <dgm:pt modelId="{5CAC9476-E54B-4C67-ADEA-8E4DDB2996E8}" type="pres">
      <dgm:prSet presAssocID="{23BBD96C-B1EA-43C2-A58F-EC7459A88120}" presName="node" presStyleLbl="node1" presStyleIdx="1" presStyleCnt="5">
        <dgm:presLayoutVars>
          <dgm:bulletEnabled val="1"/>
        </dgm:presLayoutVars>
      </dgm:prSet>
      <dgm:spPr/>
    </dgm:pt>
    <dgm:pt modelId="{F374DDF0-CC90-4215-8D5C-472CD11920FB}" type="pres">
      <dgm:prSet presAssocID="{24CC5149-2BA4-4003-8162-6449428E9C28}" presName="sibTrans" presStyleCnt="0"/>
      <dgm:spPr/>
    </dgm:pt>
    <dgm:pt modelId="{B598AD39-29C3-43AF-AB02-E99EBCA7F0DD}" type="pres">
      <dgm:prSet presAssocID="{8348FA1C-2A0D-4C76-9B1D-BC790F0233F7}" presName="node" presStyleLbl="node1" presStyleIdx="2" presStyleCnt="5">
        <dgm:presLayoutVars>
          <dgm:bulletEnabled val="1"/>
        </dgm:presLayoutVars>
      </dgm:prSet>
      <dgm:spPr/>
    </dgm:pt>
    <dgm:pt modelId="{ABAFF121-6AE4-41FF-97BD-2A8963BEC688}" type="pres">
      <dgm:prSet presAssocID="{44260476-4EF7-4B0C-9597-41A2423ECED2}" presName="sibTrans" presStyleCnt="0"/>
      <dgm:spPr/>
    </dgm:pt>
    <dgm:pt modelId="{4BEEF3AC-D313-40DE-B05F-4E3CA867C255}" type="pres">
      <dgm:prSet presAssocID="{E9AC5280-FBBF-41C9-9B3B-9F8F7DB20F36}" presName="node" presStyleLbl="node1" presStyleIdx="3" presStyleCnt="5">
        <dgm:presLayoutVars>
          <dgm:bulletEnabled val="1"/>
        </dgm:presLayoutVars>
      </dgm:prSet>
      <dgm:spPr/>
    </dgm:pt>
    <dgm:pt modelId="{EC159DBB-0B60-4059-BFE1-EDD18795CBC6}" type="pres">
      <dgm:prSet presAssocID="{2CEB928C-F198-419C-A3C0-00488AA086A6}" presName="sibTrans" presStyleCnt="0"/>
      <dgm:spPr/>
    </dgm:pt>
    <dgm:pt modelId="{B6528B70-5EB6-4779-B54C-1A96675DC74B}" type="pres">
      <dgm:prSet presAssocID="{88BC9F63-FCE6-4E68-9464-4BA2E409C754}" presName="node" presStyleLbl="node1" presStyleIdx="4" presStyleCnt="5">
        <dgm:presLayoutVars>
          <dgm:bulletEnabled val="1"/>
        </dgm:presLayoutVars>
      </dgm:prSet>
      <dgm:spPr/>
    </dgm:pt>
  </dgm:ptLst>
  <dgm:cxnLst>
    <dgm:cxn modelId="{D639F305-6E10-4BEC-9A27-435E61B64C34}" type="presOf" srcId="{88BC9F63-FCE6-4E68-9464-4BA2E409C754}" destId="{B6528B70-5EB6-4779-B54C-1A96675DC74B}" srcOrd="0" destOrd="0" presId="urn:microsoft.com/office/officeart/2005/8/layout/default"/>
    <dgm:cxn modelId="{7DB77E28-BD47-4EBC-9939-A74DBB869F82}" type="presOf" srcId="{23BBD96C-B1EA-43C2-A58F-EC7459A88120}" destId="{5CAC9476-E54B-4C67-ADEA-8E4DDB2996E8}" srcOrd="0" destOrd="0" presId="urn:microsoft.com/office/officeart/2005/8/layout/default"/>
    <dgm:cxn modelId="{5AAD4539-E05C-45EE-B41C-13A81F2B40C3}" srcId="{51B618D9-A71D-481D-9AFC-F903799841C7}" destId="{23BBD96C-B1EA-43C2-A58F-EC7459A88120}" srcOrd="1" destOrd="0" parTransId="{AFD240DF-184C-4F75-AF37-6D011539FE27}" sibTransId="{24CC5149-2BA4-4003-8162-6449428E9C28}"/>
    <dgm:cxn modelId="{EE308544-105E-49CC-92BB-8239E6D64863}" type="presOf" srcId="{E9AC5280-FBBF-41C9-9B3B-9F8F7DB20F36}" destId="{4BEEF3AC-D313-40DE-B05F-4E3CA867C255}" srcOrd="0" destOrd="0" presId="urn:microsoft.com/office/officeart/2005/8/layout/default"/>
    <dgm:cxn modelId="{EA255786-899B-439C-BC68-20F03E85F761}" srcId="{51B618D9-A71D-481D-9AFC-F903799841C7}" destId="{E9AC5280-FBBF-41C9-9B3B-9F8F7DB20F36}" srcOrd="3" destOrd="0" parTransId="{28F74025-4990-463C-922B-A42C1CC132BE}" sibTransId="{2CEB928C-F198-419C-A3C0-00488AA086A6}"/>
    <dgm:cxn modelId="{6C54538A-0B26-4CDA-A3F5-5B30788B8401}" srcId="{51B618D9-A71D-481D-9AFC-F903799841C7}" destId="{812F9620-6471-4C9F-8768-4E3842782BF0}" srcOrd="0" destOrd="0" parTransId="{A25567A8-71A3-42EB-9A2E-DCE461DCC093}" sibTransId="{2A22556E-CE62-4667-A982-CB5BB721631A}"/>
    <dgm:cxn modelId="{2283A497-5865-4392-AE7F-025556A65839}" srcId="{51B618D9-A71D-481D-9AFC-F903799841C7}" destId="{8348FA1C-2A0D-4C76-9B1D-BC790F0233F7}" srcOrd="2" destOrd="0" parTransId="{BB61077B-8405-4BC4-8C70-256EDA57DE15}" sibTransId="{44260476-4EF7-4B0C-9597-41A2423ECED2}"/>
    <dgm:cxn modelId="{682A5FA3-A6EB-4CA8-98A6-F5150274894F}" type="presOf" srcId="{812F9620-6471-4C9F-8768-4E3842782BF0}" destId="{8FAD0BD4-9A2F-41AA-A5BB-1F0799E17068}" srcOrd="0" destOrd="0" presId="urn:microsoft.com/office/officeart/2005/8/layout/default"/>
    <dgm:cxn modelId="{9E89C0A8-2C13-4D6E-97B1-15CCE83671DB}" type="presOf" srcId="{51B618D9-A71D-481D-9AFC-F903799841C7}" destId="{F97883B5-9967-452C-81BF-9FC736A2866E}" srcOrd="0" destOrd="0" presId="urn:microsoft.com/office/officeart/2005/8/layout/default"/>
    <dgm:cxn modelId="{DC809AC2-9F0D-46CD-AEB8-4FE7807FD878}" srcId="{51B618D9-A71D-481D-9AFC-F903799841C7}" destId="{88BC9F63-FCE6-4E68-9464-4BA2E409C754}" srcOrd="4" destOrd="0" parTransId="{42D224DD-AA3E-4372-9405-93AE0F6B0CBF}" sibTransId="{D6D01FD6-B424-4BFD-9C68-B524D4F3F909}"/>
    <dgm:cxn modelId="{FE8930CB-985C-461E-9C67-076DF1087283}" type="presOf" srcId="{8348FA1C-2A0D-4C76-9B1D-BC790F0233F7}" destId="{B598AD39-29C3-43AF-AB02-E99EBCA7F0DD}" srcOrd="0" destOrd="0" presId="urn:microsoft.com/office/officeart/2005/8/layout/default"/>
    <dgm:cxn modelId="{FFF2A891-EE20-463F-AB4A-032C230E260D}" type="presParOf" srcId="{F97883B5-9967-452C-81BF-9FC736A2866E}" destId="{8FAD0BD4-9A2F-41AA-A5BB-1F0799E17068}" srcOrd="0" destOrd="0" presId="urn:microsoft.com/office/officeart/2005/8/layout/default"/>
    <dgm:cxn modelId="{FE6FF338-E471-4959-92E9-7C6C2D7EDC7E}" type="presParOf" srcId="{F97883B5-9967-452C-81BF-9FC736A2866E}" destId="{84D8FC12-2259-4431-BA39-9B8145145701}" srcOrd="1" destOrd="0" presId="urn:microsoft.com/office/officeart/2005/8/layout/default"/>
    <dgm:cxn modelId="{CC98410B-9561-40C6-8389-E25C3EF2735A}" type="presParOf" srcId="{F97883B5-9967-452C-81BF-9FC736A2866E}" destId="{5CAC9476-E54B-4C67-ADEA-8E4DDB2996E8}" srcOrd="2" destOrd="0" presId="urn:microsoft.com/office/officeart/2005/8/layout/default"/>
    <dgm:cxn modelId="{808B2CB5-53F5-44AA-99AA-CF50393E1AF0}" type="presParOf" srcId="{F97883B5-9967-452C-81BF-9FC736A2866E}" destId="{F374DDF0-CC90-4215-8D5C-472CD11920FB}" srcOrd="3" destOrd="0" presId="urn:microsoft.com/office/officeart/2005/8/layout/default"/>
    <dgm:cxn modelId="{93E8B475-651C-4F8E-9E46-EC3E8880E171}" type="presParOf" srcId="{F97883B5-9967-452C-81BF-9FC736A2866E}" destId="{B598AD39-29C3-43AF-AB02-E99EBCA7F0DD}" srcOrd="4" destOrd="0" presId="urn:microsoft.com/office/officeart/2005/8/layout/default"/>
    <dgm:cxn modelId="{EF6872AD-3354-4ACE-AEC4-6D9A80D89221}" type="presParOf" srcId="{F97883B5-9967-452C-81BF-9FC736A2866E}" destId="{ABAFF121-6AE4-41FF-97BD-2A8963BEC688}" srcOrd="5" destOrd="0" presId="urn:microsoft.com/office/officeart/2005/8/layout/default"/>
    <dgm:cxn modelId="{2EAFE494-3D46-4A5C-BE20-0A64E9DA5B80}" type="presParOf" srcId="{F97883B5-9967-452C-81BF-9FC736A2866E}" destId="{4BEEF3AC-D313-40DE-B05F-4E3CA867C255}" srcOrd="6" destOrd="0" presId="urn:microsoft.com/office/officeart/2005/8/layout/default"/>
    <dgm:cxn modelId="{D378A862-F174-4B69-85A9-464BCF25A033}" type="presParOf" srcId="{F97883B5-9967-452C-81BF-9FC736A2866E}" destId="{EC159DBB-0B60-4059-BFE1-EDD18795CBC6}" srcOrd="7" destOrd="0" presId="urn:microsoft.com/office/officeart/2005/8/layout/default"/>
    <dgm:cxn modelId="{7E301A03-CA69-4674-83E2-6AB5BE94CF02}" type="presParOf" srcId="{F97883B5-9967-452C-81BF-9FC736A2866E}" destId="{B6528B70-5EB6-4779-B54C-1A96675DC74B}"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3DB77-BD71-4903-BBD2-BCE03967397B}"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GB"/>
        </a:p>
      </dgm:t>
    </dgm:pt>
    <dgm:pt modelId="{28A47424-0771-4742-81E0-7C660FACBCAE}">
      <dgm:prSet phldrT="[Text]" custT="1"/>
      <dgm:spPr/>
      <dgm:t>
        <a:bodyPr anchor="t"/>
        <a:lstStyle/>
        <a:p>
          <a:r>
            <a:rPr lang="en-GB" sz="2400" b="1"/>
            <a:t>Managerial function</a:t>
          </a:r>
        </a:p>
        <a:p>
          <a:r>
            <a:rPr lang="en-GB" sz="2400"/>
            <a:t>Competent accountable performance</a:t>
          </a:r>
          <a:endParaRPr lang="en-GB" sz="2400" dirty="0"/>
        </a:p>
      </dgm:t>
    </dgm:pt>
    <dgm:pt modelId="{3B595657-24C7-456C-A4A2-7006B75C7F57}" type="parTrans" cxnId="{71BE9109-60CD-4A95-8D42-326B2BBE6FAC}">
      <dgm:prSet/>
      <dgm:spPr/>
      <dgm:t>
        <a:bodyPr/>
        <a:lstStyle/>
        <a:p>
          <a:endParaRPr lang="en-GB"/>
        </a:p>
      </dgm:t>
    </dgm:pt>
    <dgm:pt modelId="{F1248015-8D8D-4C27-96CC-0D06321794C5}" type="sibTrans" cxnId="{71BE9109-60CD-4A95-8D42-326B2BBE6FAC}">
      <dgm:prSet/>
      <dgm:spPr/>
      <dgm:t>
        <a:bodyPr/>
        <a:lstStyle/>
        <a:p>
          <a:endParaRPr lang="en-GB"/>
        </a:p>
      </dgm:t>
    </dgm:pt>
    <dgm:pt modelId="{A0ED67B8-0A33-470F-BDDE-1CD580B1FD66}">
      <dgm:prSet phldrT="[Text]" custT="1"/>
      <dgm:spPr/>
      <dgm:t>
        <a:bodyPr anchor="t"/>
        <a:lstStyle/>
        <a:p>
          <a:r>
            <a:rPr lang="en-GB" sz="2400" b="1"/>
            <a:t>Developmental function</a:t>
          </a:r>
        </a:p>
        <a:p>
          <a:r>
            <a:rPr lang="en-GB" sz="2400"/>
            <a:t>CPD</a:t>
          </a:r>
          <a:endParaRPr lang="en-GB" sz="2400" dirty="0"/>
        </a:p>
      </dgm:t>
    </dgm:pt>
    <dgm:pt modelId="{944CCC6E-9B37-428F-BB34-D2FDDBE82131}" type="parTrans" cxnId="{E98CFB07-C9EF-47DB-99D0-E49F0432E1C9}">
      <dgm:prSet/>
      <dgm:spPr/>
      <dgm:t>
        <a:bodyPr/>
        <a:lstStyle/>
        <a:p>
          <a:endParaRPr lang="en-GB"/>
        </a:p>
      </dgm:t>
    </dgm:pt>
    <dgm:pt modelId="{6CEFB8A7-CD89-40F5-8D9C-E67D39968DCE}" type="sibTrans" cxnId="{E98CFB07-C9EF-47DB-99D0-E49F0432E1C9}">
      <dgm:prSet/>
      <dgm:spPr/>
      <dgm:t>
        <a:bodyPr/>
        <a:lstStyle/>
        <a:p>
          <a:endParaRPr lang="en-GB"/>
        </a:p>
      </dgm:t>
    </dgm:pt>
    <dgm:pt modelId="{21E5E4A1-AE46-4F42-B86A-DF09FDF2B2C2}">
      <dgm:prSet phldrT="[Text]" custT="1"/>
      <dgm:spPr/>
      <dgm:t>
        <a:bodyPr anchor="t"/>
        <a:lstStyle/>
        <a:p>
          <a:r>
            <a:rPr lang="en-GB" sz="2400" b="1"/>
            <a:t>Supportive function</a:t>
          </a:r>
        </a:p>
        <a:p>
          <a:r>
            <a:rPr lang="en-GB" sz="2400" b="0"/>
            <a:t>Personal support</a:t>
          </a:r>
          <a:endParaRPr lang="en-GB" sz="2400" b="0" dirty="0"/>
        </a:p>
      </dgm:t>
    </dgm:pt>
    <dgm:pt modelId="{C0EC4449-A2E5-4C06-B31D-B459314EB58C}" type="parTrans" cxnId="{323A96E9-5CFC-41E2-8D3A-BACA515054CB}">
      <dgm:prSet/>
      <dgm:spPr/>
      <dgm:t>
        <a:bodyPr/>
        <a:lstStyle/>
        <a:p>
          <a:endParaRPr lang="en-GB"/>
        </a:p>
      </dgm:t>
    </dgm:pt>
    <dgm:pt modelId="{C088BBD5-F370-4C8A-A1B1-6DD07FDF385E}" type="sibTrans" cxnId="{323A96E9-5CFC-41E2-8D3A-BACA515054CB}">
      <dgm:prSet/>
      <dgm:spPr/>
      <dgm:t>
        <a:bodyPr/>
        <a:lstStyle/>
        <a:p>
          <a:endParaRPr lang="en-GB"/>
        </a:p>
      </dgm:t>
    </dgm:pt>
    <dgm:pt modelId="{1335081C-1133-4291-B3E7-6D454C1ACDA0}">
      <dgm:prSet phldrT="[Text]" custT="1"/>
      <dgm:spPr/>
      <dgm:t>
        <a:bodyPr anchor="t"/>
        <a:lstStyle/>
        <a:p>
          <a:r>
            <a:rPr lang="en-GB" sz="2400" b="1"/>
            <a:t>Mediation function</a:t>
          </a:r>
        </a:p>
        <a:p>
          <a:r>
            <a:rPr lang="en-GB" sz="2400"/>
            <a:t>Engaging your colleague with the school </a:t>
          </a:r>
          <a:endParaRPr lang="en-GB" sz="2400" dirty="0"/>
        </a:p>
      </dgm:t>
    </dgm:pt>
    <dgm:pt modelId="{13AF2C61-D126-40BC-A8DE-0D22CB10EE63}" type="parTrans" cxnId="{E073DD4D-23A4-4744-9AE5-4D8FEC47C8C7}">
      <dgm:prSet/>
      <dgm:spPr/>
      <dgm:t>
        <a:bodyPr/>
        <a:lstStyle/>
        <a:p>
          <a:endParaRPr lang="en-GB"/>
        </a:p>
      </dgm:t>
    </dgm:pt>
    <dgm:pt modelId="{2B5FCBB5-16F3-4AA7-8EFE-29A9D9F8C169}" type="sibTrans" cxnId="{E073DD4D-23A4-4744-9AE5-4D8FEC47C8C7}">
      <dgm:prSet/>
      <dgm:spPr/>
      <dgm:t>
        <a:bodyPr/>
        <a:lstStyle/>
        <a:p>
          <a:endParaRPr lang="en-GB"/>
        </a:p>
      </dgm:t>
    </dgm:pt>
    <dgm:pt modelId="{2E6608D7-E0E5-49DE-B4D5-A54FCE8231BE}" type="pres">
      <dgm:prSet presAssocID="{CF13DB77-BD71-4903-BBD2-BCE03967397B}" presName="diagram" presStyleCnt="0">
        <dgm:presLayoutVars>
          <dgm:dir/>
          <dgm:resizeHandles val="exact"/>
        </dgm:presLayoutVars>
      </dgm:prSet>
      <dgm:spPr/>
    </dgm:pt>
    <dgm:pt modelId="{4E01E7B8-9487-49AF-8109-1AC9F353490C}" type="pres">
      <dgm:prSet presAssocID="{28A47424-0771-4742-81E0-7C660FACBCAE}" presName="node" presStyleLbl="node1" presStyleIdx="0" presStyleCnt="4">
        <dgm:presLayoutVars>
          <dgm:bulletEnabled val="1"/>
        </dgm:presLayoutVars>
      </dgm:prSet>
      <dgm:spPr/>
    </dgm:pt>
    <dgm:pt modelId="{F709E6DC-9B89-4527-8AF5-035737885987}" type="pres">
      <dgm:prSet presAssocID="{F1248015-8D8D-4C27-96CC-0D06321794C5}" presName="sibTrans" presStyleCnt="0"/>
      <dgm:spPr/>
    </dgm:pt>
    <dgm:pt modelId="{52BABE1D-305E-4A06-801F-9FB07CBC5A67}" type="pres">
      <dgm:prSet presAssocID="{A0ED67B8-0A33-470F-BDDE-1CD580B1FD66}" presName="node" presStyleLbl="node1" presStyleIdx="1" presStyleCnt="4">
        <dgm:presLayoutVars>
          <dgm:bulletEnabled val="1"/>
        </dgm:presLayoutVars>
      </dgm:prSet>
      <dgm:spPr/>
    </dgm:pt>
    <dgm:pt modelId="{99383AD4-AC0F-488E-BF71-7772E5AC6604}" type="pres">
      <dgm:prSet presAssocID="{6CEFB8A7-CD89-40F5-8D9C-E67D39968DCE}" presName="sibTrans" presStyleCnt="0"/>
      <dgm:spPr/>
    </dgm:pt>
    <dgm:pt modelId="{338D5B7C-1D78-43CB-A92B-0C0621CC2FFC}" type="pres">
      <dgm:prSet presAssocID="{21E5E4A1-AE46-4F42-B86A-DF09FDF2B2C2}" presName="node" presStyleLbl="node1" presStyleIdx="2" presStyleCnt="4">
        <dgm:presLayoutVars>
          <dgm:bulletEnabled val="1"/>
        </dgm:presLayoutVars>
      </dgm:prSet>
      <dgm:spPr/>
    </dgm:pt>
    <dgm:pt modelId="{B9C881F3-906A-4CA7-A26D-520FF7B82CC9}" type="pres">
      <dgm:prSet presAssocID="{C088BBD5-F370-4C8A-A1B1-6DD07FDF385E}" presName="sibTrans" presStyleCnt="0"/>
      <dgm:spPr/>
    </dgm:pt>
    <dgm:pt modelId="{E5C138E3-DE0A-40B9-8994-D7512AAA5106}" type="pres">
      <dgm:prSet presAssocID="{1335081C-1133-4291-B3E7-6D454C1ACDA0}" presName="node" presStyleLbl="node1" presStyleIdx="3" presStyleCnt="4">
        <dgm:presLayoutVars>
          <dgm:bulletEnabled val="1"/>
        </dgm:presLayoutVars>
      </dgm:prSet>
      <dgm:spPr/>
    </dgm:pt>
  </dgm:ptLst>
  <dgm:cxnLst>
    <dgm:cxn modelId="{E98CFB07-C9EF-47DB-99D0-E49F0432E1C9}" srcId="{CF13DB77-BD71-4903-BBD2-BCE03967397B}" destId="{A0ED67B8-0A33-470F-BDDE-1CD580B1FD66}" srcOrd="1" destOrd="0" parTransId="{944CCC6E-9B37-428F-BB34-D2FDDBE82131}" sibTransId="{6CEFB8A7-CD89-40F5-8D9C-E67D39968DCE}"/>
    <dgm:cxn modelId="{71BE9109-60CD-4A95-8D42-326B2BBE6FAC}" srcId="{CF13DB77-BD71-4903-BBD2-BCE03967397B}" destId="{28A47424-0771-4742-81E0-7C660FACBCAE}" srcOrd="0" destOrd="0" parTransId="{3B595657-24C7-456C-A4A2-7006B75C7F57}" sibTransId="{F1248015-8D8D-4C27-96CC-0D06321794C5}"/>
    <dgm:cxn modelId="{B9EB4E2C-ABA2-4EB7-A007-8E6D7B4E22D6}" type="presOf" srcId="{A0ED67B8-0A33-470F-BDDE-1CD580B1FD66}" destId="{52BABE1D-305E-4A06-801F-9FB07CBC5A67}" srcOrd="0" destOrd="0" presId="urn:microsoft.com/office/officeart/2005/8/layout/default"/>
    <dgm:cxn modelId="{D174433B-00F3-4405-888E-CE54FFB5AD2D}" type="presOf" srcId="{1335081C-1133-4291-B3E7-6D454C1ACDA0}" destId="{E5C138E3-DE0A-40B9-8994-D7512AAA5106}" srcOrd="0" destOrd="0" presId="urn:microsoft.com/office/officeart/2005/8/layout/default"/>
    <dgm:cxn modelId="{E073DD4D-23A4-4744-9AE5-4D8FEC47C8C7}" srcId="{CF13DB77-BD71-4903-BBD2-BCE03967397B}" destId="{1335081C-1133-4291-B3E7-6D454C1ACDA0}" srcOrd="3" destOrd="0" parTransId="{13AF2C61-D126-40BC-A8DE-0D22CB10EE63}" sibTransId="{2B5FCBB5-16F3-4AA7-8EFE-29A9D9F8C169}"/>
    <dgm:cxn modelId="{5F141078-4674-49E6-910A-FB754B0F6055}" type="presOf" srcId="{21E5E4A1-AE46-4F42-B86A-DF09FDF2B2C2}" destId="{338D5B7C-1D78-43CB-A92B-0C0621CC2FFC}" srcOrd="0" destOrd="0" presId="urn:microsoft.com/office/officeart/2005/8/layout/default"/>
    <dgm:cxn modelId="{A98971DC-F433-4FF0-8219-16A052DA9D84}" type="presOf" srcId="{28A47424-0771-4742-81E0-7C660FACBCAE}" destId="{4E01E7B8-9487-49AF-8109-1AC9F353490C}" srcOrd="0" destOrd="0" presId="urn:microsoft.com/office/officeart/2005/8/layout/default"/>
    <dgm:cxn modelId="{323A96E9-5CFC-41E2-8D3A-BACA515054CB}" srcId="{CF13DB77-BD71-4903-BBD2-BCE03967397B}" destId="{21E5E4A1-AE46-4F42-B86A-DF09FDF2B2C2}" srcOrd="2" destOrd="0" parTransId="{C0EC4449-A2E5-4C06-B31D-B459314EB58C}" sibTransId="{C088BBD5-F370-4C8A-A1B1-6DD07FDF385E}"/>
    <dgm:cxn modelId="{F23EFBF5-F073-4034-9293-CF760EC63CAB}" type="presOf" srcId="{CF13DB77-BD71-4903-BBD2-BCE03967397B}" destId="{2E6608D7-E0E5-49DE-B4D5-A54FCE8231BE}" srcOrd="0" destOrd="0" presId="urn:microsoft.com/office/officeart/2005/8/layout/default"/>
    <dgm:cxn modelId="{30F1DAAD-2A56-4BCA-A6AA-1A1B6C647E05}" type="presParOf" srcId="{2E6608D7-E0E5-49DE-B4D5-A54FCE8231BE}" destId="{4E01E7B8-9487-49AF-8109-1AC9F353490C}" srcOrd="0" destOrd="0" presId="urn:microsoft.com/office/officeart/2005/8/layout/default"/>
    <dgm:cxn modelId="{6AFEA1FB-8441-4D65-B8FF-99327C7BB134}" type="presParOf" srcId="{2E6608D7-E0E5-49DE-B4D5-A54FCE8231BE}" destId="{F709E6DC-9B89-4527-8AF5-035737885987}" srcOrd="1" destOrd="0" presId="urn:microsoft.com/office/officeart/2005/8/layout/default"/>
    <dgm:cxn modelId="{7CCE51AA-9AF4-4D79-9A6B-51721B687D4E}" type="presParOf" srcId="{2E6608D7-E0E5-49DE-B4D5-A54FCE8231BE}" destId="{52BABE1D-305E-4A06-801F-9FB07CBC5A67}" srcOrd="2" destOrd="0" presId="urn:microsoft.com/office/officeart/2005/8/layout/default"/>
    <dgm:cxn modelId="{3FFC5075-7A9B-47C8-924C-82A23118BF62}" type="presParOf" srcId="{2E6608D7-E0E5-49DE-B4D5-A54FCE8231BE}" destId="{99383AD4-AC0F-488E-BF71-7772E5AC6604}" srcOrd="3" destOrd="0" presId="urn:microsoft.com/office/officeart/2005/8/layout/default"/>
    <dgm:cxn modelId="{336DF666-1A08-4FDC-93AF-AD31469BE8E7}" type="presParOf" srcId="{2E6608D7-E0E5-49DE-B4D5-A54FCE8231BE}" destId="{338D5B7C-1D78-43CB-A92B-0C0621CC2FFC}" srcOrd="4" destOrd="0" presId="urn:microsoft.com/office/officeart/2005/8/layout/default"/>
    <dgm:cxn modelId="{08C55D88-A95A-4C0E-AF06-155828C0E3CE}" type="presParOf" srcId="{2E6608D7-E0E5-49DE-B4D5-A54FCE8231BE}" destId="{B9C881F3-906A-4CA7-A26D-520FF7B82CC9}" srcOrd="5" destOrd="0" presId="urn:microsoft.com/office/officeart/2005/8/layout/default"/>
    <dgm:cxn modelId="{B036F2A9-CDD3-4713-B203-88F14E3DCF0D}" type="presParOf" srcId="{2E6608D7-E0E5-49DE-B4D5-A54FCE8231BE}" destId="{E5C138E3-DE0A-40B9-8994-D7512AAA5106}"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2C2C63-07E1-4F49-AA48-261364E3559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544FD288-8198-4CA1-B15E-4EB8E66546D4}">
      <dgm:prSet phldrT="[Text]"/>
      <dgm:spPr/>
      <dgm:t>
        <a:bodyPr/>
        <a:lstStyle/>
        <a:p>
          <a:r>
            <a:rPr lang="en-GB" dirty="0"/>
            <a:t>Experience</a:t>
          </a:r>
        </a:p>
        <a:p>
          <a:r>
            <a:rPr lang="en-GB" dirty="0"/>
            <a:t>What happened?</a:t>
          </a:r>
        </a:p>
        <a:p>
          <a:r>
            <a:rPr lang="en-GB"/>
            <a:t>What struck you?</a:t>
          </a:r>
        </a:p>
        <a:p>
          <a:r>
            <a:rPr lang="en-GB" dirty="0"/>
            <a:t>What else is happening for this child?</a:t>
          </a:r>
        </a:p>
        <a:p>
          <a:r>
            <a:rPr lang="en-GB" dirty="0"/>
            <a:t>What’s hard to observe?</a:t>
          </a:r>
          <a:endParaRPr lang="en-US" dirty="0"/>
        </a:p>
      </dgm:t>
    </dgm:pt>
    <dgm:pt modelId="{CB4D0763-CB34-460C-92EC-A9AF0AFBD131}" type="parTrans" cxnId="{BD9E1137-F5E2-4112-97ED-687F02C31744}">
      <dgm:prSet/>
      <dgm:spPr/>
      <dgm:t>
        <a:bodyPr/>
        <a:lstStyle/>
        <a:p>
          <a:endParaRPr lang="en-GB"/>
        </a:p>
      </dgm:t>
    </dgm:pt>
    <dgm:pt modelId="{47F2D0A5-E5B0-46F4-A428-FAE43D65EDEC}" type="sibTrans" cxnId="{BD9E1137-F5E2-4112-97ED-687F02C31744}">
      <dgm:prSet/>
      <dgm:spPr/>
      <dgm:t>
        <a:bodyPr/>
        <a:lstStyle/>
        <a:p>
          <a:endParaRPr lang="en-GB"/>
        </a:p>
      </dgm:t>
    </dgm:pt>
    <dgm:pt modelId="{8DFA742C-05F4-461F-B752-11F7619940EC}" type="pres">
      <dgm:prSet presAssocID="{DA2C2C63-07E1-4F49-AA48-261364E35594}" presName="diagram" presStyleCnt="0">
        <dgm:presLayoutVars>
          <dgm:dir/>
          <dgm:resizeHandles val="exact"/>
        </dgm:presLayoutVars>
      </dgm:prSet>
      <dgm:spPr/>
    </dgm:pt>
    <dgm:pt modelId="{FAF6149F-3E11-4E83-BC95-DEE2BFB4D09D}" type="pres">
      <dgm:prSet presAssocID="{544FD288-8198-4CA1-B15E-4EB8E66546D4}" presName="node" presStyleLbl="node1" presStyleIdx="0" presStyleCnt="1">
        <dgm:presLayoutVars>
          <dgm:bulletEnabled val="1"/>
        </dgm:presLayoutVars>
      </dgm:prSet>
      <dgm:spPr/>
    </dgm:pt>
  </dgm:ptLst>
  <dgm:cxnLst>
    <dgm:cxn modelId="{BD9E1137-F5E2-4112-97ED-687F02C31744}" srcId="{DA2C2C63-07E1-4F49-AA48-261364E35594}" destId="{544FD288-8198-4CA1-B15E-4EB8E66546D4}" srcOrd="0" destOrd="0" parTransId="{CB4D0763-CB34-460C-92EC-A9AF0AFBD131}" sibTransId="{47F2D0A5-E5B0-46F4-A428-FAE43D65EDEC}"/>
    <dgm:cxn modelId="{FFB632E5-B155-471F-8E95-08688565CCF7}" type="presOf" srcId="{DA2C2C63-07E1-4F49-AA48-261364E35594}" destId="{8DFA742C-05F4-461F-B752-11F7619940EC}" srcOrd="0" destOrd="0" presId="urn:microsoft.com/office/officeart/2005/8/layout/default"/>
    <dgm:cxn modelId="{E5B297FE-E0D1-46C3-904C-CD08EE2ACAF6}" type="presOf" srcId="{544FD288-8198-4CA1-B15E-4EB8E66546D4}" destId="{FAF6149F-3E11-4E83-BC95-DEE2BFB4D09D}" srcOrd="0" destOrd="0" presId="urn:microsoft.com/office/officeart/2005/8/layout/default"/>
    <dgm:cxn modelId="{C8CCEAAE-83AD-4B27-95CC-524A1CE3BAA3}" type="presParOf" srcId="{8DFA742C-05F4-461F-B752-11F7619940EC}" destId="{FAF6149F-3E11-4E83-BC95-DEE2BFB4D09D}"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2C2C63-07E1-4F49-AA48-261364E3559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B1307444-E202-486E-98C8-76BA269366CE}">
      <dgm:prSet phldrT="[Text]"/>
      <dgm:spPr>
        <a:solidFill>
          <a:srgbClr val="00CC99"/>
        </a:solidFill>
      </dgm:spPr>
      <dgm:t>
        <a:bodyPr/>
        <a:lstStyle/>
        <a:p>
          <a:pPr rtl="0"/>
          <a:r>
            <a:rPr lang="en-GB" dirty="0">
              <a:latin typeface="+mn-lt"/>
            </a:rPr>
            <a:t>Reflection (feelings)</a:t>
          </a:r>
        </a:p>
        <a:p>
          <a:r>
            <a:rPr lang="en-GB" dirty="0">
              <a:latin typeface="+mn-lt"/>
            </a:rPr>
            <a:t>What feelings did you bring to the session?</a:t>
          </a:r>
        </a:p>
        <a:p>
          <a:r>
            <a:rPr lang="en-GB" dirty="0">
              <a:latin typeface="+mn-lt"/>
            </a:rPr>
            <a:t>What’s your gut feeling about the situation?</a:t>
          </a:r>
        </a:p>
        <a:p>
          <a:r>
            <a:rPr lang="en-GB" dirty="0">
              <a:latin typeface="+mn-lt"/>
            </a:rPr>
            <a:t>What assumptions are you making?</a:t>
          </a:r>
          <a:endParaRPr lang="en-US" dirty="0">
            <a:latin typeface="+mn-lt"/>
          </a:endParaRPr>
        </a:p>
      </dgm:t>
    </dgm:pt>
    <dgm:pt modelId="{229C5337-0594-407C-96AF-0662C9249DDF}" type="parTrans" cxnId="{61C7AA21-188C-41E3-A134-D7B129324840}">
      <dgm:prSet/>
      <dgm:spPr/>
      <dgm:t>
        <a:bodyPr/>
        <a:lstStyle/>
        <a:p>
          <a:endParaRPr lang="en-GB"/>
        </a:p>
      </dgm:t>
    </dgm:pt>
    <dgm:pt modelId="{0C6E2402-7429-4284-933D-1A713955EC51}" type="sibTrans" cxnId="{61C7AA21-188C-41E3-A134-D7B129324840}">
      <dgm:prSet/>
      <dgm:spPr/>
      <dgm:t>
        <a:bodyPr/>
        <a:lstStyle/>
        <a:p>
          <a:endParaRPr lang="en-GB"/>
        </a:p>
      </dgm:t>
    </dgm:pt>
    <dgm:pt modelId="{8DFA742C-05F4-461F-B752-11F7619940EC}" type="pres">
      <dgm:prSet presAssocID="{DA2C2C63-07E1-4F49-AA48-261364E35594}" presName="diagram" presStyleCnt="0">
        <dgm:presLayoutVars>
          <dgm:dir/>
          <dgm:resizeHandles val="exact"/>
        </dgm:presLayoutVars>
      </dgm:prSet>
      <dgm:spPr/>
    </dgm:pt>
    <dgm:pt modelId="{C28AE50F-75BB-4F04-8F4B-710379DBC11E}" type="pres">
      <dgm:prSet presAssocID="{B1307444-E202-486E-98C8-76BA269366CE}" presName="node" presStyleLbl="node1" presStyleIdx="0" presStyleCnt="1">
        <dgm:presLayoutVars>
          <dgm:bulletEnabled val="1"/>
        </dgm:presLayoutVars>
      </dgm:prSet>
      <dgm:spPr/>
    </dgm:pt>
  </dgm:ptLst>
  <dgm:cxnLst>
    <dgm:cxn modelId="{61C7AA21-188C-41E3-A134-D7B129324840}" srcId="{DA2C2C63-07E1-4F49-AA48-261364E35594}" destId="{B1307444-E202-486E-98C8-76BA269366CE}" srcOrd="0" destOrd="0" parTransId="{229C5337-0594-407C-96AF-0662C9249DDF}" sibTransId="{0C6E2402-7429-4284-933D-1A713955EC51}"/>
    <dgm:cxn modelId="{ECB4252C-7792-437C-9E0D-BD45A3419F9D}" type="presOf" srcId="{B1307444-E202-486E-98C8-76BA269366CE}" destId="{C28AE50F-75BB-4F04-8F4B-710379DBC11E}" srcOrd="0" destOrd="0" presId="urn:microsoft.com/office/officeart/2005/8/layout/default"/>
    <dgm:cxn modelId="{FFB632E5-B155-471F-8E95-08688565CCF7}" type="presOf" srcId="{DA2C2C63-07E1-4F49-AA48-261364E35594}" destId="{8DFA742C-05F4-461F-B752-11F7619940EC}" srcOrd="0" destOrd="0" presId="urn:microsoft.com/office/officeart/2005/8/layout/default"/>
    <dgm:cxn modelId="{F2797454-7C96-497E-BC2A-4C2B6319AB2C}" type="presParOf" srcId="{8DFA742C-05F4-461F-B752-11F7619940EC}" destId="{C28AE50F-75BB-4F04-8F4B-710379DBC11E}"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2C2C63-07E1-4F49-AA48-261364E3559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1E91AB66-0222-4DFA-8DBB-38CADAA23E34}">
      <dgm:prSet phldr="0"/>
      <dgm:spPr>
        <a:solidFill>
          <a:srgbClr val="669900"/>
        </a:solidFill>
      </dgm:spPr>
      <dgm:t>
        <a:bodyPr/>
        <a:lstStyle/>
        <a:p>
          <a:pPr rtl="0"/>
          <a:r>
            <a:rPr lang="en-GB" b="0" dirty="0">
              <a:latin typeface="+mn-lt"/>
            </a:rPr>
            <a:t>Analysis (thinking)</a:t>
          </a:r>
        </a:p>
        <a:p>
          <a:pPr rtl="0"/>
          <a:r>
            <a:rPr lang="en-GB" b="0" dirty="0">
              <a:latin typeface="+mn-lt"/>
            </a:rPr>
            <a:t>What are you concerned about?</a:t>
          </a:r>
        </a:p>
        <a:p>
          <a:r>
            <a:rPr lang="en-GB" b="0" dirty="0">
              <a:latin typeface="+mn-lt"/>
            </a:rPr>
            <a:t>What training or values can you apply?</a:t>
          </a:r>
        </a:p>
        <a:p>
          <a:r>
            <a:rPr lang="en-GB" b="0" dirty="0">
              <a:latin typeface="+mn-lt"/>
            </a:rPr>
            <a:t>What are the risks, needs and strengths of the situation?</a:t>
          </a:r>
          <a:endParaRPr lang="en-US" b="0" dirty="0">
            <a:latin typeface="+mn-lt"/>
          </a:endParaRPr>
        </a:p>
      </dgm:t>
    </dgm:pt>
    <dgm:pt modelId="{44BA96AA-E1DB-4886-B1F3-2ED439A70DE2}" type="parTrans" cxnId="{4B49FC9A-65A3-4CC5-A999-32CACE949E0B}">
      <dgm:prSet/>
      <dgm:spPr/>
      <dgm:t>
        <a:bodyPr/>
        <a:lstStyle/>
        <a:p>
          <a:endParaRPr lang="en-US"/>
        </a:p>
      </dgm:t>
    </dgm:pt>
    <dgm:pt modelId="{442AFD9D-FD9A-4594-802D-092D7FF62E67}" type="sibTrans" cxnId="{4B49FC9A-65A3-4CC5-A999-32CACE949E0B}">
      <dgm:prSet/>
      <dgm:spPr/>
      <dgm:t>
        <a:bodyPr/>
        <a:lstStyle/>
        <a:p>
          <a:endParaRPr lang="en-US"/>
        </a:p>
      </dgm:t>
    </dgm:pt>
    <dgm:pt modelId="{8DFA742C-05F4-461F-B752-11F7619940EC}" type="pres">
      <dgm:prSet presAssocID="{DA2C2C63-07E1-4F49-AA48-261364E35594}" presName="diagram" presStyleCnt="0">
        <dgm:presLayoutVars>
          <dgm:dir/>
          <dgm:resizeHandles val="exact"/>
        </dgm:presLayoutVars>
      </dgm:prSet>
      <dgm:spPr/>
    </dgm:pt>
    <dgm:pt modelId="{E31F179C-5367-47DB-B6F8-79201E70DC7A}" type="pres">
      <dgm:prSet presAssocID="{1E91AB66-0222-4DFA-8DBB-38CADAA23E34}" presName="node" presStyleLbl="node1" presStyleIdx="0" presStyleCnt="1">
        <dgm:presLayoutVars>
          <dgm:bulletEnabled val="1"/>
        </dgm:presLayoutVars>
      </dgm:prSet>
      <dgm:spPr/>
    </dgm:pt>
  </dgm:ptLst>
  <dgm:cxnLst>
    <dgm:cxn modelId="{4B49FC9A-65A3-4CC5-A999-32CACE949E0B}" srcId="{DA2C2C63-07E1-4F49-AA48-261364E35594}" destId="{1E91AB66-0222-4DFA-8DBB-38CADAA23E34}" srcOrd="0" destOrd="0" parTransId="{44BA96AA-E1DB-4886-B1F3-2ED439A70DE2}" sibTransId="{442AFD9D-FD9A-4594-802D-092D7FF62E67}"/>
    <dgm:cxn modelId="{1BA3F6CB-F46D-4559-8775-3FD1C680925C}" type="presOf" srcId="{1E91AB66-0222-4DFA-8DBB-38CADAA23E34}" destId="{E31F179C-5367-47DB-B6F8-79201E70DC7A}" srcOrd="0" destOrd="0" presId="urn:microsoft.com/office/officeart/2005/8/layout/default"/>
    <dgm:cxn modelId="{FFB632E5-B155-471F-8E95-08688565CCF7}" type="presOf" srcId="{DA2C2C63-07E1-4F49-AA48-261364E35594}" destId="{8DFA742C-05F4-461F-B752-11F7619940EC}" srcOrd="0" destOrd="0" presId="urn:microsoft.com/office/officeart/2005/8/layout/default"/>
    <dgm:cxn modelId="{CFDD72AD-2777-4BFC-BFB9-535251179880}" type="presParOf" srcId="{8DFA742C-05F4-461F-B752-11F7619940EC}" destId="{E31F179C-5367-47DB-B6F8-79201E70DC7A}"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2C2C63-07E1-4F49-AA48-261364E3559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1E91AB66-0222-4DFA-8DBB-38CADAA23E34}">
      <dgm:prSet phldr="0"/>
      <dgm:spPr>
        <a:solidFill>
          <a:srgbClr val="33CC33"/>
        </a:solidFill>
      </dgm:spPr>
      <dgm:t>
        <a:bodyPr/>
        <a:lstStyle/>
        <a:p>
          <a:pPr rtl="0"/>
          <a:r>
            <a:rPr lang="en-GB" dirty="0"/>
            <a:t>Plan</a:t>
          </a:r>
          <a:r>
            <a:rPr lang="en-GB" dirty="0">
              <a:latin typeface="Calibri Light" panose="020F0302020204030204"/>
            </a:rPr>
            <a:t> (doing)</a:t>
          </a:r>
          <a:endParaRPr lang="en-GB" dirty="0"/>
        </a:p>
        <a:p>
          <a:pPr rtl="0"/>
          <a:r>
            <a:rPr lang="en-GB" dirty="0">
              <a:latin typeface="Calibri Light" panose="020F0302020204030204"/>
            </a:rPr>
            <a:t>Following our</a:t>
          </a:r>
          <a:r>
            <a:rPr lang="en-GB" dirty="0"/>
            <a:t> conversation what is your overall summary?</a:t>
          </a:r>
          <a:endParaRPr lang="en-US" dirty="0"/>
        </a:p>
        <a:p>
          <a:r>
            <a:rPr lang="en-GB" dirty="0"/>
            <a:t>Do you need any more information before proceeding?</a:t>
          </a:r>
          <a:endParaRPr lang="en-US" dirty="0"/>
        </a:p>
        <a:p>
          <a:r>
            <a:rPr lang="en-GB" dirty="0"/>
            <a:t>What will you do next?</a:t>
          </a:r>
        </a:p>
        <a:p>
          <a:endParaRPr lang="en-US" dirty="0"/>
        </a:p>
      </dgm:t>
    </dgm:pt>
    <dgm:pt modelId="{44BA96AA-E1DB-4886-B1F3-2ED439A70DE2}" type="parTrans" cxnId="{4B49FC9A-65A3-4CC5-A999-32CACE949E0B}">
      <dgm:prSet/>
      <dgm:spPr/>
      <dgm:t>
        <a:bodyPr/>
        <a:lstStyle/>
        <a:p>
          <a:endParaRPr lang="en-US"/>
        </a:p>
      </dgm:t>
    </dgm:pt>
    <dgm:pt modelId="{442AFD9D-FD9A-4594-802D-092D7FF62E67}" type="sibTrans" cxnId="{4B49FC9A-65A3-4CC5-A999-32CACE949E0B}">
      <dgm:prSet/>
      <dgm:spPr/>
      <dgm:t>
        <a:bodyPr/>
        <a:lstStyle/>
        <a:p>
          <a:endParaRPr lang="en-US"/>
        </a:p>
      </dgm:t>
    </dgm:pt>
    <dgm:pt modelId="{8DFA742C-05F4-461F-B752-11F7619940EC}" type="pres">
      <dgm:prSet presAssocID="{DA2C2C63-07E1-4F49-AA48-261364E35594}" presName="diagram" presStyleCnt="0">
        <dgm:presLayoutVars>
          <dgm:dir/>
          <dgm:resizeHandles val="exact"/>
        </dgm:presLayoutVars>
      </dgm:prSet>
      <dgm:spPr/>
    </dgm:pt>
    <dgm:pt modelId="{E31F179C-5367-47DB-B6F8-79201E70DC7A}" type="pres">
      <dgm:prSet presAssocID="{1E91AB66-0222-4DFA-8DBB-38CADAA23E34}" presName="node" presStyleLbl="node1" presStyleIdx="0" presStyleCnt="1">
        <dgm:presLayoutVars>
          <dgm:bulletEnabled val="1"/>
        </dgm:presLayoutVars>
      </dgm:prSet>
      <dgm:spPr/>
    </dgm:pt>
  </dgm:ptLst>
  <dgm:cxnLst>
    <dgm:cxn modelId="{4B49FC9A-65A3-4CC5-A999-32CACE949E0B}" srcId="{DA2C2C63-07E1-4F49-AA48-261364E35594}" destId="{1E91AB66-0222-4DFA-8DBB-38CADAA23E34}" srcOrd="0" destOrd="0" parTransId="{44BA96AA-E1DB-4886-B1F3-2ED439A70DE2}" sibTransId="{442AFD9D-FD9A-4594-802D-092D7FF62E67}"/>
    <dgm:cxn modelId="{1BA3F6CB-F46D-4559-8775-3FD1C680925C}" type="presOf" srcId="{1E91AB66-0222-4DFA-8DBB-38CADAA23E34}" destId="{E31F179C-5367-47DB-B6F8-79201E70DC7A}" srcOrd="0" destOrd="0" presId="urn:microsoft.com/office/officeart/2005/8/layout/default"/>
    <dgm:cxn modelId="{FFB632E5-B155-471F-8E95-08688565CCF7}" type="presOf" srcId="{DA2C2C63-07E1-4F49-AA48-261364E35594}" destId="{8DFA742C-05F4-461F-B752-11F7619940EC}" srcOrd="0" destOrd="0" presId="urn:microsoft.com/office/officeart/2005/8/layout/default"/>
    <dgm:cxn modelId="{CFDD72AD-2777-4BFC-BFB9-535251179880}" type="presParOf" srcId="{8DFA742C-05F4-461F-B752-11F7619940EC}" destId="{E31F179C-5367-47DB-B6F8-79201E70DC7A}"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2C2C63-07E1-4F49-AA48-261364E3559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1E91AB66-0222-4DFA-8DBB-38CADAA23E34}">
      <dgm:prSet phldr="0"/>
      <dgm:spPr>
        <a:solidFill>
          <a:srgbClr val="7030A0"/>
        </a:solidFill>
      </dgm:spPr>
      <dgm:t>
        <a:bodyPr/>
        <a:lstStyle/>
        <a:p>
          <a:pPr rtl="0"/>
          <a:r>
            <a:rPr lang="en-GB" dirty="0"/>
            <a:t>                              And what else……?</a:t>
          </a:r>
        </a:p>
        <a:p>
          <a:endParaRPr lang="en-US" dirty="0"/>
        </a:p>
      </dgm:t>
    </dgm:pt>
    <dgm:pt modelId="{44BA96AA-E1DB-4886-B1F3-2ED439A70DE2}" type="parTrans" cxnId="{4B49FC9A-65A3-4CC5-A999-32CACE949E0B}">
      <dgm:prSet/>
      <dgm:spPr/>
      <dgm:t>
        <a:bodyPr/>
        <a:lstStyle/>
        <a:p>
          <a:endParaRPr lang="en-US"/>
        </a:p>
      </dgm:t>
    </dgm:pt>
    <dgm:pt modelId="{442AFD9D-FD9A-4594-802D-092D7FF62E67}" type="sibTrans" cxnId="{4B49FC9A-65A3-4CC5-A999-32CACE949E0B}">
      <dgm:prSet/>
      <dgm:spPr/>
      <dgm:t>
        <a:bodyPr/>
        <a:lstStyle/>
        <a:p>
          <a:endParaRPr lang="en-US"/>
        </a:p>
      </dgm:t>
    </dgm:pt>
    <dgm:pt modelId="{8DFA742C-05F4-461F-B752-11F7619940EC}" type="pres">
      <dgm:prSet presAssocID="{DA2C2C63-07E1-4F49-AA48-261364E35594}" presName="diagram" presStyleCnt="0">
        <dgm:presLayoutVars>
          <dgm:dir/>
          <dgm:resizeHandles val="exact"/>
        </dgm:presLayoutVars>
      </dgm:prSet>
      <dgm:spPr/>
    </dgm:pt>
    <dgm:pt modelId="{E31F179C-5367-47DB-B6F8-79201E70DC7A}" type="pres">
      <dgm:prSet presAssocID="{1E91AB66-0222-4DFA-8DBB-38CADAA23E34}" presName="node" presStyleLbl="node1" presStyleIdx="0" presStyleCnt="1">
        <dgm:presLayoutVars>
          <dgm:bulletEnabled val="1"/>
        </dgm:presLayoutVars>
      </dgm:prSet>
      <dgm:spPr/>
    </dgm:pt>
  </dgm:ptLst>
  <dgm:cxnLst>
    <dgm:cxn modelId="{4B49FC9A-65A3-4CC5-A999-32CACE949E0B}" srcId="{DA2C2C63-07E1-4F49-AA48-261364E35594}" destId="{1E91AB66-0222-4DFA-8DBB-38CADAA23E34}" srcOrd="0" destOrd="0" parTransId="{44BA96AA-E1DB-4886-B1F3-2ED439A70DE2}" sibTransId="{442AFD9D-FD9A-4594-802D-092D7FF62E67}"/>
    <dgm:cxn modelId="{1BA3F6CB-F46D-4559-8775-3FD1C680925C}" type="presOf" srcId="{1E91AB66-0222-4DFA-8DBB-38CADAA23E34}" destId="{E31F179C-5367-47DB-B6F8-79201E70DC7A}" srcOrd="0" destOrd="0" presId="urn:microsoft.com/office/officeart/2005/8/layout/default"/>
    <dgm:cxn modelId="{FFB632E5-B155-471F-8E95-08688565CCF7}" type="presOf" srcId="{DA2C2C63-07E1-4F49-AA48-261364E35594}" destId="{8DFA742C-05F4-461F-B752-11F7619940EC}" srcOrd="0" destOrd="0" presId="urn:microsoft.com/office/officeart/2005/8/layout/default"/>
    <dgm:cxn modelId="{CFDD72AD-2777-4BFC-BFB9-535251179880}" type="presParOf" srcId="{8DFA742C-05F4-461F-B752-11F7619940EC}" destId="{E31F179C-5367-47DB-B6F8-79201E70DC7A}"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F9B73F-68B7-4F99-9D2A-49D0312DB554}"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GB"/>
        </a:p>
      </dgm:t>
    </dgm:pt>
    <dgm:pt modelId="{DF104882-2829-47F9-9A80-6037029F1485}">
      <dgm:prSet phldrT="[Text]" phldr="0"/>
      <dgm:spPr/>
      <dgm:t>
        <a:bodyPr/>
        <a:lstStyle/>
        <a:p>
          <a:pPr>
            <a:lnSpc>
              <a:spcPct val="100000"/>
            </a:lnSpc>
          </a:pPr>
          <a:r>
            <a:rPr lang="en-GB" dirty="0">
              <a:latin typeface="Calibri Light" panose="020F0302020204030204"/>
            </a:rPr>
            <a:t> Peer Based Supervision </a:t>
          </a:r>
          <a:endParaRPr lang="en-GB" dirty="0"/>
        </a:p>
      </dgm:t>
    </dgm:pt>
    <dgm:pt modelId="{DCE19E8B-443D-44E2-9704-D0ECA3E7DE71}" type="parTrans" cxnId="{CEA083D9-DB62-447A-A5F8-AA7C1B3A2BF3}">
      <dgm:prSet/>
      <dgm:spPr/>
      <dgm:t>
        <a:bodyPr/>
        <a:lstStyle/>
        <a:p>
          <a:endParaRPr lang="en-GB"/>
        </a:p>
      </dgm:t>
    </dgm:pt>
    <dgm:pt modelId="{27F04995-7596-4C12-808E-D5913C3D0DC5}" type="sibTrans" cxnId="{CEA083D9-DB62-447A-A5F8-AA7C1B3A2BF3}">
      <dgm:prSet/>
      <dgm:spPr/>
      <dgm:t>
        <a:bodyPr/>
        <a:lstStyle/>
        <a:p>
          <a:endParaRPr lang="en-GB"/>
        </a:p>
      </dgm:t>
    </dgm:pt>
    <dgm:pt modelId="{BEDA67F8-EF2D-4A02-9A08-C0D1689A6894}">
      <dgm:prSet phldrT="[Text]" phldr="0" custT="1"/>
      <dgm:spPr/>
      <dgm:t>
        <a:bodyPr/>
        <a:lstStyle/>
        <a:p>
          <a:pPr>
            <a:lnSpc>
              <a:spcPct val="100000"/>
            </a:lnSpc>
          </a:pPr>
          <a:r>
            <a:rPr lang="en-GB" sz="2000" dirty="0">
              <a:latin typeface="Calibri Light" panose="020F0302020204030204"/>
            </a:rPr>
            <a:t>Supervision sessions</a:t>
          </a:r>
          <a:endParaRPr lang="en-GB" sz="2000" dirty="0"/>
        </a:p>
      </dgm:t>
    </dgm:pt>
    <dgm:pt modelId="{FE949CE6-91F8-4773-86B0-5BD5C820D5EC}" type="parTrans" cxnId="{C94CC9B5-A234-444D-9181-53790CF3540F}">
      <dgm:prSet/>
      <dgm:spPr/>
      <dgm:t>
        <a:bodyPr/>
        <a:lstStyle/>
        <a:p>
          <a:endParaRPr lang="en-GB"/>
        </a:p>
      </dgm:t>
    </dgm:pt>
    <dgm:pt modelId="{EFF5FA85-76AD-4037-B39E-FCE61241369A}" type="sibTrans" cxnId="{C94CC9B5-A234-444D-9181-53790CF3540F}">
      <dgm:prSet/>
      <dgm:spPr/>
      <dgm:t>
        <a:bodyPr/>
        <a:lstStyle/>
        <a:p>
          <a:endParaRPr lang="en-GB"/>
        </a:p>
      </dgm:t>
    </dgm:pt>
    <dgm:pt modelId="{CE99E75B-B2B4-4048-A058-C728540333C5}">
      <dgm:prSet phldrT="[Text]" phldr="0" custT="1"/>
      <dgm:spPr/>
      <dgm:t>
        <a:bodyPr/>
        <a:lstStyle/>
        <a:p>
          <a:pPr>
            <a:lnSpc>
              <a:spcPct val="100000"/>
            </a:lnSpc>
          </a:pPr>
          <a:r>
            <a:rPr lang="en-GB" sz="2000" dirty="0">
              <a:latin typeface="Calibri Light" panose="020F0302020204030204"/>
            </a:rPr>
            <a:t>Community group case discussion (anonymised)</a:t>
          </a:r>
          <a:endParaRPr lang="en-GB" sz="2000" dirty="0"/>
        </a:p>
      </dgm:t>
    </dgm:pt>
    <dgm:pt modelId="{C6214F9A-71CB-4457-8A22-2EAADB1A3803}" type="parTrans" cxnId="{4E2C7AEE-27E3-4706-9A7A-9AF6DCDED10B}">
      <dgm:prSet/>
      <dgm:spPr/>
      <dgm:t>
        <a:bodyPr/>
        <a:lstStyle/>
        <a:p>
          <a:endParaRPr lang="en-GB"/>
        </a:p>
      </dgm:t>
    </dgm:pt>
    <dgm:pt modelId="{E095E9BE-9843-4029-A7D8-C82598B3192C}" type="sibTrans" cxnId="{4E2C7AEE-27E3-4706-9A7A-9AF6DCDED10B}">
      <dgm:prSet/>
      <dgm:spPr/>
      <dgm:t>
        <a:bodyPr/>
        <a:lstStyle/>
        <a:p>
          <a:endParaRPr lang="en-GB"/>
        </a:p>
      </dgm:t>
    </dgm:pt>
    <dgm:pt modelId="{D22561A3-ECBD-48B5-9655-BD479028FDB0}">
      <dgm:prSet phldrT="[Text]" phldr="0"/>
      <dgm:spPr/>
      <dgm:t>
        <a:bodyPr/>
        <a:lstStyle/>
        <a:p>
          <a:pPr>
            <a:lnSpc>
              <a:spcPct val="100000"/>
            </a:lnSpc>
          </a:pPr>
          <a:r>
            <a:rPr lang="en-GB">
              <a:latin typeface="Calibri Light" panose="020F0302020204030204"/>
            </a:rPr>
            <a:t>Trust Level Supervision </a:t>
          </a:r>
          <a:endParaRPr lang="en-GB"/>
        </a:p>
      </dgm:t>
    </dgm:pt>
    <dgm:pt modelId="{21866D46-0E47-42EA-907E-6B8C822240EA}" type="parTrans" cxnId="{A944AA68-7C81-4132-94E3-0E8450AAF28A}">
      <dgm:prSet/>
      <dgm:spPr/>
      <dgm:t>
        <a:bodyPr/>
        <a:lstStyle/>
        <a:p>
          <a:endParaRPr lang="en-GB"/>
        </a:p>
      </dgm:t>
    </dgm:pt>
    <dgm:pt modelId="{F27C3CC8-555B-4D18-A877-472AA4286613}" type="sibTrans" cxnId="{A944AA68-7C81-4132-94E3-0E8450AAF28A}">
      <dgm:prSet/>
      <dgm:spPr/>
      <dgm:t>
        <a:bodyPr/>
        <a:lstStyle/>
        <a:p>
          <a:endParaRPr lang="en-GB"/>
        </a:p>
      </dgm:t>
    </dgm:pt>
    <dgm:pt modelId="{C0C56EFB-52B6-4663-861C-F1869721DEED}">
      <dgm:prSet phldr="0" custT="1"/>
      <dgm:spPr/>
      <dgm:t>
        <a:bodyPr/>
        <a:lstStyle/>
        <a:p>
          <a:pPr>
            <a:lnSpc>
              <a:spcPct val="100000"/>
            </a:lnSpc>
          </a:pPr>
          <a:r>
            <a:rPr lang="en-GB" sz="1800" dirty="0">
              <a:latin typeface="Calibri Light" panose="020F0302020204030204"/>
            </a:rPr>
            <a:t>Stuck/ Challenging Case Discussion </a:t>
          </a:r>
        </a:p>
      </dgm:t>
    </dgm:pt>
    <dgm:pt modelId="{402DA4D5-AD43-4D0D-891B-358865205DF6}" type="parTrans" cxnId="{F7A08FD9-2CDC-4C6E-80AA-27B706A7FFAE}">
      <dgm:prSet/>
      <dgm:spPr/>
      <dgm:t>
        <a:bodyPr/>
        <a:lstStyle/>
        <a:p>
          <a:endParaRPr lang="en-GB"/>
        </a:p>
      </dgm:t>
    </dgm:pt>
    <dgm:pt modelId="{D2574AC5-F23A-4B5F-A087-4634F4A4F5A3}" type="sibTrans" cxnId="{F7A08FD9-2CDC-4C6E-80AA-27B706A7FFAE}">
      <dgm:prSet/>
      <dgm:spPr/>
      <dgm:t>
        <a:bodyPr/>
        <a:lstStyle/>
        <a:p>
          <a:endParaRPr lang="en-GB"/>
        </a:p>
      </dgm:t>
    </dgm:pt>
    <dgm:pt modelId="{C9EAF422-3CA8-4257-ADB6-5D0CD1B90EDC}">
      <dgm:prSet phldr="0" custT="1"/>
      <dgm:spPr/>
      <dgm:t>
        <a:bodyPr/>
        <a:lstStyle/>
        <a:p>
          <a:pPr>
            <a:lnSpc>
              <a:spcPct val="100000"/>
            </a:lnSpc>
          </a:pPr>
          <a:r>
            <a:rPr lang="en-GB" sz="1800" dirty="0">
              <a:latin typeface="Calibri Light" panose="020F0302020204030204"/>
            </a:rPr>
            <a:t>Supervision (as and when required) </a:t>
          </a:r>
        </a:p>
      </dgm:t>
    </dgm:pt>
    <dgm:pt modelId="{35B1673E-D7DB-464C-ABE3-165869E8A34F}" type="parTrans" cxnId="{E8CA4D47-4EF7-4954-962C-5A7535FF1F1B}">
      <dgm:prSet/>
      <dgm:spPr/>
      <dgm:t>
        <a:bodyPr/>
        <a:lstStyle/>
        <a:p>
          <a:endParaRPr lang="en-GB"/>
        </a:p>
      </dgm:t>
    </dgm:pt>
    <dgm:pt modelId="{C5D386F1-CB09-466F-BB23-286C9770B169}" type="sibTrans" cxnId="{E8CA4D47-4EF7-4954-962C-5A7535FF1F1B}">
      <dgm:prSet/>
      <dgm:spPr/>
      <dgm:t>
        <a:bodyPr/>
        <a:lstStyle/>
        <a:p>
          <a:endParaRPr lang="en-GB"/>
        </a:p>
      </dgm:t>
    </dgm:pt>
    <dgm:pt modelId="{5691D5D5-AC4B-424D-8C9F-F9A8FC00FBBC}">
      <dgm:prSet phldr="0" custT="1"/>
      <dgm:spPr/>
      <dgm:t>
        <a:bodyPr/>
        <a:lstStyle/>
        <a:p>
          <a:pPr>
            <a:lnSpc>
              <a:spcPct val="100000"/>
            </a:lnSpc>
          </a:pPr>
          <a:r>
            <a:rPr lang="en-GB" sz="1800" dirty="0">
              <a:latin typeface="Calibri Light" panose="020F0302020204030204"/>
            </a:rPr>
            <a:t>Supervision records reviewed for key themes </a:t>
          </a:r>
        </a:p>
      </dgm:t>
    </dgm:pt>
    <dgm:pt modelId="{C8F03179-C0A6-4A57-B970-94D778B29376}" type="parTrans" cxnId="{5E7FF8D9-AFB5-436D-A895-4FD65B19C32B}">
      <dgm:prSet/>
      <dgm:spPr/>
      <dgm:t>
        <a:bodyPr/>
        <a:lstStyle/>
        <a:p>
          <a:endParaRPr lang="en-GB"/>
        </a:p>
      </dgm:t>
    </dgm:pt>
    <dgm:pt modelId="{679C414F-EA63-4AFA-AD69-70FB4AE64259}" type="sibTrans" cxnId="{5E7FF8D9-AFB5-436D-A895-4FD65B19C32B}">
      <dgm:prSet/>
      <dgm:spPr/>
      <dgm:t>
        <a:bodyPr/>
        <a:lstStyle/>
        <a:p>
          <a:endParaRPr lang="en-GB"/>
        </a:p>
      </dgm:t>
    </dgm:pt>
    <dgm:pt modelId="{F0FA51F0-D655-4419-865B-ED912C295E4E}">
      <dgm:prSet phldr="0"/>
      <dgm:spPr/>
      <dgm:t>
        <a:bodyPr/>
        <a:lstStyle/>
        <a:p>
          <a:pPr>
            <a:lnSpc>
              <a:spcPct val="100000"/>
            </a:lnSpc>
          </a:pPr>
          <a:r>
            <a:rPr lang="en-GB">
              <a:latin typeface="Calibri Light" panose="020F0302020204030204"/>
            </a:rPr>
            <a:t>Academy Based Supervision </a:t>
          </a:r>
        </a:p>
      </dgm:t>
    </dgm:pt>
    <dgm:pt modelId="{7FD20653-9B88-4E80-9620-FED9117C8AF6}" type="parTrans" cxnId="{43F05CEE-F8F8-43DC-84DB-BA31B5C248D3}">
      <dgm:prSet/>
      <dgm:spPr/>
      <dgm:t>
        <a:bodyPr/>
        <a:lstStyle/>
        <a:p>
          <a:endParaRPr lang="en-GB"/>
        </a:p>
      </dgm:t>
    </dgm:pt>
    <dgm:pt modelId="{926F5AB1-E598-45F0-8764-8C24AB8D90CA}" type="sibTrans" cxnId="{43F05CEE-F8F8-43DC-84DB-BA31B5C248D3}">
      <dgm:prSet/>
      <dgm:spPr/>
      <dgm:t>
        <a:bodyPr/>
        <a:lstStyle/>
        <a:p>
          <a:endParaRPr lang="en-GB"/>
        </a:p>
      </dgm:t>
    </dgm:pt>
    <dgm:pt modelId="{853058B8-F462-4FC4-B14B-A15B0E3A83F8}">
      <dgm:prSet phldr="0" custT="1"/>
      <dgm:spPr/>
      <dgm:t>
        <a:bodyPr/>
        <a:lstStyle/>
        <a:p>
          <a:pPr>
            <a:lnSpc>
              <a:spcPct val="100000"/>
            </a:lnSpc>
          </a:pPr>
          <a:r>
            <a:rPr lang="en-GB" sz="2000" dirty="0">
              <a:latin typeface="Calibri Light" panose="020F0302020204030204"/>
            </a:rPr>
            <a:t>DSL supervises DDSL/ ADSL</a:t>
          </a:r>
        </a:p>
      </dgm:t>
    </dgm:pt>
    <dgm:pt modelId="{DEB919BA-0060-4466-BBDF-D57861FB7C37}" type="parTrans" cxnId="{E26680A7-52C5-47E1-A8C4-DBB5A5821127}">
      <dgm:prSet/>
      <dgm:spPr/>
      <dgm:t>
        <a:bodyPr/>
        <a:lstStyle/>
        <a:p>
          <a:endParaRPr lang="en-GB"/>
        </a:p>
      </dgm:t>
    </dgm:pt>
    <dgm:pt modelId="{50FCE9B8-5535-431A-B6E4-8974ABA17EEF}" type="sibTrans" cxnId="{E26680A7-52C5-47E1-A8C4-DBB5A5821127}">
      <dgm:prSet/>
      <dgm:spPr/>
      <dgm:t>
        <a:bodyPr/>
        <a:lstStyle/>
        <a:p>
          <a:endParaRPr lang="en-GB"/>
        </a:p>
      </dgm:t>
    </dgm:pt>
    <dgm:pt modelId="{7E587733-006B-4E81-9B0D-F4F468184750}">
      <dgm:prSet phldr="0" custT="1"/>
      <dgm:spPr/>
      <dgm:t>
        <a:bodyPr/>
        <a:lstStyle/>
        <a:p>
          <a:pPr>
            <a:lnSpc>
              <a:spcPct val="100000"/>
            </a:lnSpc>
          </a:pPr>
          <a:r>
            <a:rPr lang="en-GB" sz="2000" dirty="0">
              <a:latin typeface="Calibri Light" panose="020F0302020204030204"/>
            </a:rPr>
            <a:t>Team case load discussion </a:t>
          </a:r>
        </a:p>
      </dgm:t>
    </dgm:pt>
    <dgm:pt modelId="{ADC27078-12D6-497C-BC71-A6A36A7EC76C}" type="parTrans" cxnId="{45369B17-2FF7-440F-A0D0-C254DE124A8E}">
      <dgm:prSet/>
      <dgm:spPr/>
      <dgm:t>
        <a:bodyPr/>
        <a:lstStyle/>
        <a:p>
          <a:endParaRPr lang="en-GB"/>
        </a:p>
      </dgm:t>
    </dgm:pt>
    <dgm:pt modelId="{41C8FFE2-B86E-4C49-87EB-C4DDA3B29983}" type="sibTrans" cxnId="{45369B17-2FF7-440F-A0D0-C254DE124A8E}">
      <dgm:prSet/>
      <dgm:spPr/>
      <dgm:t>
        <a:bodyPr/>
        <a:lstStyle/>
        <a:p>
          <a:endParaRPr lang="en-GB"/>
        </a:p>
      </dgm:t>
    </dgm:pt>
    <dgm:pt modelId="{51375189-BA7D-44E2-93B1-A764F512E1CC}">
      <dgm:prSet phldr="0" custT="1"/>
      <dgm:spPr/>
      <dgm:t>
        <a:bodyPr/>
        <a:lstStyle/>
        <a:p>
          <a:pPr>
            <a:lnSpc>
              <a:spcPct val="100000"/>
            </a:lnSpc>
          </a:pPr>
          <a:r>
            <a:rPr lang="en-GB" sz="2000" dirty="0">
              <a:latin typeface="Calibri Light" panose="020F0302020204030204"/>
            </a:rPr>
            <a:t>TAC meetings </a:t>
          </a:r>
        </a:p>
      </dgm:t>
    </dgm:pt>
    <dgm:pt modelId="{53768583-3AAA-419B-A1AD-83B329ED2DE9}" type="parTrans" cxnId="{9658276A-FF6B-4B4A-A52A-0B7D57416401}">
      <dgm:prSet/>
      <dgm:spPr/>
      <dgm:t>
        <a:bodyPr/>
        <a:lstStyle/>
        <a:p>
          <a:endParaRPr lang="en-GB"/>
        </a:p>
      </dgm:t>
    </dgm:pt>
    <dgm:pt modelId="{86E7FE03-7361-4D30-B635-2C834BAF3493}" type="sibTrans" cxnId="{9658276A-FF6B-4B4A-A52A-0B7D57416401}">
      <dgm:prSet/>
      <dgm:spPr/>
      <dgm:t>
        <a:bodyPr/>
        <a:lstStyle/>
        <a:p>
          <a:endParaRPr lang="en-GB"/>
        </a:p>
      </dgm:t>
    </dgm:pt>
    <dgm:pt modelId="{51406B7B-70DA-4E0C-81A9-8E6601B42255}" type="pres">
      <dgm:prSet presAssocID="{F7F9B73F-68B7-4F99-9D2A-49D0312DB554}" presName="root" presStyleCnt="0">
        <dgm:presLayoutVars>
          <dgm:dir/>
          <dgm:resizeHandles val="exact"/>
        </dgm:presLayoutVars>
      </dgm:prSet>
      <dgm:spPr/>
    </dgm:pt>
    <dgm:pt modelId="{E101FCF6-F3B2-4EDF-8C69-7AE2A90A93FD}" type="pres">
      <dgm:prSet presAssocID="{DF104882-2829-47F9-9A80-6037029F1485}" presName="compNode" presStyleCnt="0"/>
      <dgm:spPr/>
    </dgm:pt>
    <dgm:pt modelId="{4A74E39A-988F-47A0-B812-A62E3F811072}" type="pres">
      <dgm:prSet presAssocID="{DF104882-2829-47F9-9A80-6037029F1485}" presName="bgRect" presStyleLbl="bgShp" presStyleIdx="0" presStyleCnt="3"/>
      <dgm:spPr/>
    </dgm:pt>
    <dgm:pt modelId="{42258A5B-240C-48B3-8B42-7ACFBD837385}" type="pres">
      <dgm:prSet presAssocID="{DF104882-2829-47F9-9A80-6037029F14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ard Room"/>
        </a:ext>
      </dgm:extLst>
    </dgm:pt>
    <dgm:pt modelId="{5F073320-4C06-40EC-96C7-FF8D726DA790}" type="pres">
      <dgm:prSet presAssocID="{DF104882-2829-47F9-9A80-6037029F1485}" presName="spaceRect" presStyleCnt="0"/>
      <dgm:spPr/>
    </dgm:pt>
    <dgm:pt modelId="{1582899C-6B88-43F3-8AB5-89EEC6CFB0BE}" type="pres">
      <dgm:prSet presAssocID="{DF104882-2829-47F9-9A80-6037029F1485}" presName="parTx" presStyleLbl="revTx" presStyleIdx="0" presStyleCnt="6">
        <dgm:presLayoutVars>
          <dgm:chMax val="0"/>
          <dgm:chPref val="0"/>
        </dgm:presLayoutVars>
      </dgm:prSet>
      <dgm:spPr/>
    </dgm:pt>
    <dgm:pt modelId="{EB2BCFDF-7535-4535-9F76-024E62A86718}" type="pres">
      <dgm:prSet presAssocID="{DF104882-2829-47F9-9A80-6037029F1485}" presName="desTx" presStyleLbl="revTx" presStyleIdx="1" presStyleCnt="6">
        <dgm:presLayoutVars/>
      </dgm:prSet>
      <dgm:spPr/>
    </dgm:pt>
    <dgm:pt modelId="{764573F6-F0A9-475C-ABAC-FA4673811492}" type="pres">
      <dgm:prSet presAssocID="{27F04995-7596-4C12-808E-D5913C3D0DC5}" presName="sibTrans" presStyleCnt="0"/>
      <dgm:spPr/>
    </dgm:pt>
    <dgm:pt modelId="{F75820E6-D953-45B6-89D1-FE251C48FEC2}" type="pres">
      <dgm:prSet presAssocID="{F0FA51F0-D655-4419-865B-ED912C295E4E}" presName="compNode" presStyleCnt="0"/>
      <dgm:spPr/>
    </dgm:pt>
    <dgm:pt modelId="{A3130FDB-720F-4D5E-B575-DB79FC7D08A6}" type="pres">
      <dgm:prSet presAssocID="{F0FA51F0-D655-4419-865B-ED912C295E4E}" presName="bgRect" presStyleLbl="bgShp" presStyleIdx="1" presStyleCnt="3"/>
      <dgm:spPr/>
    </dgm:pt>
    <dgm:pt modelId="{5CB4DF2F-F458-4E50-850F-DD42B2D11498}" type="pres">
      <dgm:prSet presAssocID="{F0FA51F0-D655-4419-865B-ED912C295E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38F0E485-8F6D-4EDA-992C-44DF10FA2065}" type="pres">
      <dgm:prSet presAssocID="{F0FA51F0-D655-4419-865B-ED912C295E4E}" presName="spaceRect" presStyleCnt="0"/>
      <dgm:spPr/>
    </dgm:pt>
    <dgm:pt modelId="{C16E2ADF-E867-443E-9F11-A2080DB69010}" type="pres">
      <dgm:prSet presAssocID="{F0FA51F0-D655-4419-865B-ED912C295E4E}" presName="parTx" presStyleLbl="revTx" presStyleIdx="2" presStyleCnt="6">
        <dgm:presLayoutVars>
          <dgm:chMax val="0"/>
          <dgm:chPref val="0"/>
        </dgm:presLayoutVars>
      </dgm:prSet>
      <dgm:spPr/>
    </dgm:pt>
    <dgm:pt modelId="{7E31546C-EAAF-46BD-BC4B-AE30B60C9103}" type="pres">
      <dgm:prSet presAssocID="{F0FA51F0-D655-4419-865B-ED912C295E4E}" presName="desTx" presStyleLbl="revTx" presStyleIdx="3" presStyleCnt="6">
        <dgm:presLayoutVars/>
      </dgm:prSet>
      <dgm:spPr/>
    </dgm:pt>
    <dgm:pt modelId="{571F5F4D-2967-4AFC-A06D-9BE9DBB5248E}" type="pres">
      <dgm:prSet presAssocID="{926F5AB1-E598-45F0-8764-8C24AB8D90CA}" presName="sibTrans" presStyleCnt="0"/>
      <dgm:spPr/>
    </dgm:pt>
    <dgm:pt modelId="{98FFAEE5-BEBB-43B6-93BA-955E242A2E5B}" type="pres">
      <dgm:prSet presAssocID="{D22561A3-ECBD-48B5-9655-BD479028FDB0}" presName="compNode" presStyleCnt="0"/>
      <dgm:spPr/>
    </dgm:pt>
    <dgm:pt modelId="{99F8C13A-8328-45AB-8953-C155B4CB6E4E}" type="pres">
      <dgm:prSet presAssocID="{D22561A3-ECBD-48B5-9655-BD479028FDB0}" presName="bgRect" presStyleLbl="bgShp" presStyleIdx="2" presStyleCnt="3"/>
      <dgm:spPr/>
    </dgm:pt>
    <dgm:pt modelId="{F1984314-10CB-418A-B9F9-A5CD8D9F88C7}" type="pres">
      <dgm:prSet presAssocID="{D22561A3-ECBD-48B5-9655-BD479028FD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98BEC3C0-48AA-4E9E-B691-ECC1F2B79874}" type="pres">
      <dgm:prSet presAssocID="{D22561A3-ECBD-48B5-9655-BD479028FDB0}" presName="spaceRect" presStyleCnt="0"/>
      <dgm:spPr/>
    </dgm:pt>
    <dgm:pt modelId="{8AC46819-AD96-4C12-BD77-4F37178E5547}" type="pres">
      <dgm:prSet presAssocID="{D22561A3-ECBD-48B5-9655-BD479028FDB0}" presName="parTx" presStyleLbl="revTx" presStyleIdx="4" presStyleCnt="6">
        <dgm:presLayoutVars>
          <dgm:chMax val="0"/>
          <dgm:chPref val="0"/>
        </dgm:presLayoutVars>
      </dgm:prSet>
      <dgm:spPr/>
    </dgm:pt>
    <dgm:pt modelId="{3F06FA22-EC77-449A-BC4B-5DAA00FFD9F1}" type="pres">
      <dgm:prSet presAssocID="{D22561A3-ECBD-48B5-9655-BD479028FDB0}" presName="desTx" presStyleLbl="revTx" presStyleIdx="5" presStyleCnt="6">
        <dgm:presLayoutVars/>
      </dgm:prSet>
      <dgm:spPr/>
    </dgm:pt>
  </dgm:ptLst>
  <dgm:cxnLst>
    <dgm:cxn modelId="{110A1C05-F75E-4BEE-8BF6-101F72BB0716}" type="presOf" srcId="{C0C56EFB-52B6-4663-861C-F1869721DEED}" destId="{3F06FA22-EC77-449A-BC4B-5DAA00FFD9F1}" srcOrd="0" destOrd="0" presId="urn:microsoft.com/office/officeart/2018/2/layout/IconVerticalSolidList"/>
    <dgm:cxn modelId="{5D60BB14-52BB-4F70-89FD-D0A806470F41}" type="presOf" srcId="{7E587733-006B-4E81-9B0D-F4F468184750}" destId="{7E31546C-EAAF-46BD-BC4B-AE30B60C9103}" srcOrd="0" destOrd="1" presId="urn:microsoft.com/office/officeart/2018/2/layout/IconVerticalSolidList"/>
    <dgm:cxn modelId="{45369B17-2FF7-440F-A0D0-C254DE124A8E}" srcId="{F0FA51F0-D655-4419-865B-ED912C295E4E}" destId="{7E587733-006B-4E81-9B0D-F4F468184750}" srcOrd="1" destOrd="0" parTransId="{ADC27078-12D6-497C-BC71-A6A36A7EC76C}" sibTransId="{41C8FFE2-B86E-4C49-87EB-C4DDA3B29983}"/>
    <dgm:cxn modelId="{D603942C-0074-46F3-B914-B6D42D098B15}" type="presOf" srcId="{CE99E75B-B2B4-4048-A058-C728540333C5}" destId="{EB2BCFDF-7535-4535-9F76-024E62A86718}" srcOrd="0" destOrd="1" presId="urn:microsoft.com/office/officeart/2018/2/layout/IconVerticalSolidList"/>
    <dgm:cxn modelId="{D548E03A-42B5-4F5F-83BE-33F1B110748E}" type="presOf" srcId="{51375189-BA7D-44E2-93B1-A764F512E1CC}" destId="{7E31546C-EAAF-46BD-BC4B-AE30B60C9103}" srcOrd="0" destOrd="2" presId="urn:microsoft.com/office/officeart/2018/2/layout/IconVerticalSolidList"/>
    <dgm:cxn modelId="{E8CA4D47-4EF7-4954-962C-5A7535FF1F1B}" srcId="{D22561A3-ECBD-48B5-9655-BD479028FDB0}" destId="{C9EAF422-3CA8-4257-ADB6-5D0CD1B90EDC}" srcOrd="1" destOrd="0" parTransId="{35B1673E-D7DB-464C-ABE3-165869E8A34F}" sibTransId="{C5D386F1-CB09-466F-BB23-286C9770B169}"/>
    <dgm:cxn modelId="{47E8F74C-447A-453F-A80C-78E9ED9BFE4C}" type="presOf" srcId="{BEDA67F8-EF2D-4A02-9A08-C0D1689A6894}" destId="{EB2BCFDF-7535-4535-9F76-024E62A86718}" srcOrd="0" destOrd="0" presId="urn:microsoft.com/office/officeart/2018/2/layout/IconVerticalSolidList"/>
    <dgm:cxn modelId="{A61A7E56-1C6D-458D-8292-E161F82FA3A7}" type="presOf" srcId="{F7F9B73F-68B7-4F99-9D2A-49D0312DB554}" destId="{51406B7B-70DA-4E0C-81A9-8E6601B42255}" srcOrd="0" destOrd="0" presId="urn:microsoft.com/office/officeart/2018/2/layout/IconVerticalSolidList"/>
    <dgm:cxn modelId="{B090F665-A576-4082-8CAF-EB53E7949DAB}" type="presOf" srcId="{853058B8-F462-4FC4-B14B-A15B0E3A83F8}" destId="{7E31546C-EAAF-46BD-BC4B-AE30B60C9103}" srcOrd="0" destOrd="0" presId="urn:microsoft.com/office/officeart/2018/2/layout/IconVerticalSolidList"/>
    <dgm:cxn modelId="{A944AA68-7C81-4132-94E3-0E8450AAF28A}" srcId="{F7F9B73F-68B7-4F99-9D2A-49D0312DB554}" destId="{D22561A3-ECBD-48B5-9655-BD479028FDB0}" srcOrd="2" destOrd="0" parTransId="{21866D46-0E47-42EA-907E-6B8C822240EA}" sibTransId="{F27C3CC8-555B-4D18-A877-472AA4286613}"/>
    <dgm:cxn modelId="{9658276A-FF6B-4B4A-A52A-0B7D57416401}" srcId="{F0FA51F0-D655-4419-865B-ED912C295E4E}" destId="{51375189-BA7D-44E2-93B1-A764F512E1CC}" srcOrd="2" destOrd="0" parTransId="{53768583-3AAA-419B-A1AD-83B329ED2DE9}" sibTransId="{86E7FE03-7361-4D30-B635-2C834BAF3493}"/>
    <dgm:cxn modelId="{7BB34B75-55A6-49D0-9514-E0A835BABC07}" type="presOf" srcId="{D22561A3-ECBD-48B5-9655-BD479028FDB0}" destId="{8AC46819-AD96-4C12-BD77-4F37178E5547}" srcOrd="0" destOrd="0" presId="urn:microsoft.com/office/officeart/2018/2/layout/IconVerticalSolidList"/>
    <dgm:cxn modelId="{10A5F278-C359-4077-B8F6-466DF787F880}" type="presOf" srcId="{5691D5D5-AC4B-424D-8C9F-F9A8FC00FBBC}" destId="{3F06FA22-EC77-449A-BC4B-5DAA00FFD9F1}" srcOrd="0" destOrd="2" presId="urn:microsoft.com/office/officeart/2018/2/layout/IconVerticalSolidList"/>
    <dgm:cxn modelId="{6A3C87A2-0296-4E70-B548-C23D638A4B86}" type="presOf" srcId="{C9EAF422-3CA8-4257-ADB6-5D0CD1B90EDC}" destId="{3F06FA22-EC77-449A-BC4B-5DAA00FFD9F1}" srcOrd="0" destOrd="1" presId="urn:microsoft.com/office/officeart/2018/2/layout/IconVerticalSolidList"/>
    <dgm:cxn modelId="{E26680A7-52C5-47E1-A8C4-DBB5A5821127}" srcId="{F0FA51F0-D655-4419-865B-ED912C295E4E}" destId="{853058B8-F462-4FC4-B14B-A15B0E3A83F8}" srcOrd="0" destOrd="0" parTransId="{DEB919BA-0060-4466-BBDF-D57861FB7C37}" sibTransId="{50FCE9B8-5535-431A-B6E4-8974ABA17EEF}"/>
    <dgm:cxn modelId="{C94CC9B5-A234-444D-9181-53790CF3540F}" srcId="{DF104882-2829-47F9-9A80-6037029F1485}" destId="{BEDA67F8-EF2D-4A02-9A08-C0D1689A6894}" srcOrd="0" destOrd="0" parTransId="{FE949CE6-91F8-4773-86B0-5BD5C820D5EC}" sibTransId="{EFF5FA85-76AD-4037-B39E-FCE61241369A}"/>
    <dgm:cxn modelId="{CEA083D9-DB62-447A-A5F8-AA7C1B3A2BF3}" srcId="{F7F9B73F-68B7-4F99-9D2A-49D0312DB554}" destId="{DF104882-2829-47F9-9A80-6037029F1485}" srcOrd="0" destOrd="0" parTransId="{DCE19E8B-443D-44E2-9704-D0ECA3E7DE71}" sibTransId="{27F04995-7596-4C12-808E-D5913C3D0DC5}"/>
    <dgm:cxn modelId="{F7A08FD9-2CDC-4C6E-80AA-27B706A7FFAE}" srcId="{D22561A3-ECBD-48B5-9655-BD479028FDB0}" destId="{C0C56EFB-52B6-4663-861C-F1869721DEED}" srcOrd="0" destOrd="0" parTransId="{402DA4D5-AD43-4D0D-891B-358865205DF6}" sibTransId="{D2574AC5-F23A-4B5F-A087-4634F4A4F5A3}"/>
    <dgm:cxn modelId="{5E7FF8D9-AFB5-436D-A895-4FD65B19C32B}" srcId="{D22561A3-ECBD-48B5-9655-BD479028FDB0}" destId="{5691D5D5-AC4B-424D-8C9F-F9A8FC00FBBC}" srcOrd="2" destOrd="0" parTransId="{C8F03179-C0A6-4A57-B970-94D778B29376}" sibTransId="{679C414F-EA63-4AFA-AD69-70FB4AE64259}"/>
    <dgm:cxn modelId="{57A1B2E0-B738-4F8C-9984-7DAEAC8799C5}" type="presOf" srcId="{F0FA51F0-D655-4419-865B-ED912C295E4E}" destId="{C16E2ADF-E867-443E-9F11-A2080DB69010}" srcOrd="0" destOrd="0" presId="urn:microsoft.com/office/officeart/2018/2/layout/IconVerticalSolidList"/>
    <dgm:cxn modelId="{C50F88E3-18A2-4094-98C6-08FCD4CB254D}" type="presOf" srcId="{DF104882-2829-47F9-9A80-6037029F1485}" destId="{1582899C-6B88-43F3-8AB5-89EEC6CFB0BE}" srcOrd="0" destOrd="0" presId="urn:microsoft.com/office/officeart/2018/2/layout/IconVerticalSolidList"/>
    <dgm:cxn modelId="{43F05CEE-F8F8-43DC-84DB-BA31B5C248D3}" srcId="{F7F9B73F-68B7-4F99-9D2A-49D0312DB554}" destId="{F0FA51F0-D655-4419-865B-ED912C295E4E}" srcOrd="1" destOrd="0" parTransId="{7FD20653-9B88-4E80-9620-FED9117C8AF6}" sibTransId="{926F5AB1-E598-45F0-8764-8C24AB8D90CA}"/>
    <dgm:cxn modelId="{4E2C7AEE-27E3-4706-9A7A-9AF6DCDED10B}" srcId="{DF104882-2829-47F9-9A80-6037029F1485}" destId="{CE99E75B-B2B4-4048-A058-C728540333C5}" srcOrd="1" destOrd="0" parTransId="{C6214F9A-71CB-4457-8A22-2EAADB1A3803}" sibTransId="{E095E9BE-9843-4029-A7D8-C82598B3192C}"/>
    <dgm:cxn modelId="{EC0E39D0-3D39-4D2A-8E8A-8CDE75DEAEC3}" type="presParOf" srcId="{51406B7B-70DA-4E0C-81A9-8E6601B42255}" destId="{E101FCF6-F3B2-4EDF-8C69-7AE2A90A93FD}" srcOrd="0" destOrd="0" presId="urn:microsoft.com/office/officeart/2018/2/layout/IconVerticalSolidList"/>
    <dgm:cxn modelId="{AB2489DB-AA44-40FD-86B1-4A2C0800CBB9}" type="presParOf" srcId="{E101FCF6-F3B2-4EDF-8C69-7AE2A90A93FD}" destId="{4A74E39A-988F-47A0-B812-A62E3F811072}" srcOrd="0" destOrd="0" presId="urn:microsoft.com/office/officeart/2018/2/layout/IconVerticalSolidList"/>
    <dgm:cxn modelId="{9F1F3C18-A1EC-424F-AF85-AF92288B176A}" type="presParOf" srcId="{E101FCF6-F3B2-4EDF-8C69-7AE2A90A93FD}" destId="{42258A5B-240C-48B3-8B42-7ACFBD837385}" srcOrd="1" destOrd="0" presId="urn:microsoft.com/office/officeart/2018/2/layout/IconVerticalSolidList"/>
    <dgm:cxn modelId="{C030D3DE-B975-4575-8FEE-F295F5D3D20C}" type="presParOf" srcId="{E101FCF6-F3B2-4EDF-8C69-7AE2A90A93FD}" destId="{5F073320-4C06-40EC-96C7-FF8D726DA790}" srcOrd="2" destOrd="0" presId="urn:microsoft.com/office/officeart/2018/2/layout/IconVerticalSolidList"/>
    <dgm:cxn modelId="{FDDAE0D4-14A8-4415-9615-F2DB9B95E0BB}" type="presParOf" srcId="{E101FCF6-F3B2-4EDF-8C69-7AE2A90A93FD}" destId="{1582899C-6B88-43F3-8AB5-89EEC6CFB0BE}" srcOrd="3" destOrd="0" presId="urn:microsoft.com/office/officeart/2018/2/layout/IconVerticalSolidList"/>
    <dgm:cxn modelId="{A27FDFD3-72B2-41EA-A93B-12E584661D36}" type="presParOf" srcId="{E101FCF6-F3B2-4EDF-8C69-7AE2A90A93FD}" destId="{EB2BCFDF-7535-4535-9F76-024E62A86718}" srcOrd="4" destOrd="0" presId="urn:microsoft.com/office/officeart/2018/2/layout/IconVerticalSolidList"/>
    <dgm:cxn modelId="{F22EB74C-47F1-434A-B9EE-BCCFC3CC4921}" type="presParOf" srcId="{51406B7B-70DA-4E0C-81A9-8E6601B42255}" destId="{764573F6-F0A9-475C-ABAC-FA4673811492}" srcOrd="1" destOrd="0" presId="urn:microsoft.com/office/officeart/2018/2/layout/IconVerticalSolidList"/>
    <dgm:cxn modelId="{F43ADAF9-27B6-44A9-B2E6-140BDE5E989E}" type="presParOf" srcId="{51406B7B-70DA-4E0C-81A9-8E6601B42255}" destId="{F75820E6-D953-45B6-89D1-FE251C48FEC2}" srcOrd="2" destOrd="0" presId="urn:microsoft.com/office/officeart/2018/2/layout/IconVerticalSolidList"/>
    <dgm:cxn modelId="{3C141261-FA4D-4834-85A2-F0A834E4BE96}" type="presParOf" srcId="{F75820E6-D953-45B6-89D1-FE251C48FEC2}" destId="{A3130FDB-720F-4D5E-B575-DB79FC7D08A6}" srcOrd="0" destOrd="0" presId="urn:microsoft.com/office/officeart/2018/2/layout/IconVerticalSolidList"/>
    <dgm:cxn modelId="{8C728FCD-C6E8-4336-838B-9E8D932FD803}" type="presParOf" srcId="{F75820E6-D953-45B6-89D1-FE251C48FEC2}" destId="{5CB4DF2F-F458-4E50-850F-DD42B2D11498}" srcOrd="1" destOrd="0" presId="urn:microsoft.com/office/officeart/2018/2/layout/IconVerticalSolidList"/>
    <dgm:cxn modelId="{D7099D93-AA0B-473D-91C8-72F1F684E576}" type="presParOf" srcId="{F75820E6-D953-45B6-89D1-FE251C48FEC2}" destId="{38F0E485-8F6D-4EDA-992C-44DF10FA2065}" srcOrd="2" destOrd="0" presId="urn:microsoft.com/office/officeart/2018/2/layout/IconVerticalSolidList"/>
    <dgm:cxn modelId="{F28FDFCC-2FEF-4306-9DD7-BE60B8A9D987}" type="presParOf" srcId="{F75820E6-D953-45B6-89D1-FE251C48FEC2}" destId="{C16E2ADF-E867-443E-9F11-A2080DB69010}" srcOrd="3" destOrd="0" presId="urn:microsoft.com/office/officeart/2018/2/layout/IconVerticalSolidList"/>
    <dgm:cxn modelId="{138E1742-8191-401C-B7B4-967B3F63C62F}" type="presParOf" srcId="{F75820E6-D953-45B6-89D1-FE251C48FEC2}" destId="{7E31546C-EAAF-46BD-BC4B-AE30B60C9103}" srcOrd="4" destOrd="0" presId="urn:microsoft.com/office/officeart/2018/2/layout/IconVerticalSolidList"/>
    <dgm:cxn modelId="{B896B2F2-E578-4C2E-BF55-D0E372B69367}" type="presParOf" srcId="{51406B7B-70DA-4E0C-81A9-8E6601B42255}" destId="{571F5F4D-2967-4AFC-A06D-9BE9DBB5248E}" srcOrd="3" destOrd="0" presId="urn:microsoft.com/office/officeart/2018/2/layout/IconVerticalSolidList"/>
    <dgm:cxn modelId="{81615967-FE98-4EB3-A1C1-481BD93C30F8}" type="presParOf" srcId="{51406B7B-70DA-4E0C-81A9-8E6601B42255}" destId="{98FFAEE5-BEBB-43B6-93BA-955E242A2E5B}" srcOrd="4" destOrd="0" presId="urn:microsoft.com/office/officeart/2018/2/layout/IconVerticalSolidList"/>
    <dgm:cxn modelId="{825D84DA-D7C7-4067-989F-F55493329805}" type="presParOf" srcId="{98FFAEE5-BEBB-43B6-93BA-955E242A2E5B}" destId="{99F8C13A-8328-45AB-8953-C155B4CB6E4E}" srcOrd="0" destOrd="0" presId="urn:microsoft.com/office/officeart/2018/2/layout/IconVerticalSolidList"/>
    <dgm:cxn modelId="{3D8D4578-A574-473B-9C67-FA0F122A9E8E}" type="presParOf" srcId="{98FFAEE5-BEBB-43B6-93BA-955E242A2E5B}" destId="{F1984314-10CB-418A-B9F9-A5CD8D9F88C7}" srcOrd="1" destOrd="0" presId="urn:microsoft.com/office/officeart/2018/2/layout/IconVerticalSolidList"/>
    <dgm:cxn modelId="{95171B78-86F3-4FF7-B0E6-65EF3C1010EE}" type="presParOf" srcId="{98FFAEE5-BEBB-43B6-93BA-955E242A2E5B}" destId="{98BEC3C0-48AA-4E9E-B691-ECC1F2B79874}" srcOrd="2" destOrd="0" presId="urn:microsoft.com/office/officeart/2018/2/layout/IconVerticalSolidList"/>
    <dgm:cxn modelId="{D0AEE273-E01D-4264-A68A-4188EBD1C0C7}" type="presParOf" srcId="{98FFAEE5-BEBB-43B6-93BA-955E242A2E5B}" destId="{8AC46819-AD96-4C12-BD77-4F37178E5547}" srcOrd="3" destOrd="0" presId="urn:microsoft.com/office/officeart/2018/2/layout/IconVerticalSolidList"/>
    <dgm:cxn modelId="{1016DC31-B22D-43C2-BDE9-3A2A1FC07954}" type="presParOf" srcId="{98FFAEE5-BEBB-43B6-93BA-955E242A2E5B}" destId="{3F06FA22-EC77-449A-BC4B-5DAA00FFD9F1}"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B618D9-A71D-481D-9AFC-F903799841C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66D5E70-66B5-4F72-9463-2F9C7205E7DD}">
      <dgm:prSet phldrT="[Text]" phldr="0"/>
      <dgm:spPr/>
      <dgm:t>
        <a:bodyPr/>
        <a:lstStyle/>
        <a:p>
          <a:r>
            <a:rPr lang="en-US" dirty="0">
              <a:latin typeface="Calibri Light" panose="020F0302020204030204"/>
            </a:rPr>
            <a:t>'Coffee table' supervision</a:t>
          </a:r>
          <a:endParaRPr lang="en-US" dirty="0"/>
        </a:p>
      </dgm:t>
    </dgm:pt>
    <dgm:pt modelId="{E376924A-7681-463B-9C88-4361CDAC7138}" type="parTrans" cxnId="{2110A5B1-9B97-4C27-85B8-7BF5B7D6595D}">
      <dgm:prSet/>
      <dgm:spPr/>
      <dgm:t>
        <a:bodyPr/>
        <a:lstStyle/>
        <a:p>
          <a:endParaRPr lang="en-US"/>
        </a:p>
      </dgm:t>
    </dgm:pt>
    <dgm:pt modelId="{48C50834-A606-45B9-AE83-0BEBBE20858D}" type="sibTrans" cxnId="{2110A5B1-9B97-4C27-85B8-7BF5B7D6595D}">
      <dgm:prSet/>
      <dgm:spPr/>
      <dgm:t>
        <a:bodyPr/>
        <a:lstStyle/>
        <a:p>
          <a:endParaRPr lang="en-US"/>
        </a:p>
      </dgm:t>
    </dgm:pt>
    <dgm:pt modelId="{2EB4516D-D874-4FAE-A7DB-70A819ED4E5B}">
      <dgm:prSet phldr="0"/>
      <dgm:spPr/>
      <dgm:t>
        <a:bodyPr/>
        <a:lstStyle/>
        <a:p>
          <a:r>
            <a:rPr lang="en-US" dirty="0">
              <a:latin typeface="Calibri Light" panose="020F0302020204030204"/>
            </a:rPr>
            <a:t>Conscious reflection</a:t>
          </a:r>
          <a:endParaRPr lang="en-US" dirty="0"/>
        </a:p>
      </dgm:t>
    </dgm:pt>
    <dgm:pt modelId="{0D89D057-469F-4439-8D6C-7B100241F0EE}" type="parTrans" cxnId="{BD29F2C8-0AE3-44EF-BB48-1435C3BCC2C8}">
      <dgm:prSet/>
      <dgm:spPr/>
    </dgm:pt>
    <dgm:pt modelId="{F5A6151F-F87F-4E4F-8FBE-25CB0769E71B}" type="sibTrans" cxnId="{BD29F2C8-0AE3-44EF-BB48-1435C3BCC2C8}">
      <dgm:prSet/>
      <dgm:spPr/>
    </dgm:pt>
    <dgm:pt modelId="{5ABDE52E-FE9E-4D97-9405-04D41FAD82BA}">
      <dgm:prSet phldr="0"/>
      <dgm:spPr/>
      <dgm:t>
        <a:bodyPr/>
        <a:lstStyle/>
        <a:p>
          <a:pPr rtl="0"/>
          <a:r>
            <a:rPr lang="en-US" dirty="0">
              <a:latin typeface="Calibri Light" panose="020F0302020204030204"/>
            </a:rPr>
            <a:t>Key questions</a:t>
          </a:r>
        </a:p>
      </dgm:t>
    </dgm:pt>
    <dgm:pt modelId="{1BEEFB38-D98E-4B60-B2B9-2CF9B34FE371}" type="parTrans" cxnId="{D1C4C952-7F4C-4E1A-99FA-F3A3B49A9564}">
      <dgm:prSet/>
      <dgm:spPr/>
    </dgm:pt>
    <dgm:pt modelId="{96C8B08A-DF44-483E-9CD8-FC108251AB08}" type="sibTrans" cxnId="{D1C4C952-7F4C-4E1A-99FA-F3A3B49A9564}">
      <dgm:prSet/>
      <dgm:spPr/>
    </dgm:pt>
    <dgm:pt modelId="{F97883B5-9967-452C-81BF-9FC736A2866E}" type="pres">
      <dgm:prSet presAssocID="{51B618D9-A71D-481D-9AFC-F903799841C7}" presName="diagram" presStyleCnt="0">
        <dgm:presLayoutVars>
          <dgm:dir/>
          <dgm:resizeHandles val="exact"/>
        </dgm:presLayoutVars>
      </dgm:prSet>
      <dgm:spPr/>
    </dgm:pt>
    <dgm:pt modelId="{44E499C7-2811-4848-B46A-B49B87C4C563}" type="pres">
      <dgm:prSet presAssocID="{5ABDE52E-FE9E-4D97-9405-04D41FAD82BA}" presName="node" presStyleLbl="node1" presStyleIdx="0" presStyleCnt="3">
        <dgm:presLayoutVars>
          <dgm:bulletEnabled val="1"/>
        </dgm:presLayoutVars>
      </dgm:prSet>
      <dgm:spPr/>
    </dgm:pt>
    <dgm:pt modelId="{07BB16D4-0140-46EA-BE22-8D973D6C6916}" type="pres">
      <dgm:prSet presAssocID="{96C8B08A-DF44-483E-9CD8-FC108251AB08}" presName="sibTrans" presStyleCnt="0"/>
      <dgm:spPr/>
    </dgm:pt>
    <dgm:pt modelId="{77260D45-6A9D-4144-B8A3-93D9F820B266}" type="pres">
      <dgm:prSet presAssocID="{2EB4516D-D874-4FAE-A7DB-70A819ED4E5B}" presName="node" presStyleLbl="node1" presStyleIdx="1" presStyleCnt="3">
        <dgm:presLayoutVars>
          <dgm:bulletEnabled val="1"/>
        </dgm:presLayoutVars>
      </dgm:prSet>
      <dgm:spPr/>
    </dgm:pt>
    <dgm:pt modelId="{D331E985-F866-4650-9C94-8B7D5CE9E27F}" type="pres">
      <dgm:prSet presAssocID="{F5A6151F-F87F-4E4F-8FBE-25CB0769E71B}" presName="sibTrans" presStyleCnt="0"/>
      <dgm:spPr/>
    </dgm:pt>
    <dgm:pt modelId="{6EC55F81-2401-4655-9E72-A7E59184D0C3}" type="pres">
      <dgm:prSet presAssocID="{366D5E70-66B5-4F72-9463-2F9C7205E7DD}" presName="node" presStyleLbl="node1" presStyleIdx="2" presStyleCnt="3">
        <dgm:presLayoutVars>
          <dgm:bulletEnabled val="1"/>
        </dgm:presLayoutVars>
      </dgm:prSet>
      <dgm:spPr/>
    </dgm:pt>
  </dgm:ptLst>
  <dgm:cxnLst>
    <dgm:cxn modelId="{9E681E39-EB4D-45D2-9531-C9834DE08A57}" type="presOf" srcId="{5ABDE52E-FE9E-4D97-9405-04D41FAD82BA}" destId="{44E499C7-2811-4848-B46A-B49B87C4C563}" srcOrd="0" destOrd="0" presId="urn:microsoft.com/office/officeart/2005/8/layout/default"/>
    <dgm:cxn modelId="{D1C4C952-7F4C-4E1A-99FA-F3A3B49A9564}" srcId="{51B618D9-A71D-481D-9AFC-F903799841C7}" destId="{5ABDE52E-FE9E-4D97-9405-04D41FAD82BA}" srcOrd="0" destOrd="0" parTransId="{1BEEFB38-D98E-4B60-B2B9-2CF9B34FE371}" sibTransId="{96C8B08A-DF44-483E-9CD8-FC108251AB08}"/>
    <dgm:cxn modelId="{0FE7077B-8484-4909-92FF-9BAFB7A939E8}" type="presOf" srcId="{366D5E70-66B5-4F72-9463-2F9C7205E7DD}" destId="{6EC55F81-2401-4655-9E72-A7E59184D0C3}" srcOrd="0" destOrd="0" presId="urn:microsoft.com/office/officeart/2005/8/layout/default"/>
    <dgm:cxn modelId="{9E89C0A8-2C13-4D6E-97B1-15CCE83671DB}" type="presOf" srcId="{51B618D9-A71D-481D-9AFC-F903799841C7}" destId="{F97883B5-9967-452C-81BF-9FC736A2866E}" srcOrd="0" destOrd="0" presId="urn:microsoft.com/office/officeart/2005/8/layout/default"/>
    <dgm:cxn modelId="{2110A5B1-9B97-4C27-85B8-7BF5B7D6595D}" srcId="{51B618D9-A71D-481D-9AFC-F903799841C7}" destId="{366D5E70-66B5-4F72-9463-2F9C7205E7DD}" srcOrd="2" destOrd="0" parTransId="{E376924A-7681-463B-9C88-4361CDAC7138}" sibTransId="{48C50834-A606-45B9-AE83-0BEBBE20858D}"/>
    <dgm:cxn modelId="{BD29F2C8-0AE3-44EF-BB48-1435C3BCC2C8}" srcId="{51B618D9-A71D-481D-9AFC-F903799841C7}" destId="{2EB4516D-D874-4FAE-A7DB-70A819ED4E5B}" srcOrd="1" destOrd="0" parTransId="{0D89D057-469F-4439-8D6C-7B100241F0EE}" sibTransId="{F5A6151F-F87F-4E4F-8FBE-25CB0769E71B}"/>
    <dgm:cxn modelId="{F1CEF4D8-B193-436E-B377-1251339BD99C}" type="presOf" srcId="{2EB4516D-D874-4FAE-A7DB-70A819ED4E5B}" destId="{77260D45-6A9D-4144-B8A3-93D9F820B266}" srcOrd="0" destOrd="0" presId="urn:microsoft.com/office/officeart/2005/8/layout/default"/>
    <dgm:cxn modelId="{48E7B429-861A-448A-B240-D4ACE47B138B}" type="presParOf" srcId="{F97883B5-9967-452C-81BF-9FC736A2866E}" destId="{44E499C7-2811-4848-B46A-B49B87C4C563}" srcOrd="0" destOrd="0" presId="urn:microsoft.com/office/officeart/2005/8/layout/default"/>
    <dgm:cxn modelId="{5363B851-551D-4D23-87D0-CF3D60200E9B}" type="presParOf" srcId="{F97883B5-9967-452C-81BF-9FC736A2866E}" destId="{07BB16D4-0140-46EA-BE22-8D973D6C6916}" srcOrd="1" destOrd="0" presId="urn:microsoft.com/office/officeart/2005/8/layout/default"/>
    <dgm:cxn modelId="{E3218708-7FA2-49F7-AF9D-34A58EF7D607}" type="presParOf" srcId="{F97883B5-9967-452C-81BF-9FC736A2866E}" destId="{77260D45-6A9D-4144-B8A3-93D9F820B266}" srcOrd="2" destOrd="0" presId="urn:microsoft.com/office/officeart/2005/8/layout/default"/>
    <dgm:cxn modelId="{98D6C9A7-0EEE-4DC4-9C37-233FCA9C49FB}" type="presParOf" srcId="{F97883B5-9967-452C-81BF-9FC736A2866E}" destId="{D331E985-F866-4650-9C94-8B7D5CE9E27F}" srcOrd="3" destOrd="0" presId="urn:microsoft.com/office/officeart/2005/8/layout/default"/>
    <dgm:cxn modelId="{C22FEAC2-5739-4ACA-956D-17BE1219C1B5}" type="presParOf" srcId="{F97883B5-9967-452C-81BF-9FC736A2866E}" destId="{6EC55F81-2401-4655-9E72-A7E59184D0C3}"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D0BD4-9A2F-41AA-A5BB-1F0799E17068}">
      <dsp:nvSpPr>
        <dsp:cNvPr id="0" name=""/>
        <dsp:cNvSpPr/>
      </dsp:nvSpPr>
      <dsp:spPr>
        <a:xfrm>
          <a:off x="739988" y="24"/>
          <a:ext cx="2333197" cy="13999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Calibri Light" panose="020F0302020204030204"/>
            </a:rPr>
            <a:t>Lessons Learned</a:t>
          </a:r>
          <a:endParaRPr lang="en-US" sz="2200" kern="1200" dirty="0"/>
        </a:p>
      </dsp:txBody>
      <dsp:txXfrm>
        <a:off x="739988" y="24"/>
        <a:ext cx="2333197" cy="1399918"/>
      </dsp:txXfrm>
    </dsp:sp>
    <dsp:sp modelId="{5CAC9476-E54B-4C67-ADEA-8E4DDB2996E8}">
      <dsp:nvSpPr>
        <dsp:cNvPr id="0" name=""/>
        <dsp:cNvSpPr/>
      </dsp:nvSpPr>
      <dsp:spPr>
        <a:xfrm>
          <a:off x="3306505" y="24"/>
          <a:ext cx="2333197" cy="1399918"/>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Calibri Light" panose="020F0302020204030204"/>
            </a:rPr>
            <a:t>Professional Curiosity versus Professional Dangerousness</a:t>
          </a:r>
        </a:p>
      </dsp:txBody>
      <dsp:txXfrm>
        <a:off x="3306505" y="24"/>
        <a:ext cx="2333197" cy="1399918"/>
      </dsp:txXfrm>
    </dsp:sp>
    <dsp:sp modelId="{B598AD39-29C3-43AF-AB02-E99EBCA7F0DD}">
      <dsp:nvSpPr>
        <dsp:cNvPr id="0" name=""/>
        <dsp:cNvSpPr/>
      </dsp:nvSpPr>
      <dsp:spPr>
        <a:xfrm>
          <a:off x="739988" y="1633263"/>
          <a:ext cx="2333197" cy="139991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Light" panose="020F0302020204030204"/>
            </a:rPr>
            <a:t>Challenge</a:t>
          </a:r>
        </a:p>
      </dsp:txBody>
      <dsp:txXfrm>
        <a:off x="739988" y="1633263"/>
        <a:ext cx="2333197" cy="1399918"/>
      </dsp:txXfrm>
    </dsp:sp>
    <dsp:sp modelId="{4BEEF3AC-D313-40DE-B05F-4E3CA867C255}">
      <dsp:nvSpPr>
        <dsp:cNvPr id="0" name=""/>
        <dsp:cNvSpPr/>
      </dsp:nvSpPr>
      <dsp:spPr>
        <a:xfrm>
          <a:off x="3306505" y="1633263"/>
          <a:ext cx="2333197" cy="1399918"/>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Calibri Light" panose="020F0302020204030204"/>
            </a:rPr>
            <a:t>Team Building</a:t>
          </a:r>
          <a:endParaRPr lang="en-US" sz="2200" kern="1200" dirty="0"/>
        </a:p>
      </dsp:txBody>
      <dsp:txXfrm>
        <a:off x="3306505" y="1633263"/>
        <a:ext cx="2333197" cy="1399918"/>
      </dsp:txXfrm>
    </dsp:sp>
    <dsp:sp modelId="{B6528B70-5EB6-4779-B54C-1A96675DC74B}">
      <dsp:nvSpPr>
        <dsp:cNvPr id="0" name=""/>
        <dsp:cNvSpPr/>
      </dsp:nvSpPr>
      <dsp:spPr>
        <a:xfrm>
          <a:off x="2023247" y="3266501"/>
          <a:ext cx="2333197" cy="139991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Calibri Light" panose="020F0302020204030204"/>
            </a:rPr>
            <a:t>Outcomes for Children</a:t>
          </a:r>
          <a:endParaRPr lang="en-US" sz="2200" kern="1200" dirty="0"/>
        </a:p>
      </dsp:txBody>
      <dsp:txXfrm>
        <a:off x="2023247" y="3266501"/>
        <a:ext cx="2333197" cy="1399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1E7B8-9487-49AF-8109-1AC9F353490C}">
      <dsp:nvSpPr>
        <dsp:cNvPr id="0" name=""/>
        <dsp:cNvSpPr/>
      </dsp:nvSpPr>
      <dsp:spPr>
        <a:xfrm>
          <a:off x="1165499" y="2400"/>
          <a:ext cx="3531238" cy="211874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b="1" kern="1200"/>
            <a:t>Managerial function</a:t>
          </a:r>
        </a:p>
        <a:p>
          <a:pPr marL="0" lvl="0" indent="0" algn="ctr" defTabSz="1066800">
            <a:lnSpc>
              <a:spcPct val="90000"/>
            </a:lnSpc>
            <a:spcBef>
              <a:spcPct val="0"/>
            </a:spcBef>
            <a:spcAft>
              <a:spcPct val="35000"/>
            </a:spcAft>
            <a:buNone/>
          </a:pPr>
          <a:r>
            <a:rPr lang="en-GB" sz="2400" kern="1200"/>
            <a:t>Competent accountable performance</a:t>
          </a:r>
          <a:endParaRPr lang="en-GB" sz="2400" kern="1200" dirty="0"/>
        </a:p>
      </dsp:txBody>
      <dsp:txXfrm>
        <a:off x="1165499" y="2400"/>
        <a:ext cx="3531238" cy="2118743"/>
      </dsp:txXfrm>
    </dsp:sp>
    <dsp:sp modelId="{52BABE1D-305E-4A06-801F-9FB07CBC5A67}">
      <dsp:nvSpPr>
        <dsp:cNvPr id="0" name=""/>
        <dsp:cNvSpPr/>
      </dsp:nvSpPr>
      <dsp:spPr>
        <a:xfrm>
          <a:off x="5049861" y="2400"/>
          <a:ext cx="3531238" cy="2118743"/>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b="1" kern="1200"/>
            <a:t>Developmental function</a:t>
          </a:r>
        </a:p>
        <a:p>
          <a:pPr marL="0" lvl="0" indent="0" algn="ctr" defTabSz="1066800">
            <a:lnSpc>
              <a:spcPct val="90000"/>
            </a:lnSpc>
            <a:spcBef>
              <a:spcPct val="0"/>
            </a:spcBef>
            <a:spcAft>
              <a:spcPct val="35000"/>
            </a:spcAft>
            <a:buNone/>
          </a:pPr>
          <a:r>
            <a:rPr lang="en-GB" sz="2400" kern="1200"/>
            <a:t>CPD</a:t>
          </a:r>
          <a:endParaRPr lang="en-GB" sz="2400" kern="1200" dirty="0"/>
        </a:p>
      </dsp:txBody>
      <dsp:txXfrm>
        <a:off x="5049861" y="2400"/>
        <a:ext cx="3531238" cy="2118743"/>
      </dsp:txXfrm>
    </dsp:sp>
    <dsp:sp modelId="{338D5B7C-1D78-43CB-A92B-0C0621CC2FFC}">
      <dsp:nvSpPr>
        <dsp:cNvPr id="0" name=""/>
        <dsp:cNvSpPr/>
      </dsp:nvSpPr>
      <dsp:spPr>
        <a:xfrm>
          <a:off x="1165499" y="2474267"/>
          <a:ext cx="3531238" cy="2118743"/>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b="1" kern="1200"/>
            <a:t>Supportive function</a:t>
          </a:r>
        </a:p>
        <a:p>
          <a:pPr marL="0" lvl="0" indent="0" algn="ctr" defTabSz="1066800">
            <a:lnSpc>
              <a:spcPct val="90000"/>
            </a:lnSpc>
            <a:spcBef>
              <a:spcPct val="0"/>
            </a:spcBef>
            <a:spcAft>
              <a:spcPct val="35000"/>
            </a:spcAft>
            <a:buNone/>
          </a:pPr>
          <a:r>
            <a:rPr lang="en-GB" sz="2400" b="0" kern="1200"/>
            <a:t>Personal support</a:t>
          </a:r>
          <a:endParaRPr lang="en-GB" sz="2400" b="0" kern="1200" dirty="0"/>
        </a:p>
      </dsp:txBody>
      <dsp:txXfrm>
        <a:off x="1165499" y="2474267"/>
        <a:ext cx="3531238" cy="2118743"/>
      </dsp:txXfrm>
    </dsp:sp>
    <dsp:sp modelId="{E5C138E3-DE0A-40B9-8994-D7512AAA5106}">
      <dsp:nvSpPr>
        <dsp:cNvPr id="0" name=""/>
        <dsp:cNvSpPr/>
      </dsp:nvSpPr>
      <dsp:spPr>
        <a:xfrm>
          <a:off x="5049861" y="2474267"/>
          <a:ext cx="3531238" cy="2118743"/>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b="1" kern="1200"/>
            <a:t>Mediation function</a:t>
          </a:r>
        </a:p>
        <a:p>
          <a:pPr marL="0" lvl="0" indent="0" algn="ctr" defTabSz="1066800">
            <a:lnSpc>
              <a:spcPct val="90000"/>
            </a:lnSpc>
            <a:spcBef>
              <a:spcPct val="0"/>
            </a:spcBef>
            <a:spcAft>
              <a:spcPct val="35000"/>
            </a:spcAft>
            <a:buNone/>
          </a:pPr>
          <a:r>
            <a:rPr lang="en-GB" sz="2400" kern="1200"/>
            <a:t>Engaging your colleague with the school </a:t>
          </a:r>
          <a:endParaRPr lang="en-GB" sz="2400" kern="1200" dirty="0"/>
        </a:p>
      </dsp:txBody>
      <dsp:txXfrm>
        <a:off x="5049861" y="2474267"/>
        <a:ext cx="3531238" cy="2118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6149F-3E11-4E83-BC95-DEE2BFB4D09D}">
      <dsp:nvSpPr>
        <dsp:cNvPr id="0" name=""/>
        <dsp:cNvSpPr/>
      </dsp:nvSpPr>
      <dsp:spPr>
        <a:xfrm>
          <a:off x="134193" y="1301"/>
          <a:ext cx="8320025" cy="499201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Experience</a:t>
          </a:r>
        </a:p>
        <a:p>
          <a:pPr marL="0" lvl="0" indent="0" algn="ctr" defTabSz="1955800">
            <a:lnSpc>
              <a:spcPct val="90000"/>
            </a:lnSpc>
            <a:spcBef>
              <a:spcPct val="0"/>
            </a:spcBef>
            <a:spcAft>
              <a:spcPct val="35000"/>
            </a:spcAft>
            <a:buNone/>
          </a:pPr>
          <a:r>
            <a:rPr lang="en-GB" sz="4400" kern="1200" dirty="0"/>
            <a:t>What happened?</a:t>
          </a:r>
        </a:p>
        <a:p>
          <a:pPr marL="0" lvl="0" indent="0" algn="ctr" defTabSz="1955800">
            <a:lnSpc>
              <a:spcPct val="90000"/>
            </a:lnSpc>
            <a:spcBef>
              <a:spcPct val="0"/>
            </a:spcBef>
            <a:spcAft>
              <a:spcPct val="35000"/>
            </a:spcAft>
            <a:buNone/>
          </a:pPr>
          <a:r>
            <a:rPr lang="en-GB" sz="4400" kern="1200"/>
            <a:t>What struck you?</a:t>
          </a:r>
        </a:p>
        <a:p>
          <a:pPr marL="0" lvl="0" indent="0" algn="ctr" defTabSz="1955800">
            <a:lnSpc>
              <a:spcPct val="90000"/>
            </a:lnSpc>
            <a:spcBef>
              <a:spcPct val="0"/>
            </a:spcBef>
            <a:spcAft>
              <a:spcPct val="35000"/>
            </a:spcAft>
            <a:buNone/>
          </a:pPr>
          <a:r>
            <a:rPr lang="en-GB" sz="4400" kern="1200" dirty="0"/>
            <a:t>What else is happening for this child?</a:t>
          </a:r>
        </a:p>
        <a:p>
          <a:pPr marL="0" lvl="0" indent="0" algn="ctr" defTabSz="1955800">
            <a:lnSpc>
              <a:spcPct val="90000"/>
            </a:lnSpc>
            <a:spcBef>
              <a:spcPct val="0"/>
            </a:spcBef>
            <a:spcAft>
              <a:spcPct val="35000"/>
            </a:spcAft>
            <a:buNone/>
          </a:pPr>
          <a:r>
            <a:rPr lang="en-GB" sz="4400" kern="1200" dirty="0"/>
            <a:t>What’s hard to observe?</a:t>
          </a:r>
          <a:endParaRPr lang="en-US" sz="4400" kern="1200" dirty="0"/>
        </a:p>
      </dsp:txBody>
      <dsp:txXfrm>
        <a:off x="134193" y="1301"/>
        <a:ext cx="8320025" cy="4992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AE50F-75BB-4F04-8F4B-710379DBC11E}">
      <dsp:nvSpPr>
        <dsp:cNvPr id="0" name=""/>
        <dsp:cNvSpPr/>
      </dsp:nvSpPr>
      <dsp:spPr>
        <a:xfrm>
          <a:off x="134193" y="1301"/>
          <a:ext cx="8320025" cy="4992015"/>
        </a:xfrm>
        <a:prstGeom prst="rect">
          <a:avLst/>
        </a:prstGeom>
        <a:solidFill>
          <a:srgbClr val="00C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rtl="0">
            <a:lnSpc>
              <a:spcPct val="90000"/>
            </a:lnSpc>
            <a:spcBef>
              <a:spcPct val="0"/>
            </a:spcBef>
            <a:spcAft>
              <a:spcPct val="35000"/>
            </a:spcAft>
            <a:buNone/>
          </a:pPr>
          <a:r>
            <a:rPr lang="en-GB" sz="4300" kern="1200" dirty="0">
              <a:latin typeface="+mn-lt"/>
            </a:rPr>
            <a:t>Reflection (feelings)</a:t>
          </a:r>
        </a:p>
        <a:p>
          <a:pPr marL="0" lvl="0" indent="0" algn="ctr" defTabSz="1911350">
            <a:lnSpc>
              <a:spcPct val="90000"/>
            </a:lnSpc>
            <a:spcBef>
              <a:spcPct val="0"/>
            </a:spcBef>
            <a:spcAft>
              <a:spcPct val="35000"/>
            </a:spcAft>
            <a:buNone/>
          </a:pPr>
          <a:r>
            <a:rPr lang="en-GB" sz="4300" kern="1200" dirty="0">
              <a:latin typeface="+mn-lt"/>
            </a:rPr>
            <a:t>What feelings did you bring to the session?</a:t>
          </a:r>
        </a:p>
        <a:p>
          <a:pPr marL="0" lvl="0" indent="0" algn="ctr" defTabSz="1911350">
            <a:lnSpc>
              <a:spcPct val="90000"/>
            </a:lnSpc>
            <a:spcBef>
              <a:spcPct val="0"/>
            </a:spcBef>
            <a:spcAft>
              <a:spcPct val="35000"/>
            </a:spcAft>
            <a:buNone/>
          </a:pPr>
          <a:r>
            <a:rPr lang="en-GB" sz="4300" kern="1200" dirty="0">
              <a:latin typeface="+mn-lt"/>
            </a:rPr>
            <a:t>What’s your gut feeling about the situation?</a:t>
          </a:r>
        </a:p>
        <a:p>
          <a:pPr marL="0" lvl="0" indent="0" algn="ctr" defTabSz="1911350">
            <a:lnSpc>
              <a:spcPct val="90000"/>
            </a:lnSpc>
            <a:spcBef>
              <a:spcPct val="0"/>
            </a:spcBef>
            <a:spcAft>
              <a:spcPct val="35000"/>
            </a:spcAft>
            <a:buNone/>
          </a:pPr>
          <a:r>
            <a:rPr lang="en-GB" sz="4300" kern="1200" dirty="0">
              <a:latin typeface="+mn-lt"/>
            </a:rPr>
            <a:t>What assumptions are you making?</a:t>
          </a:r>
          <a:endParaRPr lang="en-US" sz="4300" kern="1200" dirty="0">
            <a:latin typeface="+mn-lt"/>
          </a:endParaRPr>
        </a:p>
      </dsp:txBody>
      <dsp:txXfrm>
        <a:off x="134193" y="1301"/>
        <a:ext cx="8320025" cy="49920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F179C-5367-47DB-B6F8-79201E70DC7A}">
      <dsp:nvSpPr>
        <dsp:cNvPr id="0" name=""/>
        <dsp:cNvSpPr/>
      </dsp:nvSpPr>
      <dsp:spPr>
        <a:xfrm>
          <a:off x="134193" y="1301"/>
          <a:ext cx="8320025" cy="4992015"/>
        </a:xfrm>
        <a:prstGeom prst="rect">
          <a:avLst/>
        </a:prstGeom>
        <a:solidFill>
          <a:srgbClr val="66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GB" sz="4600" b="0" kern="1200" dirty="0">
              <a:latin typeface="+mn-lt"/>
            </a:rPr>
            <a:t>Analysis (thinking)</a:t>
          </a:r>
        </a:p>
        <a:p>
          <a:pPr marL="0" lvl="0" indent="0" algn="ctr" defTabSz="2044700" rtl="0">
            <a:lnSpc>
              <a:spcPct val="90000"/>
            </a:lnSpc>
            <a:spcBef>
              <a:spcPct val="0"/>
            </a:spcBef>
            <a:spcAft>
              <a:spcPct val="35000"/>
            </a:spcAft>
            <a:buNone/>
          </a:pPr>
          <a:r>
            <a:rPr lang="en-GB" sz="4600" b="0" kern="1200" dirty="0">
              <a:latin typeface="+mn-lt"/>
            </a:rPr>
            <a:t>What are you concerned about?</a:t>
          </a:r>
        </a:p>
        <a:p>
          <a:pPr marL="0" lvl="0" indent="0" algn="ctr" defTabSz="2044700">
            <a:lnSpc>
              <a:spcPct val="90000"/>
            </a:lnSpc>
            <a:spcBef>
              <a:spcPct val="0"/>
            </a:spcBef>
            <a:spcAft>
              <a:spcPct val="35000"/>
            </a:spcAft>
            <a:buNone/>
          </a:pPr>
          <a:r>
            <a:rPr lang="en-GB" sz="4600" b="0" kern="1200" dirty="0">
              <a:latin typeface="+mn-lt"/>
            </a:rPr>
            <a:t>What training or values can you apply?</a:t>
          </a:r>
        </a:p>
        <a:p>
          <a:pPr marL="0" lvl="0" indent="0" algn="ctr" defTabSz="2044700">
            <a:lnSpc>
              <a:spcPct val="90000"/>
            </a:lnSpc>
            <a:spcBef>
              <a:spcPct val="0"/>
            </a:spcBef>
            <a:spcAft>
              <a:spcPct val="35000"/>
            </a:spcAft>
            <a:buNone/>
          </a:pPr>
          <a:r>
            <a:rPr lang="en-GB" sz="4600" b="0" kern="1200" dirty="0">
              <a:latin typeface="+mn-lt"/>
            </a:rPr>
            <a:t>What are the risks, needs and strengths of the situation?</a:t>
          </a:r>
          <a:endParaRPr lang="en-US" sz="4600" b="0" kern="1200" dirty="0">
            <a:latin typeface="+mn-lt"/>
          </a:endParaRPr>
        </a:p>
      </dsp:txBody>
      <dsp:txXfrm>
        <a:off x="134193" y="1301"/>
        <a:ext cx="8320025" cy="49920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F179C-5367-47DB-B6F8-79201E70DC7A}">
      <dsp:nvSpPr>
        <dsp:cNvPr id="0" name=""/>
        <dsp:cNvSpPr/>
      </dsp:nvSpPr>
      <dsp:spPr>
        <a:xfrm>
          <a:off x="134193" y="1301"/>
          <a:ext cx="8320025" cy="4992015"/>
        </a:xfrm>
        <a:prstGeom prst="rect">
          <a:avLst/>
        </a:prstGeom>
        <a:solidFill>
          <a:srgbClr val="33C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GB" sz="3900" kern="1200" dirty="0"/>
            <a:t>Plan</a:t>
          </a:r>
          <a:r>
            <a:rPr lang="en-GB" sz="3900" kern="1200" dirty="0">
              <a:latin typeface="Calibri Light" panose="020F0302020204030204"/>
            </a:rPr>
            <a:t> (doing)</a:t>
          </a:r>
          <a:endParaRPr lang="en-GB" sz="3900" kern="1200" dirty="0"/>
        </a:p>
        <a:p>
          <a:pPr marL="0" lvl="0" indent="0" algn="ctr" defTabSz="1733550" rtl="0">
            <a:lnSpc>
              <a:spcPct val="90000"/>
            </a:lnSpc>
            <a:spcBef>
              <a:spcPct val="0"/>
            </a:spcBef>
            <a:spcAft>
              <a:spcPct val="35000"/>
            </a:spcAft>
            <a:buNone/>
          </a:pPr>
          <a:r>
            <a:rPr lang="en-GB" sz="3900" kern="1200" dirty="0">
              <a:latin typeface="Calibri Light" panose="020F0302020204030204"/>
            </a:rPr>
            <a:t>Following our</a:t>
          </a:r>
          <a:r>
            <a:rPr lang="en-GB" sz="3900" kern="1200" dirty="0"/>
            <a:t> conversation what is your overall summary?</a:t>
          </a:r>
          <a:endParaRPr lang="en-US" sz="3900" kern="1200" dirty="0"/>
        </a:p>
        <a:p>
          <a:pPr marL="0" lvl="0" indent="0" algn="ctr" defTabSz="1733550">
            <a:lnSpc>
              <a:spcPct val="90000"/>
            </a:lnSpc>
            <a:spcBef>
              <a:spcPct val="0"/>
            </a:spcBef>
            <a:spcAft>
              <a:spcPct val="35000"/>
            </a:spcAft>
            <a:buNone/>
          </a:pPr>
          <a:r>
            <a:rPr lang="en-GB" sz="3900" kern="1200" dirty="0"/>
            <a:t>Do you need any more information before proceeding?</a:t>
          </a:r>
          <a:endParaRPr lang="en-US" sz="3900" kern="1200" dirty="0"/>
        </a:p>
        <a:p>
          <a:pPr marL="0" lvl="0" indent="0" algn="ctr" defTabSz="1733550">
            <a:lnSpc>
              <a:spcPct val="90000"/>
            </a:lnSpc>
            <a:spcBef>
              <a:spcPct val="0"/>
            </a:spcBef>
            <a:spcAft>
              <a:spcPct val="35000"/>
            </a:spcAft>
            <a:buNone/>
          </a:pPr>
          <a:r>
            <a:rPr lang="en-GB" sz="3900" kern="1200" dirty="0"/>
            <a:t>What will you do next?</a:t>
          </a:r>
        </a:p>
        <a:p>
          <a:pPr marL="0" lvl="0" indent="0" algn="ctr" defTabSz="1733550">
            <a:lnSpc>
              <a:spcPct val="90000"/>
            </a:lnSpc>
            <a:spcBef>
              <a:spcPct val="0"/>
            </a:spcBef>
            <a:spcAft>
              <a:spcPct val="35000"/>
            </a:spcAft>
            <a:buNone/>
          </a:pPr>
          <a:endParaRPr lang="en-US" sz="3900" kern="1200" dirty="0"/>
        </a:p>
      </dsp:txBody>
      <dsp:txXfrm>
        <a:off x="134193" y="1301"/>
        <a:ext cx="8320025" cy="49920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F179C-5367-47DB-B6F8-79201E70DC7A}">
      <dsp:nvSpPr>
        <dsp:cNvPr id="0" name=""/>
        <dsp:cNvSpPr/>
      </dsp:nvSpPr>
      <dsp:spPr>
        <a:xfrm>
          <a:off x="123271" y="85"/>
          <a:ext cx="7403743" cy="444224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GB" sz="6500" kern="1200" dirty="0"/>
            <a:t>                              And what else……?</a:t>
          </a:r>
        </a:p>
        <a:p>
          <a:pPr marL="0" lvl="0" indent="0" algn="ctr" defTabSz="2889250">
            <a:lnSpc>
              <a:spcPct val="90000"/>
            </a:lnSpc>
            <a:spcBef>
              <a:spcPct val="0"/>
            </a:spcBef>
            <a:spcAft>
              <a:spcPct val="35000"/>
            </a:spcAft>
            <a:buNone/>
          </a:pPr>
          <a:endParaRPr lang="en-US" sz="6500" kern="1200" dirty="0"/>
        </a:p>
      </dsp:txBody>
      <dsp:txXfrm>
        <a:off x="123271" y="85"/>
        <a:ext cx="7403743" cy="44422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4E39A-988F-47A0-B812-A62E3F811072}">
      <dsp:nvSpPr>
        <dsp:cNvPr id="0" name=""/>
        <dsp:cNvSpPr/>
      </dsp:nvSpPr>
      <dsp:spPr>
        <a:xfrm>
          <a:off x="0" y="3313"/>
          <a:ext cx="10332169" cy="15495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58A5B-240C-48B3-8B42-7ACFBD837385}">
      <dsp:nvSpPr>
        <dsp:cNvPr id="0" name=""/>
        <dsp:cNvSpPr/>
      </dsp:nvSpPr>
      <dsp:spPr>
        <a:xfrm>
          <a:off x="468737" y="351961"/>
          <a:ext cx="852249" cy="852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2899C-6B88-43F3-8AB5-89EEC6CFB0BE}">
      <dsp:nvSpPr>
        <dsp:cNvPr id="0" name=""/>
        <dsp:cNvSpPr/>
      </dsp:nvSpPr>
      <dsp:spPr>
        <a:xfrm>
          <a:off x="1789723" y="3313"/>
          <a:ext cx="4649476" cy="154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93" tIns="163993" rIns="163993" bIns="163993" numCol="1" spcCol="1270" anchor="ctr" anchorCtr="0">
          <a:noAutofit/>
        </a:bodyPr>
        <a:lstStyle/>
        <a:p>
          <a:pPr marL="0" lvl="0" indent="0" algn="l" defTabSz="1111250">
            <a:lnSpc>
              <a:spcPct val="100000"/>
            </a:lnSpc>
            <a:spcBef>
              <a:spcPct val="0"/>
            </a:spcBef>
            <a:spcAft>
              <a:spcPct val="35000"/>
            </a:spcAft>
            <a:buNone/>
          </a:pPr>
          <a:r>
            <a:rPr lang="en-GB" sz="2500" kern="1200" dirty="0">
              <a:latin typeface="Calibri Light" panose="020F0302020204030204"/>
            </a:rPr>
            <a:t> Peer Based Supervision </a:t>
          </a:r>
          <a:endParaRPr lang="en-GB" sz="2500" kern="1200" dirty="0"/>
        </a:p>
      </dsp:txBody>
      <dsp:txXfrm>
        <a:off x="1789723" y="3313"/>
        <a:ext cx="4649476" cy="1549544"/>
      </dsp:txXfrm>
    </dsp:sp>
    <dsp:sp modelId="{EB2BCFDF-7535-4535-9F76-024E62A86718}">
      <dsp:nvSpPr>
        <dsp:cNvPr id="0" name=""/>
        <dsp:cNvSpPr/>
      </dsp:nvSpPr>
      <dsp:spPr>
        <a:xfrm>
          <a:off x="6439199" y="3313"/>
          <a:ext cx="3891219" cy="154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93" tIns="163993" rIns="163993" bIns="163993"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Calibri Light" panose="020F0302020204030204"/>
            </a:rPr>
            <a:t>Supervision sessions</a:t>
          </a:r>
          <a:endParaRPr lang="en-GB" sz="2000" kern="1200" dirty="0"/>
        </a:p>
        <a:p>
          <a:pPr marL="0" lvl="0" indent="0" algn="l" defTabSz="889000">
            <a:lnSpc>
              <a:spcPct val="100000"/>
            </a:lnSpc>
            <a:spcBef>
              <a:spcPct val="0"/>
            </a:spcBef>
            <a:spcAft>
              <a:spcPct val="35000"/>
            </a:spcAft>
            <a:buNone/>
          </a:pPr>
          <a:r>
            <a:rPr lang="en-GB" sz="2000" kern="1200" dirty="0">
              <a:latin typeface="Calibri Light" panose="020F0302020204030204"/>
            </a:rPr>
            <a:t>Community group case discussion (anonymised)</a:t>
          </a:r>
          <a:endParaRPr lang="en-GB" sz="2000" kern="1200" dirty="0"/>
        </a:p>
      </dsp:txBody>
      <dsp:txXfrm>
        <a:off x="6439199" y="3313"/>
        <a:ext cx="3891219" cy="1549544"/>
      </dsp:txXfrm>
    </dsp:sp>
    <dsp:sp modelId="{A3130FDB-720F-4D5E-B575-DB79FC7D08A6}">
      <dsp:nvSpPr>
        <dsp:cNvPr id="0" name=""/>
        <dsp:cNvSpPr/>
      </dsp:nvSpPr>
      <dsp:spPr>
        <a:xfrm>
          <a:off x="0" y="1940243"/>
          <a:ext cx="10332169" cy="15495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4DF2F-F458-4E50-850F-DD42B2D11498}">
      <dsp:nvSpPr>
        <dsp:cNvPr id="0" name=""/>
        <dsp:cNvSpPr/>
      </dsp:nvSpPr>
      <dsp:spPr>
        <a:xfrm>
          <a:off x="468737" y="2288891"/>
          <a:ext cx="852249" cy="852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E2ADF-E867-443E-9F11-A2080DB69010}">
      <dsp:nvSpPr>
        <dsp:cNvPr id="0" name=""/>
        <dsp:cNvSpPr/>
      </dsp:nvSpPr>
      <dsp:spPr>
        <a:xfrm>
          <a:off x="1789723" y="1940243"/>
          <a:ext cx="4649476" cy="154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93" tIns="163993" rIns="163993" bIns="163993" numCol="1" spcCol="1270" anchor="ctr" anchorCtr="0">
          <a:noAutofit/>
        </a:bodyPr>
        <a:lstStyle/>
        <a:p>
          <a:pPr marL="0" lvl="0" indent="0" algn="l" defTabSz="1111250">
            <a:lnSpc>
              <a:spcPct val="100000"/>
            </a:lnSpc>
            <a:spcBef>
              <a:spcPct val="0"/>
            </a:spcBef>
            <a:spcAft>
              <a:spcPct val="35000"/>
            </a:spcAft>
            <a:buNone/>
          </a:pPr>
          <a:r>
            <a:rPr lang="en-GB" sz="2500" kern="1200">
              <a:latin typeface="Calibri Light" panose="020F0302020204030204"/>
            </a:rPr>
            <a:t>Academy Based Supervision </a:t>
          </a:r>
        </a:p>
      </dsp:txBody>
      <dsp:txXfrm>
        <a:off x="1789723" y="1940243"/>
        <a:ext cx="4649476" cy="1549544"/>
      </dsp:txXfrm>
    </dsp:sp>
    <dsp:sp modelId="{7E31546C-EAAF-46BD-BC4B-AE30B60C9103}">
      <dsp:nvSpPr>
        <dsp:cNvPr id="0" name=""/>
        <dsp:cNvSpPr/>
      </dsp:nvSpPr>
      <dsp:spPr>
        <a:xfrm>
          <a:off x="6439199" y="1940243"/>
          <a:ext cx="3891219" cy="154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93" tIns="163993" rIns="163993" bIns="163993"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Calibri Light" panose="020F0302020204030204"/>
            </a:rPr>
            <a:t>DSL supervises DDSL/ ADSL</a:t>
          </a:r>
        </a:p>
        <a:p>
          <a:pPr marL="0" lvl="0" indent="0" algn="l" defTabSz="889000">
            <a:lnSpc>
              <a:spcPct val="100000"/>
            </a:lnSpc>
            <a:spcBef>
              <a:spcPct val="0"/>
            </a:spcBef>
            <a:spcAft>
              <a:spcPct val="35000"/>
            </a:spcAft>
            <a:buNone/>
          </a:pPr>
          <a:r>
            <a:rPr lang="en-GB" sz="2000" kern="1200" dirty="0">
              <a:latin typeface="Calibri Light" panose="020F0302020204030204"/>
            </a:rPr>
            <a:t>Team case load discussion </a:t>
          </a:r>
        </a:p>
        <a:p>
          <a:pPr marL="0" lvl="0" indent="0" algn="l" defTabSz="889000">
            <a:lnSpc>
              <a:spcPct val="100000"/>
            </a:lnSpc>
            <a:spcBef>
              <a:spcPct val="0"/>
            </a:spcBef>
            <a:spcAft>
              <a:spcPct val="35000"/>
            </a:spcAft>
            <a:buNone/>
          </a:pPr>
          <a:r>
            <a:rPr lang="en-GB" sz="2000" kern="1200" dirty="0">
              <a:latin typeface="Calibri Light" panose="020F0302020204030204"/>
            </a:rPr>
            <a:t>TAC meetings </a:t>
          </a:r>
        </a:p>
      </dsp:txBody>
      <dsp:txXfrm>
        <a:off x="6439199" y="1940243"/>
        <a:ext cx="3891219" cy="1549544"/>
      </dsp:txXfrm>
    </dsp:sp>
    <dsp:sp modelId="{99F8C13A-8328-45AB-8953-C155B4CB6E4E}">
      <dsp:nvSpPr>
        <dsp:cNvPr id="0" name=""/>
        <dsp:cNvSpPr/>
      </dsp:nvSpPr>
      <dsp:spPr>
        <a:xfrm>
          <a:off x="0" y="3877174"/>
          <a:ext cx="10332169" cy="15495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984314-10CB-418A-B9F9-A5CD8D9F88C7}">
      <dsp:nvSpPr>
        <dsp:cNvPr id="0" name=""/>
        <dsp:cNvSpPr/>
      </dsp:nvSpPr>
      <dsp:spPr>
        <a:xfrm>
          <a:off x="468737" y="4225821"/>
          <a:ext cx="852249" cy="852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46819-AD96-4C12-BD77-4F37178E5547}">
      <dsp:nvSpPr>
        <dsp:cNvPr id="0" name=""/>
        <dsp:cNvSpPr/>
      </dsp:nvSpPr>
      <dsp:spPr>
        <a:xfrm>
          <a:off x="1789723" y="3877174"/>
          <a:ext cx="4649476" cy="154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93" tIns="163993" rIns="163993" bIns="163993" numCol="1" spcCol="1270" anchor="ctr" anchorCtr="0">
          <a:noAutofit/>
        </a:bodyPr>
        <a:lstStyle/>
        <a:p>
          <a:pPr marL="0" lvl="0" indent="0" algn="l" defTabSz="1111250">
            <a:lnSpc>
              <a:spcPct val="100000"/>
            </a:lnSpc>
            <a:spcBef>
              <a:spcPct val="0"/>
            </a:spcBef>
            <a:spcAft>
              <a:spcPct val="35000"/>
            </a:spcAft>
            <a:buNone/>
          </a:pPr>
          <a:r>
            <a:rPr lang="en-GB" sz="2500" kern="1200">
              <a:latin typeface="Calibri Light" panose="020F0302020204030204"/>
            </a:rPr>
            <a:t>Trust Level Supervision </a:t>
          </a:r>
          <a:endParaRPr lang="en-GB" sz="2500" kern="1200"/>
        </a:p>
      </dsp:txBody>
      <dsp:txXfrm>
        <a:off x="1789723" y="3877174"/>
        <a:ext cx="4649476" cy="1549544"/>
      </dsp:txXfrm>
    </dsp:sp>
    <dsp:sp modelId="{3F06FA22-EC77-449A-BC4B-5DAA00FFD9F1}">
      <dsp:nvSpPr>
        <dsp:cNvPr id="0" name=""/>
        <dsp:cNvSpPr/>
      </dsp:nvSpPr>
      <dsp:spPr>
        <a:xfrm>
          <a:off x="6439199" y="3877174"/>
          <a:ext cx="3891219" cy="154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93" tIns="163993" rIns="163993" bIns="163993"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Calibri Light" panose="020F0302020204030204"/>
            </a:rPr>
            <a:t>Stuck/ Challenging Case Discussion </a:t>
          </a:r>
        </a:p>
        <a:p>
          <a:pPr marL="0" lvl="0" indent="0" algn="l" defTabSz="800100">
            <a:lnSpc>
              <a:spcPct val="100000"/>
            </a:lnSpc>
            <a:spcBef>
              <a:spcPct val="0"/>
            </a:spcBef>
            <a:spcAft>
              <a:spcPct val="35000"/>
            </a:spcAft>
            <a:buNone/>
          </a:pPr>
          <a:r>
            <a:rPr lang="en-GB" sz="1800" kern="1200" dirty="0">
              <a:latin typeface="Calibri Light" panose="020F0302020204030204"/>
            </a:rPr>
            <a:t>Supervision (as and when required) </a:t>
          </a:r>
        </a:p>
        <a:p>
          <a:pPr marL="0" lvl="0" indent="0" algn="l" defTabSz="800100">
            <a:lnSpc>
              <a:spcPct val="100000"/>
            </a:lnSpc>
            <a:spcBef>
              <a:spcPct val="0"/>
            </a:spcBef>
            <a:spcAft>
              <a:spcPct val="35000"/>
            </a:spcAft>
            <a:buNone/>
          </a:pPr>
          <a:r>
            <a:rPr lang="en-GB" sz="1800" kern="1200" dirty="0">
              <a:latin typeface="Calibri Light" panose="020F0302020204030204"/>
            </a:rPr>
            <a:t>Supervision records reviewed for key themes </a:t>
          </a:r>
        </a:p>
      </dsp:txBody>
      <dsp:txXfrm>
        <a:off x="6439199" y="3877174"/>
        <a:ext cx="3891219" cy="15495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499C7-2811-4848-B46A-B49B87C4C563}">
      <dsp:nvSpPr>
        <dsp:cNvPr id="0" name=""/>
        <dsp:cNvSpPr/>
      </dsp:nvSpPr>
      <dsp:spPr>
        <a:xfrm>
          <a:off x="707" y="539817"/>
          <a:ext cx="2759084" cy="16554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Key questions</a:t>
          </a:r>
        </a:p>
      </dsp:txBody>
      <dsp:txXfrm>
        <a:off x="707" y="539817"/>
        <a:ext cx="2759084" cy="1655450"/>
      </dsp:txXfrm>
    </dsp:sp>
    <dsp:sp modelId="{77260D45-6A9D-4144-B8A3-93D9F820B266}">
      <dsp:nvSpPr>
        <dsp:cNvPr id="0" name=""/>
        <dsp:cNvSpPr/>
      </dsp:nvSpPr>
      <dsp:spPr>
        <a:xfrm>
          <a:off x="3035700" y="539817"/>
          <a:ext cx="2759084" cy="16554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Light" panose="020F0302020204030204"/>
            </a:rPr>
            <a:t>Conscious reflection</a:t>
          </a:r>
          <a:endParaRPr lang="en-US" sz="3600" kern="1200" dirty="0"/>
        </a:p>
      </dsp:txBody>
      <dsp:txXfrm>
        <a:off x="3035700" y="539817"/>
        <a:ext cx="2759084" cy="1655450"/>
      </dsp:txXfrm>
    </dsp:sp>
    <dsp:sp modelId="{6EC55F81-2401-4655-9E72-A7E59184D0C3}">
      <dsp:nvSpPr>
        <dsp:cNvPr id="0" name=""/>
        <dsp:cNvSpPr/>
      </dsp:nvSpPr>
      <dsp:spPr>
        <a:xfrm>
          <a:off x="1518203" y="2471176"/>
          <a:ext cx="2759084" cy="16554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Light" panose="020F0302020204030204"/>
            </a:rPr>
            <a:t>'Coffee table' supervision</a:t>
          </a:r>
          <a:endParaRPr lang="en-US" sz="3600" kern="1200" dirty="0"/>
        </a:p>
      </dsp:txBody>
      <dsp:txXfrm>
        <a:off x="1518203" y="2471176"/>
        <a:ext cx="2759084" cy="165545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FE642-E2BE-0045-988D-2E2DA29CBF66}" type="datetimeFigureOut">
              <a:rPr lang="en-GB" smtClean="0"/>
              <a:t>21/02/2024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FB69A-FC59-E244-8DC9-ED73B95BC0C8}" type="slidenum">
              <a:rPr lang="en-GB" smtClean="0"/>
              <a:t>‹#›</a:t>
            </a:fld>
            <a:endParaRPr lang="en-GB"/>
          </a:p>
        </p:txBody>
      </p:sp>
    </p:spTree>
    <p:extLst>
      <p:ext uri="{BB962C8B-B14F-4D97-AF65-F5344CB8AC3E}">
        <p14:creationId xmlns:p14="http://schemas.microsoft.com/office/powerpoint/2010/main" val="38838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cationsupport.org.uk/resources/for-organisations/research/teacher-wellbeing-inde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ealthline.com/health/whats-your-stress-type"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healthline.com/health-news/mental-eight-ways-stress-harms-your-health-082713" TargetMode="External"/><Relationship Id="rId4" Type="http://schemas.openxmlformats.org/officeDocument/2006/relationships/hyperlink" Target="https://www.healthline.com/health/benefits-of-stress-you-didnt-know-abou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FF240A-74C1-4E10-B3E3-13E5CA1CF99E}" type="slidenum">
              <a:rPr lang="en-GB" smtClean="0"/>
              <a:t>9</a:t>
            </a:fld>
            <a:endParaRPr lang="en-GB"/>
          </a:p>
        </p:txBody>
      </p:sp>
    </p:spTree>
    <p:extLst>
      <p:ext uri="{BB962C8B-B14F-4D97-AF65-F5344CB8AC3E}">
        <p14:creationId xmlns:p14="http://schemas.microsoft.com/office/powerpoint/2010/main" val="33282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21FF240A-74C1-4E10-B3E3-13E5CA1CF99E}" type="slidenum">
              <a:rPr lang="en-GB" smtClean="0"/>
              <a:t>18</a:t>
            </a:fld>
            <a:endParaRPr lang="en-GB"/>
          </a:p>
        </p:txBody>
      </p:sp>
    </p:spTree>
    <p:extLst>
      <p:ext uri="{BB962C8B-B14F-4D97-AF65-F5344CB8AC3E}">
        <p14:creationId xmlns:p14="http://schemas.microsoft.com/office/powerpoint/2010/main" val="297835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21FF240A-74C1-4E10-B3E3-13E5CA1CF99E}" type="slidenum">
              <a:rPr lang="en-GB" smtClean="0"/>
              <a:t>19</a:t>
            </a:fld>
            <a:endParaRPr lang="en-GB"/>
          </a:p>
        </p:txBody>
      </p:sp>
    </p:spTree>
    <p:extLst>
      <p:ext uri="{BB962C8B-B14F-4D97-AF65-F5344CB8AC3E}">
        <p14:creationId xmlns:p14="http://schemas.microsoft.com/office/powerpoint/2010/main" val="1768713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7A2F1-BE82-61DF-90D9-13EB50B48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C0E13-2571-1CB3-DB06-68BE957EA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20CCC-0308-5769-6C67-6C527B7505EF}"/>
              </a:ext>
            </a:extLst>
          </p:cNvPr>
          <p:cNvSpPr>
            <a:spLocks noGrp="1"/>
          </p:cNvSpPr>
          <p:nvPr>
            <p:ph type="body" idx="1"/>
          </p:nvPr>
        </p:nvSpPr>
        <p:spPr/>
        <p:txBody>
          <a:bodyPr/>
          <a:lstStyle/>
          <a:p>
            <a:endParaRPr lang="en-GB" dirty="0">
              <a:cs typeface="Calibri"/>
            </a:endParaRPr>
          </a:p>
        </p:txBody>
      </p:sp>
      <p:sp>
        <p:nvSpPr>
          <p:cNvPr id="4" name="Slide Number Placeholder 3">
            <a:extLst>
              <a:ext uri="{FF2B5EF4-FFF2-40B4-BE49-F238E27FC236}">
                <a16:creationId xmlns:a16="http://schemas.microsoft.com/office/drawing/2014/main" id="{27C3432A-EE09-2B12-03E6-C580B9B0B4F3}"/>
              </a:ext>
            </a:extLst>
          </p:cNvPr>
          <p:cNvSpPr>
            <a:spLocks noGrp="1"/>
          </p:cNvSpPr>
          <p:nvPr>
            <p:ph type="sldNum" sz="quarter" idx="5"/>
          </p:nvPr>
        </p:nvSpPr>
        <p:spPr/>
        <p:txBody>
          <a:bodyPr/>
          <a:lstStyle/>
          <a:p>
            <a:fld id="{21FF240A-74C1-4E10-B3E3-13E5CA1CF99E}" type="slidenum">
              <a:rPr lang="en-GB" smtClean="0"/>
              <a:t>20</a:t>
            </a:fld>
            <a:endParaRPr lang="en-GB"/>
          </a:p>
        </p:txBody>
      </p:sp>
    </p:spTree>
    <p:extLst>
      <p:ext uri="{BB962C8B-B14F-4D97-AF65-F5344CB8AC3E}">
        <p14:creationId xmlns:p14="http://schemas.microsoft.com/office/powerpoint/2010/main" val="87961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21FF240A-74C1-4E10-B3E3-13E5CA1CF99E}" type="slidenum">
              <a:rPr lang="en-GB" smtClean="0"/>
              <a:t>21</a:t>
            </a:fld>
            <a:endParaRPr lang="en-GB"/>
          </a:p>
        </p:txBody>
      </p:sp>
    </p:spTree>
    <p:extLst>
      <p:ext uri="{BB962C8B-B14F-4D97-AF65-F5344CB8AC3E}">
        <p14:creationId xmlns:p14="http://schemas.microsoft.com/office/powerpoint/2010/main" val="4149904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FEDC1-8F38-EDE5-E5B5-874745E95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8EA23-4A85-BBDF-5830-15CE0D6E6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B48CF-596C-4B17-5426-7D8350C18FA7}"/>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F02DF6F0-3E36-F064-514E-85F3A289BDA7}"/>
              </a:ext>
            </a:extLst>
          </p:cNvPr>
          <p:cNvSpPr>
            <a:spLocks noGrp="1"/>
          </p:cNvSpPr>
          <p:nvPr>
            <p:ph type="sldNum" sz="quarter" idx="5"/>
          </p:nvPr>
        </p:nvSpPr>
        <p:spPr/>
        <p:txBody>
          <a:bodyPr/>
          <a:lstStyle/>
          <a:p>
            <a:fld id="{21FF240A-74C1-4E10-B3E3-13E5CA1CF99E}" type="slidenum">
              <a:rPr lang="en-GB" smtClean="0"/>
              <a:t>22</a:t>
            </a:fld>
            <a:endParaRPr lang="en-GB"/>
          </a:p>
        </p:txBody>
      </p:sp>
    </p:spTree>
    <p:extLst>
      <p:ext uri="{BB962C8B-B14F-4D97-AF65-F5344CB8AC3E}">
        <p14:creationId xmlns:p14="http://schemas.microsoft.com/office/powerpoint/2010/main" val="340068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FF240A-74C1-4E10-B3E3-13E5CA1CF99E}" type="slidenum">
              <a:rPr lang="en-GB" smtClean="0"/>
              <a:t>23</a:t>
            </a:fld>
            <a:endParaRPr lang="en-GB"/>
          </a:p>
        </p:txBody>
      </p:sp>
    </p:spTree>
    <p:extLst>
      <p:ext uri="{BB962C8B-B14F-4D97-AF65-F5344CB8AC3E}">
        <p14:creationId xmlns:p14="http://schemas.microsoft.com/office/powerpoint/2010/main" val="1497798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21FF240A-74C1-4E10-B3E3-13E5CA1CF99E}" type="slidenum">
              <a:rPr lang="en-GB" smtClean="0"/>
              <a:t>24</a:t>
            </a:fld>
            <a:endParaRPr lang="en-GB"/>
          </a:p>
        </p:txBody>
      </p:sp>
    </p:spTree>
    <p:extLst>
      <p:ext uri="{BB962C8B-B14F-4D97-AF65-F5344CB8AC3E}">
        <p14:creationId xmlns:p14="http://schemas.microsoft.com/office/powerpoint/2010/main" val="2297917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 </a:t>
            </a:r>
          </a:p>
        </p:txBody>
      </p:sp>
      <p:sp>
        <p:nvSpPr>
          <p:cNvPr id="4" name="Slide Number Placeholder 3"/>
          <p:cNvSpPr>
            <a:spLocks noGrp="1"/>
          </p:cNvSpPr>
          <p:nvPr>
            <p:ph type="sldNum" sz="quarter" idx="5"/>
          </p:nvPr>
        </p:nvSpPr>
        <p:spPr/>
        <p:txBody>
          <a:bodyPr/>
          <a:lstStyle/>
          <a:p>
            <a:fld id="{21FF240A-74C1-4E10-B3E3-13E5CA1CF99E}" type="slidenum">
              <a:rPr lang="en-GB" smtClean="0"/>
              <a:t>25</a:t>
            </a:fld>
            <a:endParaRPr lang="en-GB"/>
          </a:p>
        </p:txBody>
      </p:sp>
    </p:spTree>
    <p:extLst>
      <p:ext uri="{BB962C8B-B14F-4D97-AF65-F5344CB8AC3E}">
        <p14:creationId xmlns:p14="http://schemas.microsoft.com/office/powerpoint/2010/main" val="779807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solidFill>
                  <a:srgbClr val="000000"/>
                </a:solidFill>
                <a:latin typeface="Satoshi-Regular"/>
              </a:rPr>
              <a:t>The findings, part of the </a:t>
            </a:r>
            <a:r>
              <a:rPr lang="en-GB" altLang="en-US" dirty="0">
                <a:solidFill>
                  <a:srgbClr val="0047BB"/>
                </a:solidFill>
                <a:latin typeface="Satoshi-Regular"/>
                <a:hlinkClick r:id="rId3" tooltip="Teacher Wellbeing Index"/>
              </a:rPr>
              <a:t>2022 Teacher Wellbeing Index</a:t>
            </a:r>
            <a:r>
              <a:rPr lang="en-GB" altLang="en-US" dirty="0">
                <a:solidFill>
                  <a:srgbClr val="000000"/>
                </a:solidFill>
                <a:latin typeface="Satoshi-Regular"/>
              </a:rPr>
              <a:t>, conducted annually by the charity Education Support in conjunction with YouGov showed that overall, stress levels have increased when compared to 2021. Staff working in education also continue to experience higher levels of depression and anxiety than those reported in the general population.</a:t>
            </a:r>
            <a:endParaRPr lang="en-GB" altLang="en-US" dirty="0"/>
          </a:p>
          <a:p>
            <a:endParaRPr lang="en-GB" dirty="0"/>
          </a:p>
        </p:txBody>
      </p:sp>
      <p:sp>
        <p:nvSpPr>
          <p:cNvPr id="4" name="Slide Number Placeholder 3"/>
          <p:cNvSpPr>
            <a:spLocks noGrp="1"/>
          </p:cNvSpPr>
          <p:nvPr>
            <p:ph type="sldNum" sz="quarter" idx="5"/>
          </p:nvPr>
        </p:nvSpPr>
        <p:spPr/>
        <p:txBody>
          <a:bodyPr/>
          <a:lstStyle/>
          <a:p>
            <a:fld id="{928496D2-6A14-4068-B8B2-3356264DE20B}" type="slidenum">
              <a:rPr lang="en-GB" smtClean="0"/>
              <a:t>28</a:t>
            </a:fld>
            <a:endParaRPr lang="en-GB"/>
          </a:p>
        </p:txBody>
      </p:sp>
    </p:spTree>
    <p:extLst>
      <p:ext uri="{BB962C8B-B14F-4D97-AF65-F5344CB8AC3E}">
        <p14:creationId xmlns:p14="http://schemas.microsoft.com/office/powerpoint/2010/main" val="610449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31F20"/>
                </a:solidFill>
                <a:effectLst/>
                <a:latin typeface="Proxima Nova"/>
              </a:rPr>
              <a:t>Stress is a natural physical and mental reaction to life experiences. Everyone expresses </a:t>
            </a:r>
            <a:r>
              <a:rPr lang="en-GB" b="0" i="0" u="none" strike="noStrike" dirty="0">
                <a:solidFill>
                  <a:srgbClr val="02838D"/>
                </a:solidFill>
                <a:effectLst/>
                <a:latin typeface="Proxima Nova"/>
                <a:hlinkClick r:id="rId3"/>
              </a:rPr>
              <a:t>stress</a:t>
            </a:r>
            <a:r>
              <a:rPr lang="en-GB" b="0" i="0" dirty="0">
                <a:solidFill>
                  <a:srgbClr val="231F20"/>
                </a:solidFill>
                <a:effectLst/>
                <a:latin typeface="Proxima Nova"/>
              </a:rPr>
              <a:t> from time to time. Anything from everyday responsibilities like work and family to serious life events such as a new diagnosis, war, or the death of a loved one can trigger stress. For immediate, short-term situations, stress can be </a:t>
            </a:r>
            <a:r>
              <a:rPr lang="en-GB" b="0" i="0" u="none" strike="noStrike" dirty="0">
                <a:solidFill>
                  <a:srgbClr val="02838D"/>
                </a:solidFill>
                <a:effectLst/>
                <a:latin typeface="Proxima Nova"/>
                <a:hlinkClick r:id="rId4"/>
              </a:rPr>
              <a:t>beneficial to your health</a:t>
            </a:r>
            <a:r>
              <a:rPr lang="en-GB" b="0" i="0" dirty="0">
                <a:solidFill>
                  <a:srgbClr val="231F20"/>
                </a:solidFill>
                <a:effectLst/>
                <a:latin typeface="Proxima Nova"/>
              </a:rPr>
              <a:t>. It can help you cope with potentially serious situations. Your body responds to stress by releasing hormones that increase your heart and breathing rates and ready your muscles to respond.</a:t>
            </a:r>
          </a:p>
          <a:p>
            <a:pPr algn="l"/>
            <a:r>
              <a:rPr lang="en-GB" b="0" i="0" dirty="0">
                <a:solidFill>
                  <a:srgbClr val="231F20"/>
                </a:solidFill>
                <a:effectLst/>
                <a:latin typeface="Proxima Nova"/>
              </a:rPr>
              <a:t>Yet if your stress response doesn’t stop firing, and these stress levels stay elevated far longer than is necessary for survival, it can take a toll on your health. Chronic stress can cause a variety of symptoms and </a:t>
            </a:r>
            <a:r>
              <a:rPr lang="en-GB" b="0" i="0" u="none" strike="noStrike" dirty="0">
                <a:solidFill>
                  <a:srgbClr val="02838D"/>
                </a:solidFill>
                <a:effectLst/>
                <a:latin typeface="Proxima Nova"/>
                <a:hlinkClick r:id="rId5"/>
              </a:rPr>
              <a:t>affect your overall well-being</a:t>
            </a:r>
            <a:r>
              <a:rPr lang="en-GB" b="0" i="0" dirty="0">
                <a:solidFill>
                  <a:srgbClr val="231F20"/>
                </a:solidFill>
                <a:effectLst/>
                <a:latin typeface="Proxima Nova"/>
              </a:rPr>
              <a:t>. Symptoms of chronic stress include:</a:t>
            </a:r>
          </a:p>
          <a:p>
            <a:pPr algn="l">
              <a:buFont typeface="Arial" panose="020B0604020202020204" pitchFamily="34" charset="0"/>
              <a:buChar char="•"/>
            </a:pPr>
            <a:r>
              <a:rPr lang="en-GB" b="0" i="0" dirty="0">
                <a:solidFill>
                  <a:srgbClr val="231F20"/>
                </a:solidFill>
                <a:effectLst/>
                <a:latin typeface="Proxima Nova"/>
              </a:rPr>
              <a:t>irritability</a:t>
            </a:r>
          </a:p>
          <a:p>
            <a:pPr algn="l">
              <a:buFont typeface="Arial" panose="020B0604020202020204" pitchFamily="34" charset="0"/>
              <a:buChar char="•"/>
            </a:pPr>
            <a:r>
              <a:rPr lang="en-GB" b="0" i="0" dirty="0">
                <a:solidFill>
                  <a:srgbClr val="231F20"/>
                </a:solidFill>
                <a:effectLst/>
                <a:latin typeface="Proxima Nova"/>
              </a:rPr>
              <a:t>anxiety</a:t>
            </a:r>
          </a:p>
          <a:p>
            <a:pPr algn="l">
              <a:buFont typeface="Arial" panose="020B0604020202020204" pitchFamily="34" charset="0"/>
              <a:buChar char="•"/>
            </a:pPr>
            <a:r>
              <a:rPr lang="en-GB" b="0" i="0" dirty="0">
                <a:solidFill>
                  <a:srgbClr val="231F20"/>
                </a:solidFill>
                <a:effectLst/>
                <a:latin typeface="Proxima Nova"/>
              </a:rPr>
              <a:t>depression</a:t>
            </a:r>
          </a:p>
          <a:p>
            <a:pPr algn="l">
              <a:buFont typeface="Arial" panose="020B0604020202020204" pitchFamily="34" charset="0"/>
              <a:buChar char="•"/>
            </a:pPr>
            <a:r>
              <a:rPr lang="en-GB" b="0" i="0" dirty="0">
                <a:solidFill>
                  <a:srgbClr val="231F20"/>
                </a:solidFill>
                <a:effectLst/>
                <a:latin typeface="Proxima Nova"/>
              </a:rPr>
              <a:t>headaches</a:t>
            </a:r>
          </a:p>
          <a:p>
            <a:pPr algn="l">
              <a:buFont typeface="Arial" panose="020B0604020202020204" pitchFamily="34" charset="0"/>
              <a:buChar char="•"/>
            </a:pPr>
            <a:r>
              <a:rPr lang="en-GB" b="0" i="0" dirty="0">
                <a:solidFill>
                  <a:srgbClr val="231F20"/>
                </a:solidFill>
                <a:effectLst/>
                <a:latin typeface="Proxima Nova"/>
              </a:rPr>
              <a:t>insomnia</a:t>
            </a:r>
          </a:p>
          <a:p>
            <a:endParaRPr lang="en-GB" dirty="0"/>
          </a:p>
        </p:txBody>
      </p:sp>
      <p:sp>
        <p:nvSpPr>
          <p:cNvPr id="4" name="Slide Number Placeholder 3"/>
          <p:cNvSpPr>
            <a:spLocks noGrp="1"/>
          </p:cNvSpPr>
          <p:nvPr>
            <p:ph type="sldNum" sz="quarter" idx="5"/>
          </p:nvPr>
        </p:nvSpPr>
        <p:spPr/>
        <p:txBody>
          <a:bodyPr/>
          <a:lstStyle/>
          <a:p>
            <a:fld id="{928496D2-6A14-4068-B8B2-3356264DE20B}" type="slidenum">
              <a:rPr lang="en-GB" smtClean="0"/>
              <a:t>29</a:t>
            </a:fld>
            <a:endParaRPr lang="en-GB"/>
          </a:p>
        </p:txBody>
      </p:sp>
    </p:spTree>
    <p:extLst>
      <p:ext uri="{BB962C8B-B14F-4D97-AF65-F5344CB8AC3E}">
        <p14:creationId xmlns:p14="http://schemas.microsoft.com/office/powerpoint/2010/main" val="427741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1FF240A-74C1-4E10-B3E3-13E5CA1CF99E}" type="slidenum">
              <a:t>10</a:t>
            </a:fld>
            <a:endParaRPr lang="en-US"/>
          </a:p>
        </p:txBody>
      </p:sp>
    </p:spTree>
    <p:extLst>
      <p:ext uri="{BB962C8B-B14F-4D97-AF65-F5344CB8AC3E}">
        <p14:creationId xmlns:p14="http://schemas.microsoft.com/office/powerpoint/2010/main" val="95564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21FF240A-74C1-4E10-B3E3-13E5CA1CF99E}" type="slidenum">
              <a:rPr lang="en-GB" smtClean="0"/>
              <a:t>11</a:t>
            </a:fld>
            <a:endParaRPr lang="en-GB"/>
          </a:p>
        </p:txBody>
      </p:sp>
    </p:spTree>
    <p:extLst>
      <p:ext uri="{BB962C8B-B14F-4D97-AF65-F5344CB8AC3E}">
        <p14:creationId xmlns:p14="http://schemas.microsoft.com/office/powerpoint/2010/main" val="286711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1FF240A-74C1-4E10-B3E3-13E5CA1CF99E}" type="slidenum">
              <a:rPr lang="en-US"/>
              <a:t>12</a:t>
            </a:fld>
            <a:endParaRPr lang="en-US"/>
          </a:p>
        </p:txBody>
      </p:sp>
    </p:spTree>
    <p:extLst>
      <p:ext uri="{BB962C8B-B14F-4D97-AF65-F5344CB8AC3E}">
        <p14:creationId xmlns:p14="http://schemas.microsoft.com/office/powerpoint/2010/main" val="75364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21FF240A-74C1-4E10-B3E3-13E5CA1CF99E}" type="slidenum">
              <a:rPr lang="en-GB" smtClean="0"/>
              <a:t>13</a:t>
            </a:fld>
            <a:endParaRPr lang="en-GB"/>
          </a:p>
        </p:txBody>
      </p:sp>
    </p:spTree>
    <p:extLst>
      <p:ext uri="{BB962C8B-B14F-4D97-AF65-F5344CB8AC3E}">
        <p14:creationId xmlns:p14="http://schemas.microsoft.com/office/powerpoint/2010/main" val="268459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FF240A-74C1-4E10-B3E3-13E5CA1CF99E}" type="slidenum">
              <a:rPr lang="en-GB" smtClean="0"/>
              <a:t>14</a:t>
            </a:fld>
            <a:endParaRPr lang="en-GB"/>
          </a:p>
        </p:txBody>
      </p:sp>
    </p:spTree>
    <p:extLst>
      <p:ext uri="{BB962C8B-B14F-4D97-AF65-F5344CB8AC3E}">
        <p14:creationId xmlns:p14="http://schemas.microsoft.com/office/powerpoint/2010/main" val="34167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FF240A-74C1-4E10-B3E3-13E5CA1CF99E}" type="slidenum">
              <a:rPr lang="en-GB" smtClean="0"/>
              <a:t>15</a:t>
            </a:fld>
            <a:endParaRPr lang="en-GB"/>
          </a:p>
        </p:txBody>
      </p:sp>
    </p:spTree>
    <p:extLst>
      <p:ext uri="{BB962C8B-B14F-4D97-AF65-F5344CB8AC3E}">
        <p14:creationId xmlns:p14="http://schemas.microsoft.com/office/powerpoint/2010/main" val="187544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21FF240A-74C1-4E10-B3E3-13E5CA1CF99E}" type="slidenum">
              <a:rPr lang="en-GB" smtClean="0"/>
              <a:t>16</a:t>
            </a:fld>
            <a:endParaRPr lang="en-GB"/>
          </a:p>
        </p:txBody>
      </p:sp>
    </p:spTree>
    <p:extLst>
      <p:ext uri="{BB962C8B-B14F-4D97-AF65-F5344CB8AC3E}">
        <p14:creationId xmlns:p14="http://schemas.microsoft.com/office/powerpoint/2010/main" val="427761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21FF240A-74C1-4E10-B3E3-13E5CA1CF99E}" type="slidenum">
              <a:rPr lang="en-GB" smtClean="0"/>
              <a:t>17</a:t>
            </a:fld>
            <a:endParaRPr lang="en-GB"/>
          </a:p>
        </p:txBody>
      </p:sp>
    </p:spTree>
    <p:extLst>
      <p:ext uri="{BB962C8B-B14F-4D97-AF65-F5344CB8AC3E}">
        <p14:creationId xmlns:p14="http://schemas.microsoft.com/office/powerpoint/2010/main" val="177007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797-75E9-4F33-552F-A1BFEBD8D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23F481-6F5D-C7B4-767B-9D3D892C0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8D4098-23AA-82D6-79FD-9950C3B9EEAE}"/>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032F2045-7325-54A4-3CB7-D437AA7896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4511BD-A3BE-4E44-C274-EA1D7079DA83}"/>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2404199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0C5E-F563-9EE1-17F5-62DBB26931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17AF13-A14D-3055-EF05-721BAA9BC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80AA2-0B61-B5F3-DC10-ED3A1B42014F}"/>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EB8FBAC1-66F8-ADEB-3780-EB01C5A58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9E695-E76F-4D06-9F56-BAE407E873C7}"/>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207341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2D338-1442-75D1-F896-64A2303C1C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6ECE20-2AF9-2DB5-E0A0-F5227D4768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997FA3-AE72-C11A-B9BD-0564367E595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A5BABD72-D1F9-D908-5D02-7F942729C6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486AC-3636-F8CE-C31B-16075FFD9FB2}"/>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52115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8A3E-40B8-850B-2893-52A63A424DB8}"/>
              </a:ext>
            </a:extLst>
          </p:cNvPr>
          <p:cNvSpPr>
            <a:spLocks noGrp="1"/>
          </p:cNvSpPr>
          <p:nvPr>
            <p:ph type="title"/>
          </p:nvPr>
        </p:nvSpPr>
        <p:spPr>
          <a:xfrm>
            <a:off x="481585" y="110330"/>
            <a:ext cx="11605640"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AAD252F-3F3C-028D-E7A1-880432B24374}"/>
              </a:ext>
            </a:extLst>
          </p:cNvPr>
          <p:cNvSpPr>
            <a:spLocks noGrp="1"/>
          </p:cNvSpPr>
          <p:nvPr>
            <p:ph idx="1"/>
          </p:nvPr>
        </p:nvSpPr>
        <p:spPr>
          <a:xfrm>
            <a:off x="481584" y="1733550"/>
            <a:ext cx="116056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4C09E-E444-D98F-E4CD-8D0704601327}"/>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4E33125B-4FAE-B2D4-8F60-3004BC7C2B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3915C-2E83-5195-A6A3-9CB95D66683F}"/>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890856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20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B319-CC19-D0AD-98A2-2E22C5596D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EE55C6-0813-DA90-8DD3-93FE50CAC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83D51F-C41B-6E3B-E273-8BDAC775E042}"/>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C2B83633-44F4-99C7-BD84-A87B3D2D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3D9B56-CE9D-9CE6-BB5A-E59B4515B869}"/>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60382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95D3-4ECD-5A03-EBE3-911F7DD7FB76}"/>
              </a:ext>
            </a:extLst>
          </p:cNvPr>
          <p:cNvSpPr>
            <a:spLocks noGrp="1"/>
          </p:cNvSpPr>
          <p:nvPr>
            <p:ph type="title"/>
          </p:nvPr>
        </p:nvSpPr>
        <p:spPr>
          <a:xfrm>
            <a:off x="838200" y="365125"/>
            <a:ext cx="10515600"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419CCE7-486F-5F43-AF62-C0597BA8F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5C81AA-CD5F-1DC1-527C-4DBAC11C0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439259-D581-0230-AADB-FBB9161C0CB1}"/>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0F7A1096-024C-5307-D8EB-4F3216DB20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FE777C-A0CB-8231-E30D-511DC86C0B2A}"/>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64122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D979-1121-FEA1-F9F8-8766006E9ADF}"/>
              </a:ext>
            </a:extLst>
          </p:cNvPr>
          <p:cNvSpPr>
            <a:spLocks noGrp="1"/>
          </p:cNvSpPr>
          <p:nvPr>
            <p:ph type="title"/>
          </p:nvPr>
        </p:nvSpPr>
        <p:spPr>
          <a:xfrm>
            <a:off x="836612" y="365125"/>
            <a:ext cx="10518776"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4F530E0-29E8-09D7-8A15-6197D464C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512208-89D8-5B2F-5ABD-7B767453B6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597988-003F-9523-86D8-15712748C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2BA0B0-6F03-D95D-370F-C7A4FC2524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22037C-1565-0FB9-390C-8CBDDD3B408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8" name="Footer Placeholder 7">
            <a:extLst>
              <a:ext uri="{FF2B5EF4-FFF2-40B4-BE49-F238E27FC236}">
                <a16:creationId xmlns:a16="http://schemas.microsoft.com/office/drawing/2014/main" id="{12A746B9-2992-867C-856B-17FC5A9757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534C36-A67D-3D02-318D-57486260AD45}"/>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98972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28A4-9604-F67B-BD09-9974BF12BFA0}"/>
              </a:ext>
            </a:extLst>
          </p:cNvPr>
          <p:cNvSpPr>
            <a:spLocks noGrp="1"/>
          </p:cNvSpPr>
          <p:nvPr>
            <p:ph type="title"/>
          </p:nvPr>
        </p:nvSpPr>
        <p:spPr>
          <a:xfrm>
            <a:off x="838200" y="538861"/>
            <a:ext cx="10158984" cy="1325563"/>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E8B6DB6D-0621-6625-DA28-18580409454F}"/>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4" name="Footer Placeholder 3">
            <a:extLst>
              <a:ext uri="{FF2B5EF4-FFF2-40B4-BE49-F238E27FC236}">
                <a16:creationId xmlns:a16="http://schemas.microsoft.com/office/drawing/2014/main" id="{7CF8A82E-1225-9A9B-77D8-AD3F662CEB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4E63DE-E856-3F9F-D679-7F88BA397636}"/>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65019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A6223-77BA-F857-BCFA-1A144897C849}"/>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3" name="Footer Placeholder 2">
            <a:extLst>
              <a:ext uri="{FF2B5EF4-FFF2-40B4-BE49-F238E27FC236}">
                <a16:creationId xmlns:a16="http://schemas.microsoft.com/office/drawing/2014/main" id="{E1AE412F-0392-D74C-B088-E8CB0E4F52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592741-EE78-5452-72AA-82AFCACA02C6}"/>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95401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6217-831F-9F50-085F-674792870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CFE1DF-473F-E9C8-F56A-C3328B046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EF4147-90E9-77DC-C9A2-94B1220F1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E29D3-A8EF-A3A1-CBC0-C6B6C61BB41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BC98FD23-8D86-F0D9-2267-9CC963E72E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A3EE59-9D34-46FC-CF5A-7DBAB6081874}"/>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5153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F497-E6CA-1B05-BFAD-227969284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C9F210-98FF-4CA5-19D9-D90F013F0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16CA24-E98A-53F8-AAAE-2CBDC1E2D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6C015E-F7DB-00C3-C71B-CB6B21866879}"/>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42DC226B-B5A2-9D6C-A203-7E2739782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5B203F-22FB-A65B-3EEF-17BA5BAF1A4B}"/>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7959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EF18F-9303-81DF-A7E3-AF68C36C9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8DB2CC-DD38-ACFD-5CAD-6D81315FB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C1A83-F8D8-D00C-3C2D-BB32DE889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EC1F56D2-D22A-A422-F905-79BFE4912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EF4AF3-349B-AC66-5A6F-DB875E36EF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91A87-DBC1-434C-9336-3EB3A6E6C6AD}" type="slidenum">
              <a:rPr lang="en-GB" smtClean="0"/>
              <a:t>‹#›</a:t>
            </a:fld>
            <a:endParaRPr lang="en-GB"/>
          </a:p>
        </p:txBody>
      </p:sp>
    </p:spTree>
    <p:extLst>
      <p:ext uri="{BB962C8B-B14F-4D97-AF65-F5344CB8AC3E}">
        <p14:creationId xmlns:p14="http://schemas.microsoft.com/office/powerpoint/2010/main" val="3112747842"/>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1" r:id="rId3"/>
    <p:sldLayoutId id="2147483652" r:id="rId4"/>
    <p:sldLayoutId id="2147483653" r:id="rId5"/>
    <p:sldLayoutId id="2147483666" r:id="rId6"/>
    <p:sldLayoutId id="2147483667"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learning.nspcc.org.uk/media/1336/learning-from-case-reviews-education.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learning.nspcc.org.uk/newsletter/case-reviews-update"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5.png"/><Relationship Id="rId7" Type="http://schemas.openxmlformats.org/officeDocument/2006/relationships/diagramQuickStyle" Target="../diagrams/quickStyle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6.png"/><Relationship Id="rId9" Type="http://schemas.microsoft.com/office/2007/relationships/diagramDrawing" Target="../diagrams/drawing9.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png"/><Relationship Id="rId7" Type="http://schemas.openxmlformats.org/officeDocument/2006/relationships/diagramQuickStyle" Target="../diagrams/quickStyle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6.png"/><Relationship Id="rId9" Type="http://schemas.microsoft.com/office/2007/relationships/diagramDrawing" Target="../diagrams/drawing10.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jpg"/><Relationship Id="rId4" Type="http://schemas.openxmlformats.org/officeDocument/2006/relationships/hyperlink" Target="https://freepngimg.com/png/85229-text-photography-question-interrogation-communication-stoc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jpg"/><Relationship Id="rId4" Type="http://schemas.openxmlformats.org/officeDocument/2006/relationships/hyperlink" Target="https://freepngimg.com/png/85229-text-photography-question-interrogation-communication-stoc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freepngimg.com/png/85229-text-photography-question-interrogation-communication-stock"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2464472"/>
            <a:ext cx="5363213" cy="1862451"/>
          </a:xfrm>
        </p:spPr>
        <p:txBody>
          <a:bodyPr anchor="t">
            <a:normAutofit/>
          </a:bodyPr>
          <a:lstStyle/>
          <a:p>
            <a:pPr algn="l"/>
            <a:r>
              <a:rPr lang="en-GB" sz="4000" i="1" dirty="0">
                <a:solidFill>
                  <a:schemeClr val="tx2"/>
                </a:solidFill>
              </a:rPr>
              <a:t>Stream 5 – DSL role</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2169274"/>
          </a:xfrm>
        </p:spPr>
        <p:txBody>
          <a:bodyPr anchor="t" anchorCtr="0">
            <a:normAutofit fontScale="70000" lnSpcReduction="20000"/>
          </a:bodyPr>
          <a:lstStyle/>
          <a:p>
            <a:pPr algn="l"/>
            <a:r>
              <a:rPr lang="en-GB" sz="2600" i="1" dirty="0">
                <a:solidFill>
                  <a:schemeClr val="tx2"/>
                </a:solidFill>
              </a:rPr>
              <a:t>Presenters </a:t>
            </a:r>
          </a:p>
          <a:p>
            <a:pPr algn="l"/>
            <a:r>
              <a:rPr lang="en-GB" sz="2600" i="1" dirty="0">
                <a:solidFill>
                  <a:schemeClr val="tx2"/>
                </a:solidFill>
              </a:rPr>
              <a:t>Louise </a:t>
            </a:r>
            <a:r>
              <a:rPr lang="en-GB" sz="2600" i="1" dirty="0" err="1">
                <a:solidFill>
                  <a:schemeClr val="tx2"/>
                </a:solidFill>
              </a:rPr>
              <a:t>Veeran</a:t>
            </a:r>
            <a:r>
              <a:rPr lang="en-GB" sz="2600" i="1" dirty="0">
                <a:solidFill>
                  <a:schemeClr val="tx2"/>
                </a:solidFill>
              </a:rPr>
              <a:t> – Dioceses of Norwich Education Services company</a:t>
            </a:r>
          </a:p>
          <a:p>
            <a:pPr algn="l"/>
            <a:r>
              <a:rPr lang="en-GB" sz="2600" i="1" dirty="0">
                <a:solidFill>
                  <a:schemeClr val="tx2"/>
                </a:solidFill>
              </a:rPr>
              <a:t>Diane Parkinson – Ethos Academy Trust</a:t>
            </a:r>
          </a:p>
          <a:p>
            <a:pPr algn="l"/>
            <a:r>
              <a:rPr lang="en-GB" sz="2600" i="1" dirty="0">
                <a:solidFill>
                  <a:schemeClr val="tx2"/>
                </a:solidFill>
              </a:rPr>
              <a:t>Jacqui Ferris – Academy Transformation Trust </a:t>
            </a:r>
          </a:p>
          <a:p>
            <a:pPr algn="l"/>
            <a:r>
              <a:rPr lang="en-GB" sz="2600" i="1" dirty="0">
                <a:solidFill>
                  <a:schemeClr val="tx2"/>
                </a:solidFill>
              </a:rPr>
              <a:t>Erin Docherty – Oasis Community Learning </a:t>
            </a:r>
          </a:p>
          <a:p>
            <a:pPr algn="l"/>
            <a:r>
              <a:rPr lang="en-GB" sz="2600" i="1" dirty="0" err="1">
                <a:solidFill>
                  <a:schemeClr val="tx2"/>
                </a:solidFill>
              </a:rPr>
              <a:t>Becci</a:t>
            </a:r>
            <a:r>
              <a:rPr lang="en-GB" sz="2600" i="1" dirty="0">
                <a:solidFill>
                  <a:schemeClr val="tx2"/>
                </a:solidFill>
              </a:rPr>
              <a:t> Owen – Oasis Community Learning </a:t>
            </a:r>
          </a:p>
          <a:p>
            <a:pPr algn="l"/>
            <a:endParaRPr lang="en-GB" sz="2600" i="1" dirty="0">
              <a:solidFill>
                <a:schemeClr val="tx2"/>
              </a:solidFill>
            </a:endParaRP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2327302" cy="369332"/>
          </a:xfrm>
          <a:prstGeom prst="rect">
            <a:avLst/>
          </a:prstGeom>
          <a:noFill/>
        </p:spPr>
        <p:txBody>
          <a:bodyPr wrap="square" rtlCol="0">
            <a:spAutoFit/>
          </a:bodyPr>
          <a:lstStyle/>
          <a:p>
            <a:r>
              <a:rPr lang="en-GB" dirty="0">
                <a:solidFill>
                  <a:schemeClr val="accent3">
                    <a:lumMod val="60000"/>
                    <a:lumOff val="40000"/>
                  </a:schemeClr>
                </a:solidFill>
              </a:rPr>
              <a:t>Session Number</a:t>
            </a:r>
          </a:p>
        </p:txBody>
      </p:sp>
    </p:spTree>
    <p:extLst>
      <p:ext uri="{BB962C8B-B14F-4D97-AF65-F5344CB8AC3E}">
        <p14:creationId xmlns:p14="http://schemas.microsoft.com/office/powerpoint/2010/main" val="63704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6" name="TextBox 5">
            <a:extLst>
              <a:ext uri="{FF2B5EF4-FFF2-40B4-BE49-F238E27FC236}">
                <a16:creationId xmlns:a16="http://schemas.microsoft.com/office/drawing/2014/main" id="{439C27CE-EAB8-307B-12DE-14AF2B1556B7}"/>
              </a:ext>
            </a:extLst>
          </p:cNvPr>
          <p:cNvSpPr txBox="1"/>
          <p:nvPr/>
        </p:nvSpPr>
        <p:spPr>
          <a:xfrm>
            <a:off x="1619250" y="1676399"/>
            <a:ext cx="7161353" cy="1569660"/>
          </a:xfrm>
          <a:prstGeom prst="rect">
            <a:avLst/>
          </a:prstGeom>
          <a:noFill/>
        </p:spPr>
        <p:txBody>
          <a:bodyPr wrap="square" lIns="91440" tIns="45720" rIns="91440" bIns="45720" anchor="t">
            <a:spAutoFit/>
          </a:bodyPr>
          <a:lstStyle/>
          <a:p>
            <a:r>
              <a:rPr lang="en-GB" sz="3200" b="0" i="0" dirty="0">
                <a:solidFill>
                  <a:srgbClr val="0070C0"/>
                </a:solidFill>
                <a:effectLst/>
              </a:rPr>
              <a:t>“Vulnerability is the birthplace of innovation, creativity and change.”</a:t>
            </a:r>
            <a:br>
              <a:rPr lang="en-GB" sz="3200" dirty="0">
                <a:solidFill>
                  <a:srgbClr val="0070C0"/>
                </a:solidFill>
              </a:rPr>
            </a:br>
            <a:r>
              <a:rPr lang="en-GB" sz="3200" b="0" i="0" dirty="0">
                <a:solidFill>
                  <a:srgbClr val="0070C0"/>
                </a:solidFill>
                <a:effectLst/>
              </a:rPr>
              <a:t>― </a:t>
            </a:r>
            <a:r>
              <a:rPr lang="en-GB" sz="3200" b="1" i="0" dirty="0">
                <a:solidFill>
                  <a:srgbClr val="0070C0"/>
                </a:solidFill>
                <a:effectLst/>
                <a:ea typeface="Lato"/>
                <a:cs typeface="Lato"/>
              </a:rPr>
              <a:t>Brene Brown</a:t>
            </a:r>
            <a:endParaRPr lang="en-GB" sz="3200" dirty="0">
              <a:solidFill>
                <a:srgbClr val="0070C0"/>
              </a:solidFill>
              <a:ea typeface="Lato"/>
              <a:cs typeface="Lato"/>
            </a:endParaRPr>
          </a:p>
        </p:txBody>
      </p:sp>
      <p:pic>
        <p:nvPicPr>
          <p:cNvPr id="3" name="Picture 2">
            <a:extLst>
              <a:ext uri="{FF2B5EF4-FFF2-40B4-BE49-F238E27FC236}">
                <a16:creationId xmlns:a16="http://schemas.microsoft.com/office/drawing/2014/main" id="{8DA02B03-B8D3-F474-F40A-6FFBFF6DECC7}"/>
              </a:ext>
            </a:extLst>
          </p:cNvPr>
          <p:cNvPicPr>
            <a:picLocks noChangeAspect="1"/>
          </p:cNvPicPr>
          <p:nvPr/>
        </p:nvPicPr>
        <p:blipFill>
          <a:blip r:embed="rId4"/>
          <a:stretch>
            <a:fillRect/>
          </a:stretch>
        </p:blipFill>
        <p:spPr>
          <a:xfrm rot="883552">
            <a:off x="8158532" y="2249022"/>
            <a:ext cx="2668494" cy="4050845"/>
          </a:xfrm>
          <a:prstGeom prst="rect">
            <a:avLst/>
          </a:prstGeom>
        </p:spPr>
      </p:pic>
    </p:spTree>
    <p:extLst>
      <p:ext uri="{BB962C8B-B14F-4D97-AF65-F5344CB8AC3E}">
        <p14:creationId xmlns:p14="http://schemas.microsoft.com/office/powerpoint/2010/main" val="377296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3BB8-A006-FF82-27B9-82C057AEC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B5E5D-7550-5ED7-ECC2-037A0DB7E9AF}"/>
              </a:ext>
            </a:extLst>
          </p:cNvPr>
          <p:cNvSpPr>
            <a:spLocks noGrp="1"/>
          </p:cNvSpPr>
          <p:nvPr>
            <p:ph type="title"/>
          </p:nvPr>
        </p:nvSpPr>
        <p:spPr>
          <a:xfrm>
            <a:off x="1876826" y="217654"/>
            <a:ext cx="11654791" cy="1325563"/>
          </a:xfrm>
        </p:spPr>
        <p:txBody>
          <a:bodyPr>
            <a:normAutofit/>
          </a:bodyPr>
          <a:lstStyle/>
          <a:p>
            <a:r>
              <a:rPr lang="en-US" sz="3600" dirty="0">
                <a:solidFill>
                  <a:srgbClr val="0070C0"/>
                </a:solidFill>
                <a:cs typeface="Calibri Light"/>
                <a:hlinkClick r:id="rId3">
                  <a:extLst>
                    <a:ext uri="{A12FA001-AC4F-418D-AE19-62706E023703}">
                      <ahyp:hlinkClr xmlns:ahyp="http://schemas.microsoft.com/office/drawing/2018/hyperlinkcolor" val="tx"/>
                    </a:ext>
                  </a:extLst>
                </a:hlinkClick>
              </a:rPr>
              <a:t>Education: learning from case reviews (nspcc.org.uk)</a:t>
            </a:r>
            <a:r>
              <a:rPr lang="en-US" sz="3600" dirty="0">
                <a:solidFill>
                  <a:srgbClr val="0070C0"/>
                </a:solidFill>
                <a:cs typeface="Calibri Light"/>
              </a:rPr>
              <a:t> </a:t>
            </a:r>
            <a:br>
              <a:rPr lang="en-US" sz="3600" dirty="0">
                <a:solidFill>
                  <a:srgbClr val="0070C0"/>
                </a:solidFill>
                <a:cs typeface="Calibri Light"/>
              </a:rPr>
            </a:br>
            <a:r>
              <a:rPr lang="en-US" sz="1800" dirty="0">
                <a:solidFill>
                  <a:srgbClr val="0070C0"/>
                </a:solidFill>
                <a:cs typeface="Calibri Light"/>
              </a:rPr>
              <a:t>Feb 2023</a:t>
            </a:r>
            <a:endParaRPr lang="en-US" sz="1800" dirty="0">
              <a:solidFill>
                <a:srgbClr val="0070C0"/>
              </a:solidFill>
            </a:endParaRPr>
          </a:p>
        </p:txBody>
      </p:sp>
      <p:pic>
        <p:nvPicPr>
          <p:cNvPr id="5" name="Content Placeholder 4" descr="A logo with a black background&#10;&#10;Description automatically generated">
            <a:extLst>
              <a:ext uri="{FF2B5EF4-FFF2-40B4-BE49-F238E27FC236}">
                <a16:creationId xmlns:a16="http://schemas.microsoft.com/office/drawing/2014/main" id="{27F70B38-4308-9ED3-2969-C38481A2CAD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00" y="-180976"/>
            <a:ext cx="1733550" cy="1857375"/>
          </a:xfrm>
        </p:spPr>
      </p:pic>
      <p:sp>
        <p:nvSpPr>
          <p:cNvPr id="6" name="TextBox 5">
            <a:extLst>
              <a:ext uri="{FF2B5EF4-FFF2-40B4-BE49-F238E27FC236}">
                <a16:creationId xmlns:a16="http://schemas.microsoft.com/office/drawing/2014/main" id="{0E189213-F142-A591-E24F-A8FA8D25DD3A}"/>
              </a:ext>
            </a:extLst>
          </p:cNvPr>
          <p:cNvSpPr txBox="1"/>
          <p:nvPr/>
        </p:nvSpPr>
        <p:spPr>
          <a:xfrm>
            <a:off x="2080741" y="1360766"/>
            <a:ext cx="9751789" cy="4438138"/>
          </a:xfrm>
          <a:prstGeom prst="rect">
            <a:avLst/>
          </a:prstGeom>
          <a:noFill/>
        </p:spPr>
        <p:txBody>
          <a:bodyPr wrap="square" lIns="91440" tIns="45720" rIns="91440" bIns="45720" anchor="t">
            <a:spAutoFit/>
          </a:bodyPr>
          <a:lstStyle/>
          <a:p>
            <a:pPr marL="285750" indent="-285750">
              <a:lnSpc>
                <a:spcPct val="90000"/>
              </a:lnSpc>
              <a:spcBef>
                <a:spcPts val="1000"/>
              </a:spcBef>
              <a:buFont typeface="Arial"/>
              <a:buChar char="•"/>
            </a:pPr>
            <a:r>
              <a:rPr lang="en-US" sz="2600" dirty="0">
                <a:solidFill>
                  <a:srgbClr val="0070C0"/>
                </a:solidFill>
                <a:latin typeface="Calibri"/>
                <a:cs typeface="Calibri"/>
              </a:rPr>
              <a:t>Schools see children regularly over a long period </a:t>
            </a:r>
            <a:r>
              <a:rPr lang="en-US" sz="2600" b="0" i="0" dirty="0">
                <a:solidFill>
                  <a:srgbClr val="0070C0"/>
                </a:solidFill>
                <a:effectLst/>
                <a:latin typeface="Calibri"/>
                <a:cs typeface="Calibri"/>
              </a:rPr>
              <a:t>of </a:t>
            </a:r>
            <a:r>
              <a:rPr lang="en-US" sz="2600" dirty="0">
                <a:solidFill>
                  <a:srgbClr val="0070C0"/>
                </a:solidFill>
                <a:latin typeface="Calibri"/>
                <a:cs typeface="Calibri"/>
              </a:rPr>
              <a:t>time. They are well positioned to pick up on ongoing concerns, or changes in circumstances. </a:t>
            </a:r>
          </a:p>
          <a:p>
            <a:pPr marL="285750" indent="-285750">
              <a:lnSpc>
                <a:spcPct val="90000"/>
              </a:lnSpc>
              <a:spcBef>
                <a:spcPts val="1000"/>
              </a:spcBef>
              <a:buFont typeface="Arial"/>
              <a:buChar char="•"/>
            </a:pPr>
            <a:r>
              <a:rPr lang="en-US" sz="2600" dirty="0">
                <a:solidFill>
                  <a:srgbClr val="7030A0"/>
                </a:solidFill>
                <a:latin typeface="Calibri"/>
                <a:cs typeface="Calibri"/>
              </a:rPr>
              <a:t>Concerns should be seen in context, rather than responding to each incident in isolation. Accurate records should be kept, enabling professionals to identify patterns in concerns. </a:t>
            </a:r>
          </a:p>
          <a:p>
            <a:pPr marL="285750" indent="-285750">
              <a:lnSpc>
                <a:spcPct val="90000"/>
              </a:lnSpc>
              <a:spcBef>
                <a:spcPts val="1000"/>
              </a:spcBef>
              <a:buFont typeface="Arial"/>
              <a:buChar char="•"/>
            </a:pPr>
            <a:r>
              <a:rPr lang="en-US" sz="2600" dirty="0">
                <a:solidFill>
                  <a:schemeClr val="accent2">
                    <a:lumMod val="75000"/>
                  </a:schemeClr>
                </a:solidFill>
                <a:latin typeface="Calibri"/>
                <a:cs typeface="Calibri"/>
              </a:rPr>
              <a:t>Information about all siblings attending the same school should be considered where there are concerns around the attendance, </a:t>
            </a:r>
            <a:r>
              <a:rPr lang="en-US" sz="2600" dirty="0" err="1">
                <a:solidFill>
                  <a:schemeClr val="accent2">
                    <a:lumMod val="75000"/>
                  </a:schemeClr>
                </a:solidFill>
                <a:latin typeface="Calibri"/>
                <a:cs typeface="Calibri"/>
              </a:rPr>
              <a:t>behaviour</a:t>
            </a:r>
            <a:r>
              <a:rPr lang="en-US" sz="2600" b="0" i="0" dirty="0">
                <a:solidFill>
                  <a:schemeClr val="accent2">
                    <a:lumMod val="75000"/>
                  </a:schemeClr>
                </a:solidFill>
                <a:effectLst/>
                <a:latin typeface="Calibri"/>
                <a:cs typeface="Calibri"/>
              </a:rPr>
              <a:t>, </a:t>
            </a:r>
            <a:r>
              <a:rPr lang="en-US" sz="2600" dirty="0">
                <a:solidFill>
                  <a:schemeClr val="accent2">
                    <a:lumMod val="75000"/>
                  </a:schemeClr>
                </a:solidFill>
                <a:latin typeface="Calibri"/>
                <a:cs typeface="Calibri"/>
              </a:rPr>
              <a:t>wellbeing or safety of any one child. </a:t>
            </a:r>
          </a:p>
          <a:p>
            <a:pPr marL="285750" indent="-285750">
              <a:lnSpc>
                <a:spcPct val="90000"/>
              </a:lnSpc>
              <a:spcBef>
                <a:spcPts val="1000"/>
              </a:spcBef>
              <a:buFont typeface="Arial"/>
              <a:buChar char="•"/>
            </a:pPr>
            <a:r>
              <a:rPr lang="en-US" sz="2600" b="1" u="sng" dirty="0">
                <a:solidFill>
                  <a:srgbClr val="CC00CC"/>
                </a:solidFill>
                <a:latin typeface="Calibri"/>
                <a:cs typeface="Calibri"/>
              </a:rPr>
              <a:t>Safeguarding supervision </a:t>
            </a:r>
            <a:r>
              <a:rPr lang="en-US" sz="2600" dirty="0">
                <a:solidFill>
                  <a:srgbClr val="CC00CC"/>
                </a:solidFill>
                <a:latin typeface="Calibri"/>
                <a:cs typeface="Calibri"/>
              </a:rPr>
              <a:t>can provide teachers with a space to reflect on concerns </a:t>
            </a:r>
            <a:r>
              <a:rPr lang="en-US" sz="2600" b="0" i="0" dirty="0">
                <a:solidFill>
                  <a:srgbClr val="CC00CC"/>
                </a:solidFill>
                <a:effectLst/>
                <a:latin typeface="Calibri"/>
                <a:cs typeface="Calibri"/>
              </a:rPr>
              <a:t>and </a:t>
            </a:r>
            <a:r>
              <a:rPr lang="en-US" sz="2600" dirty="0">
                <a:solidFill>
                  <a:srgbClr val="CC00CC"/>
                </a:solidFill>
                <a:latin typeface="Calibri"/>
                <a:cs typeface="Calibri"/>
              </a:rPr>
              <a:t>reach decisions.</a:t>
            </a:r>
            <a:endParaRPr lang="en-GB" dirty="0">
              <a:solidFill>
                <a:srgbClr val="CC00CC"/>
              </a:solidFill>
            </a:endParaRPr>
          </a:p>
        </p:txBody>
      </p:sp>
      <p:sp>
        <p:nvSpPr>
          <p:cNvPr id="3" name="TextBox 2">
            <a:extLst>
              <a:ext uri="{FF2B5EF4-FFF2-40B4-BE49-F238E27FC236}">
                <a16:creationId xmlns:a16="http://schemas.microsoft.com/office/drawing/2014/main" id="{65843AD2-975A-34BB-B3CD-A2D6FE64AED4}"/>
              </a:ext>
            </a:extLst>
          </p:cNvPr>
          <p:cNvSpPr txBox="1"/>
          <p:nvPr/>
        </p:nvSpPr>
        <p:spPr>
          <a:xfrm>
            <a:off x="3691943" y="6203324"/>
            <a:ext cx="96054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Sign up for case reviews  </a:t>
            </a:r>
            <a:r>
              <a:rPr lang="en-US" dirty="0">
                <a:ea typeface="+mn-lt"/>
                <a:cs typeface="+mn-lt"/>
                <a:hlinkClick r:id="rId5"/>
              </a:rPr>
              <a:t>https://learning.nspcc.org.uk/newsletter/case-reviews-update</a:t>
            </a:r>
            <a:r>
              <a:rPr lang="en-US" dirty="0">
                <a:ea typeface="+mn-lt"/>
                <a:cs typeface="+mn-lt"/>
              </a:rPr>
              <a:t> </a:t>
            </a:r>
            <a:endParaRPr lang="en-US" dirty="0"/>
          </a:p>
        </p:txBody>
      </p:sp>
    </p:spTree>
    <p:extLst>
      <p:ext uri="{BB962C8B-B14F-4D97-AF65-F5344CB8AC3E}">
        <p14:creationId xmlns:p14="http://schemas.microsoft.com/office/powerpoint/2010/main" val="237819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3BB8-A006-FF82-27B9-82C057AEC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B5E5D-7550-5ED7-ECC2-037A0DB7E9AF}"/>
              </a:ext>
            </a:extLst>
          </p:cNvPr>
          <p:cNvSpPr>
            <a:spLocks noGrp="1"/>
          </p:cNvSpPr>
          <p:nvPr>
            <p:ph type="title"/>
          </p:nvPr>
        </p:nvSpPr>
        <p:spPr>
          <a:xfrm>
            <a:off x="1779912" y="110330"/>
            <a:ext cx="9430463" cy="1325563"/>
          </a:xfrm>
        </p:spPr>
        <p:txBody>
          <a:bodyPr>
            <a:normAutofit/>
          </a:bodyPr>
          <a:lstStyle/>
          <a:p>
            <a:r>
              <a:rPr lang="en-US" sz="3600" b="1" dirty="0">
                <a:solidFill>
                  <a:srgbClr val="0070C0"/>
                </a:solidFill>
                <a:cs typeface="Calibri Light"/>
              </a:rPr>
              <a:t>How many of you ………. </a:t>
            </a:r>
            <a:endParaRPr lang="en-US" sz="3600" b="1" dirty="0">
              <a:solidFill>
                <a:srgbClr val="0070C0"/>
              </a:solidFill>
            </a:endParaRPr>
          </a:p>
        </p:txBody>
      </p:sp>
      <p:pic>
        <p:nvPicPr>
          <p:cNvPr id="5" name="Content Placeholder 4" descr="A logo with a black background&#10;&#10;Description automatically generated">
            <a:extLst>
              <a:ext uri="{FF2B5EF4-FFF2-40B4-BE49-F238E27FC236}">
                <a16:creationId xmlns:a16="http://schemas.microsoft.com/office/drawing/2014/main" id="{27F70B38-4308-9ED3-2969-C38481A2CA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6" name="TextBox 5">
            <a:extLst>
              <a:ext uri="{FF2B5EF4-FFF2-40B4-BE49-F238E27FC236}">
                <a16:creationId xmlns:a16="http://schemas.microsoft.com/office/drawing/2014/main" id="{0E189213-F142-A591-E24F-A8FA8D25DD3A}"/>
              </a:ext>
            </a:extLst>
          </p:cNvPr>
          <p:cNvSpPr txBox="1"/>
          <p:nvPr/>
        </p:nvSpPr>
        <p:spPr>
          <a:xfrm>
            <a:off x="566548" y="1556326"/>
            <a:ext cx="5270579" cy="4822859"/>
          </a:xfrm>
          <a:prstGeom prst="rect">
            <a:avLst/>
          </a:prstGeom>
          <a:noFill/>
        </p:spPr>
        <p:txBody>
          <a:bodyPr wrap="square" lIns="91440" tIns="45720" rIns="91440" bIns="45720" anchor="t">
            <a:spAutoFit/>
          </a:bodyPr>
          <a:lstStyle/>
          <a:p>
            <a:pPr marL="514350" indent="-514350">
              <a:lnSpc>
                <a:spcPct val="90000"/>
              </a:lnSpc>
              <a:spcBef>
                <a:spcPts val="1000"/>
              </a:spcBef>
              <a:buFont typeface="+mj-lt"/>
              <a:buAutoNum type="arabicPeriod"/>
            </a:pPr>
            <a:r>
              <a:rPr lang="en-US" sz="2600" dirty="0">
                <a:solidFill>
                  <a:srgbClr val="7030A0"/>
                </a:solidFill>
                <a:latin typeface="Calibri"/>
                <a:cs typeface="Calibri"/>
              </a:rPr>
              <a:t>Receive regular formal supervision? </a:t>
            </a:r>
          </a:p>
          <a:p>
            <a:pPr marL="514350" indent="-514350">
              <a:lnSpc>
                <a:spcPct val="90000"/>
              </a:lnSpc>
              <a:spcBef>
                <a:spcPts val="1000"/>
              </a:spcBef>
              <a:buFont typeface="+mj-lt"/>
              <a:buAutoNum type="arabicPeriod"/>
            </a:pPr>
            <a:endParaRPr lang="en-US" sz="2600" dirty="0">
              <a:solidFill>
                <a:srgbClr val="000000"/>
              </a:solidFill>
              <a:latin typeface="Calibri"/>
              <a:cs typeface="Calibri"/>
            </a:endParaRPr>
          </a:p>
          <a:p>
            <a:pPr marL="514350" indent="-514350">
              <a:lnSpc>
                <a:spcPct val="90000"/>
              </a:lnSpc>
              <a:spcBef>
                <a:spcPts val="1000"/>
              </a:spcBef>
              <a:buFont typeface="+mj-lt"/>
              <a:buAutoNum type="arabicPeriod"/>
            </a:pPr>
            <a:r>
              <a:rPr lang="en-US" sz="2600" dirty="0">
                <a:solidFill>
                  <a:srgbClr val="00B050"/>
                </a:solidFill>
                <a:latin typeface="Calibri"/>
                <a:cs typeface="Calibri"/>
              </a:rPr>
              <a:t>Receive some form of regular informal supervision?</a:t>
            </a:r>
          </a:p>
          <a:p>
            <a:pPr marL="514350" indent="-514350">
              <a:lnSpc>
                <a:spcPct val="90000"/>
              </a:lnSpc>
              <a:spcBef>
                <a:spcPts val="1000"/>
              </a:spcBef>
              <a:buFont typeface="+mj-lt"/>
              <a:buAutoNum type="arabicPeriod"/>
            </a:pPr>
            <a:endParaRPr lang="en-US" sz="2600" dirty="0">
              <a:solidFill>
                <a:srgbClr val="000000"/>
              </a:solidFill>
              <a:latin typeface="Calibri"/>
              <a:cs typeface="Calibri"/>
            </a:endParaRPr>
          </a:p>
          <a:p>
            <a:pPr marL="514350" indent="-514350">
              <a:lnSpc>
                <a:spcPct val="90000"/>
              </a:lnSpc>
              <a:spcBef>
                <a:spcPts val="1000"/>
              </a:spcBef>
              <a:buFont typeface="+mj-lt"/>
              <a:buAutoNum type="arabicPeriod"/>
            </a:pPr>
            <a:r>
              <a:rPr lang="en-US" sz="2600" dirty="0">
                <a:solidFill>
                  <a:schemeClr val="accent2">
                    <a:lumMod val="75000"/>
                  </a:schemeClr>
                </a:solidFill>
                <a:latin typeface="Calibri"/>
                <a:cs typeface="Calibri"/>
              </a:rPr>
              <a:t>Have had training to provide supervision for colleagues?</a:t>
            </a:r>
          </a:p>
          <a:p>
            <a:pPr marL="514350" indent="-514350">
              <a:lnSpc>
                <a:spcPct val="90000"/>
              </a:lnSpc>
              <a:spcBef>
                <a:spcPts val="1000"/>
              </a:spcBef>
              <a:buFont typeface="+mj-lt"/>
              <a:buAutoNum type="arabicPeriod"/>
            </a:pPr>
            <a:endParaRPr lang="en-US" sz="2600" dirty="0">
              <a:solidFill>
                <a:srgbClr val="000000"/>
              </a:solidFill>
              <a:latin typeface="Calibri"/>
              <a:cs typeface="Calibri"/>
            </a:endParaRPr>
          </a:p>
          <a:p>
            <a:pPr marL="514350" indent="-514350">
              <a:lnSpc>
                <a:spcPct val="90000"/>
              </a:lnSpc>
              <a:spcBef>
                <a:spcPts val="1000"/>
              </a:spcBef>
              <a:buFont typeface="+mj-lt"/>
              <a:buAutoNum type="arabicPeriod"/>
            </a:pPr>
            <a:r>
              <a:rPr lang="en-US" sz="2600" dirty="0">
                <a:solidFill>
                  <a:srgbClr val="CC00CC"/>
                </a:solidFill>
                <a:latin typeface="Calibri"/>
                <a:cs typeface="Calibri"/>
              </a:rPr>
              <a:t>Provide formal supervision for colleagues?</a:t>
            </a:r>
          </a:p>
        </p:txBody>
      </p:sp>
      <p:pic>
        <p:nvPicPr>
          <p:cNvPr id="3" name="Picture 2">
            <a:extLst>
              <a:ext uri="{FF2B5EF4-FFF2-40B4-BE49-F238E27FC236}">
                <a16:creationId xmlns:a16="http://schemas.microsoft.com/office/drawing/2014/main" id="{D7219112-D8DD-A07B-FE40-DDFE3F9386E3}"/>
              </a:ext>
            </a:extLst>
          </p:cNvPr>
          <p:cNvPicPr>
            <a:picLocks noChangeAspect="1"/>
          </p:cNvPicPr>
          <p:nvPr/>
        </p:nvPicPr>
        <p:blipFill>
          <a:blip r:embed="rId4"/>
          <a:stretch>
            <a:fillRect/>
          </a:stretch>
        </p:blipFill>
        <p:spPr>
          <a:xfrm>
            <a:off x="5997789" y="559844"/>
            <a:ext cx="6194211" cy="6187826"/>
          </a:xfrm>
          <a:prstGeom prst="rect">
            <a:avLst/>
          </a:prstGeom>
        </p:spPr>
      </p:pic>
    </p:spTree>
    <p:extLst>
      <p:ext uri="{BB962C8B-B14F-4D97-AF65-F5344CB8AC3E}">
        <p14:creationId xmlns:p14="http://schemas.microsoft.com/office/powerpoint/2010/main" val="705323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6632-9A8D-6223-1929-C52FE326D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CDEA2-2316-D392-7720-F71CFBF5901E}"/>
              </a:ext>
            </a:extLst>
          </p:cNvPr>
          <p:cNvSpPr>
            <a:spLocks noGrp="1"/>
          </p:cNvSpPr>
          <p:nvPr>
            <p:ph type="title"/>
          </p:nvPr>
        </p:nvSpPr>
        <p:spPr>
          <a:xfrm>
            <a:off x="1743994" y="134005"/>
            <a:ext cx="9430463" cy="1325563"/>
          </a:xfrm>
        </p:spPr>
        <p:txBody>
          <a:bodyPr>
            <a:normAutofit/>
          </a:bodyPr>
          <a:lstStyle/>
          <a:p>
            <a:r>
              <a:rPr lang="en-US" sz="3600" b="1" dirty="0">
                <a:solidFill>
                  <a:srgbClr val="0070C0"/>
                </a:solidFill>
                <a:cs typeface="Calibri Light"/>
              </a:rPr>
              <a:t>What is Reflective Practice?</a:t>
            </a:r>
            <a:endParaRPr lang="en-US" b="1" dirty="0">
              <a:solidFill>
                <a:srgbClr val="0070C0"/>
              </a:solidFill>
            </a:endParaRPr>
          </a:p>
        </p:txBody>
      </p:sp>
      <p:pic>
        <p:nvPicPr>
          <p:cNvPr id="5" name="Content Placeholder 4" descr="A logo with a black background&#10;&#10;Description automatically generated">
            <a:extLst>
              <a:ext uri="{FF2B5EF4-FFF2-40B4-BE49-F238E27FC236}">
                <a16:creationId xmlns:a16="http://schemas.microsoft.com/office/drawing/2014/main" id="{2BAA5254-5440-D587-D1E4-AA9C74C108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6" name="TextBox 5">
            <a:extLst>
              <a:ext uri="{FF2B5EF4-FFF2-40B4-BE49-F238E27FC236}">
                <a16:creationId xmlns:a16="http://schemas.microsoft.com/office/drawing/2014/main" id="{AE758FB3-8625-61CD-D308-2BC9B7B9E067}"/>
              </a:ext>
            </a:extLst>
          </p:cNvPr>
          <p:cNvSpPr txBox="1"/>
          <p:nvPr/>
        </p:nvSpPr>
        <p:spPr>
          <a:xfrm>
            <a:off x="598241" y="1968109"/>
            <a:ext cx="4381383" cy="2419124"/>
          </a:xfrm>
          <a:prstGeom prst="rect">
            <a:avLst/>
          </a:prstGeom>
          <a:noFill/>
        </p:spPr>
        <p:txBody>
          <a:bodyPr wrap="square" lIns="91440" tIns="45720" rIns="91440" bIns="45720" anchor="t">
            <a:spAutoFit/>
          </a:bodyPr>
          <a:lstStyle/>
          <a:p>
            <a:pPr>
              <a:lnSpc>
                <a:spcPct val="90000"/>
              </a:lnSpc>
              <a:spcBef>
                <a:spcPts val="1000"/>
              </a:spcBef>
            </a:pPr>
            <a:r>
              <a:rPr lang="en-GB" sz="2800" b="0" i="0" dirty="0">
                <a:solidFill>
                  <a:srgbClr val="0070C0"/>
                </a:solidFill>
                <a:effectLst/>
              </a:rPr>
              <a:t>Reflective practice was something which developed in disciplines such as teaching, medicine and social work as a way to learn from real life experiences.</a:t>
            </a:r>
            <a:endParaRPr lang="en-US" sz="2600" dirty="0">
              <a:solidFill>
                <a:srgbClr val="0070C0"/>
              </a:solidFill>
              <a:cs typeface="Calibri"/>
            </a:endParaRPr>
          </a:p>
        </p:txBody>
      </p:sp>
      <p:graphicFrame>
        <p:nvGraphicFramePr>
          <p:cNvPr id="4" name="Diagram 3">
            <a:extLst>
              <a:ext uri="{FF2B5EF4-FFF2-40B4-BE49-F238E27FC236}">
                <a16:creationId xmlns:a16="http://schemas.microsoft.com/office/drawing/2014/main" id="{52F8E180-3C9A-D8B1-11E9-7D73470EBC49}"/>
              </a:ext>
            </a:extLst>
          </p:cNvPr>
          <p:cNvGraphicFramePr/>
          <p:nvPr/>
        </p:nvGraphicFramePr>
        <p:xfrm>
          <a:off x="4538949" y="374574"/>
          <a:ext cx="8532801" cy="6224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TextBox 24">
            <a:extLst>
              <a:ext uri="{FF2B5EF4-FFF2-40B4-BE49-F238E27FC236}">
                <a16:creationId xmlns:a16="http://schemas.microsoft.com/office/drawing/2014/main" id="{F8EA2650-BD23-3EE0-A97C-3CF43F258AE0}"/>
              </a:ext>
            </a:extLst>
          </p:cNvPr>
          <p:cNvSpPr txBox="1"/>
          <p:nvPr/>
        </p:nvSpPr>
        <p:spPr>
          <a:xfrm>
            <a:off x="8890000" y="6540500"/>
            <a:ext cx="52197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Based on David Kolb's reflective learning cycle 1984</a:t>
            </a:r>
            <a:endParaRPr lang="en-US" sz="1200" dirty="0"/>
          </a:p>
        </p:txBody>
      </p:sp>
    </p:spTree>
    <p:extLst>
      <p:ext uri="{BB962C8B-B14F-4D97-AF65-F5344CB8AC3E}">
        <p14:creationId xmlns:p14="http://schemas.microsoft.com/office/powerpoint/2010/main" val="286737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6632-9A8D-6223-1929-C52FE326D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CDEA2-2316-D392-7720-F71CFBF5901E}"/>
              </a:ext>
            </a:extLst>
          </p:cNvPr>
          <p:cNvSpPr>
            <a:spLocks noGrp="1"/>
          </p:cNvSpPr>
          <p:nvPr>
            <p:ph type="title"/>
          </p:nvPr>
        </p:nvSpPr>
        <p:spPr>
          <a:xfrm>
            <a:off x="1779912" y="110330"/>
            <a:ext cx="9430463" cy="1325563"/>
          </a:xfrm>
        </p:spPr>
        <p:txBody>
          <a:bodyPr>
            <a:normAutofit/>
          </a:bodyPr>
          <a:lstStyle/>
          <a:p>
            <a:r>
              <a:rPr lang="en-US" sz="3600" b="1" dirty="0">
                <a:solidFill>
                  <a:srgbClr val="0070C0"/>
                </a:solidFill>
                <a:cs typeface="Calibri Light"/>
              </a:rPr>
              <a:t>What is Supervision?</a:t>
            </a:r>
            <a:endParaRPr lang="en-US" b="1" dirty="0">
              <a:solidFill>
                <a:srgbClr val="0070C0"/>
              </a:solidFill>
            </a:endParaRPr>
          </a:p>
        </p:txBody>
      </p:sp>
      <p:pic>
        <p:nvPicPr>
          <p:cNvPr id="5" name="Content Placeholder 4" descr="A logo with a black background&#10;&#10;Description automatically generated">
            <a:extLst>
              <a:ext uri="{FF2B5EF4-FFF2-40B4-BE49-F238E27FC236}">
                <a16:creationId xmlns:a16="http://schemas.microsoft.com/office/drawing/2014/main" id="{2BAA5254-5440-D587-D1E4-AA9C74C108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6" name="TextBox 5">
            <a:extLst>
              <a:ext uri="{FF2B5EF4-FFF2-40B4-BE49-F238E27FC236}">
                <a16:creationId xmlns:a16="http://schemas.microsoft.com/office/drawing/2014/main" id="{AE758FB3-8625-61CD-D308-2BC9B7B9E067}"/>
              </a:ext>
            </a:extLst>
          </p:cNvPr>
          <p:cNvSpPr txBox="1"/>
          <p:nvPr/>
        </p:nvSpPr>
        <p:spPr>
          <a:xfrm>
            <a:off x="752475" y="1909878"/>
            <a:ext cx="3913257" cy="3333220"/>
          </a:xfrm>
          <a:prstGeom prst="rect">
            <a:avLst/>
          </a:prstGeom>
          <a:noFill/>
        </p:spPr>
        <p:txBody>
          <a:bodyPr wrap="square" lIns="91440" tIns="45720" rIns="91440" bIns="45720" anchor="t">
            <a:spAutoFit/>
          </a:bodyPr>
          <a:lstStyle/>
          <a:p>
            <a:pPr>
              <a:lnSpc>
                <a:spcPct val="90000"/>
              </a:lnSpc>
              <a:spcBef>
                <a:spcPts val="1000"/>
              </a:spcBef>
            </a:pPr>
            <a:r>
              <a:rPr lang="en-GB" sz="2600" dirty="0">
                <a:solidFill>
                  <a:srgbClr val="0070C0"/>
                </a:solidFill>
                <a:latin typeface="Calibri"/>
                <a:cs typeface="Calibri"/>
              </a:rPr>
              <a:t>Supervision is a process of professional learning and development that enables individuals to reflect on and develop their knowledge, skills, and competence, through agreed and regular support with another professional.</a:t>
            </a:r>
            <a:endParaRPr lang="en-US" sz="2600" dirty="0">
              <a:solidFill>
                <a:srgbClr val="0070C0"/>
              </a:solidFill>
              <a:latin typeface="Calibri"/>
              <a:cs typeface="Calibri"/>
            </a:endParaRPr>
          </a:p>
        </p:txBody>
      </p:sp>
      <p:pic>
        <p:nvPicPr>
          <p:cNvPr id="3" name="Picture 2">
            <a:extLst>
              <a:ext uri="{FF2B5EF4-FFF2-40B4-BE49-F238E27FC236}">
                <a16:creationId xmlns:a16="http://schemas.microsoft.com/office/drawing/2014/main" id="{A3F4E0EC-B749-FCD8-213F-C2158A914C57}"/>
              </a:ext>
            </a:extLst>
          </p:cNvPr>
          <p:cNvPicPr>
            <a:picLocks noChangeAspect="1"/>
          </p:cNvPicPr>
          <p:nvPr/>
        </p:nvPicPr>
        <p:blipFill>
          <a:blip r:embed="rId4"/>
          <a:stretch>
            <a:fillRect/>
          </a:stretch>
        </p:blipFill>
        <p:spPr>
          <a:xfrm>
            <a:off x="5167491" y="147488"/>
            <a:ext cx="6949382" cy="6858000"/>
          </a:xfrm>
          <a:prstGeom prst="rect">
            <a:avLst/>
          </a:prstGeom>
        </p:spPr>
      </p:pic>
    </p:spTree>
    <p:extLst>
      <p:ext uri="{BB962C8B-B14F-4D97-AF65-F5344CB8AC3E}">
        <p14:creationId xmlns:p14="http://schemas.microsoft.com/office/powerpoint/2010/main" val="322384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6632-9A8D-6223-1929-C52FE326D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CDEA2-2316-D392-7720-F71CFBF5901E}"/>
              </a:ext>
            </a:extLst>
          </p:cNvPr>
          <p:cNvSpPr>
            <a:spLocks noGrp="1"/>
          </p:cNvSpPr>
          <p:nvPr>
            <p:ph type="title"/>
          </p:nvPr>
        </p:nvSpPr>
        <p:spPr>
          <a:xfrm>
            <a:off x="1779912" y="110330"/>
            <a:ext cx="9430463" cy="1325563"/>
          </a:xfrm>
        </p:spPr>
        <p:txBody>
          <a:bodyPr>
            <a:normAutofit/>
          </a:bodyPr>
          <a:lstStyle/>
          <a:p>
            <a:pPr>
              <a:lnSpc>
                <a:spcPct val="90000"/>
              </a:lnSpc>
              <a:spcBef>
                <a:spcPts val="1000"/>
              </a:spcBef>
            </a:pPr>
            <a:r>
              <a:rPr lang="en-GB" sz="3600" dirty="0">
                <a:solidFill>
                  <a:srgbClr val="0070C0"/>
                </a:solidFill>
                <a:latin typeface="Calibri"/>
                <a:cs typeface="Calibri"/>
              </a:rPr>
              <a:t>The four functions of supervision</a:t>
            </a:r>
            <a:endParaRPr lang="en-US" sz="3600" dirty="0">
              <a:solidFill>
                <a:srgbClr val="0070C0"/>
              </a:solidFill>
              <a:latin typeface="Calibri"/>
              <a:cs typeface="Calibri"/>
            </a:endParaRPr>
          </a:p>
        </p:txBody>
      </p:sp>
      <p:pic>
        <p:nvPicPr>
          <p:cNvPr id="5" name="Content Placeholder 4" descr="A logo with a black background&#10;&#10;Description automatically generated">
            <a:extLst>
              <a:ext uri="{FF2B5EF4-FFF2-40B4-BE49-F238E27FC236}">
                <a16:creationId xmlns:a16="http://schemas.microsoft.com/office/drawing/2014/main" id="{2BAA5254-5440-D587-D1E4-AA9C74C108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graphicFrame>
        <p:nvGraphicFramePr>
          <p:cNvPr id="4" name="Diagram 3">
            <a:extLst>
              <a:ext uri="{FF2B5EF4-FFF2-40B4-BE49-F238E27FC236}">
                <a16:creationId xmlns:a16="http://schemas.microsoft.com/office/drawing/2014/main" id="{1D39B8E7-A8EC-B517-E545-3C089FBB7881}"/>
              </a:ext>
            </a:extLst>
          </p:cNvPr>
          <p:cNvGraphicFramePr/>
          <p:nvPr/>
        </p:nvGraphicFramePr>
        <p:xfrm>
          <a:off x="981625" y="1435893"/>
          <a:ext cx="9746600" cy="4595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9341214F-A317-2A07-3097-DBB77DEBE48D}"/>
              </a:ext>
            </a:extLst>
          </p:cNvPr>
          <p:cNvSpPr/>
          <p:nvPr/>
        </p:nvSpPr>
        <p:spPr>
          <a:xfrm>
            <a:off x="10134600" y="1587500"/>
            <a:ext cx="1866900" cy="3009900"/>
          </a:xfrm>
          <a:prstGeom prst="rect">
            <a:avLst/>
          </a:prstGeom>
          <a:solidFill>
            <a:srgbClr val="7030A0"/>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92D050"/>
                </a:solidFill>
                <a:cs typeface="Calibri"/>
              </a:rPr>
              <a:t>TED</a:t>
            </a:r>
            <a:r>
              <a:rPr lang="en-US" sz="2000" b="1" dirty="0">
                <a:cs typeface="Calibri"/>
              </a:rPr>
              <a:t> Questions</a:t>
            </a:r>
          </a:p>
          <a:p>
            <a:pPr algn="ctr"/>
            <a:endParaRPr lang="en-US" sz="2000" b="1" dirty="0">
              <a:cs typeface="Calibri"/>
            </a:endParaRPr>
          </a:p>
          <a:p>
            <a:pPr algn="ctr"/>
            <a:r>
              <a:rPr lang="en-US" sz="2000" b="1" dirty="0">
                <a:solidFill>
                  <a:srgbClr val="92D050"/>
                </a:solidFill>
                <a:cs typeface="Calibri"/>
              </a:rPr>
              <a:t>T</a:t>
            </a:r>
            <a:r>
              <a:rPr lang="en-US" sz="2000" b="1" dirty="0">
                <a:cs typeface="Calibri"/>
              </a:rPr>
              <a:t>ell me</a:t>
            </a:r>
          </a:p>
          <a:p>
            <a:pPr algn="ctr"/>
            <a:endParaRPr lang="en-US" sz="2000" b="1" dirty="0">
              <a:cs typeface="Calibri"/>
            </a:endParaRPr>
          </a:p>
          <a:p>
            <a:pPr algn="ctr"/>
            <a:r>
              <a:rPr lang="en-US" sz="2000" b="1" dirty="0">
                <a:solidFill>
                  <a:srgbClr val="92D050"/>
                </a:solidFill>
                <a:cs typeface="Calibri"/>
              </a:rPr>
              <a:t>E</a:t>
            </a:r>
            <a:r>
              <a:rPr lang="en-US" sz="2000" b="1" dirty="0">
                <a:cs typeface="Calibri"/>
              </a:rPr>
              <a:t>xplain to me</a:t>
            </a:r>
          </a:p>
          <a:p>
            <a:pPr algn="ctr"/>
            <a:endParaRPr lang="en-US" sz="2000" b="1" dirty="0">
              <a:cs typeface="Calibri"/>
            </a:endParaRPr>
          </a:p>
          <a:p>
            <a:pPr algn="ctr"/>
            <a:r>
              <a:rPr lang="en-US" sz="2000" b="1" dirty="0">
                <a:solidFill>
                  <a:srgbClr val="92D050"/>
                </a:solidFill>
                <a:cs typeface="Calibri"/>
              </a:rPr>
              <a:t>D</a:t>
            </a:r>
            <a:r>
              <a:rPr lang="en-US" sz="2000" b="1" dirty="0">
                <a:cs typeface="Calibri"/>
              </a:rPr>
              <a:t>escribe to me</a:t>
            </a:r>
          </a:p>
        </p:txBody>
      </p:sp>
    </p:spTree>
    <p:extLst>
      <p:ext uri="{BB962C8B-B14F-4D97-AF65-F5344CB8AC3E}">
        <p14:creationId xmlns:p14="http://schemas.microsoft.com/office/powerpoint/2010/main" val="555310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6632-9A8D-6223-1929-C52FE326D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CDEA2-2316-D392-7720-F71CFBF5901E}"/>
              </a:ext>
            </a:extLst>
          </p:cNvPr>
          <p:cNvSpPr>
            <a:spLocks noGrp="1"/>
          </p:cNvSpPr>
          <p:nvPr>
            <p:ph type="title"/>
          </p:nvPr>
        </p:nvSpPr>
        <p:spPr>
          <a:xfrm>
            <a:off x="1441450" y="84929"/>
            <a:ext cx="9430463" cy="1325563"/>
          </a:xfrm>
        </p:spPr>
        <p:txBody>
          <a:bodyPr>
            <a:normAutofit/>
          </a:bodyPr>
          <a:lstStyle/>
          <a:p>
            <a:pPr>
              <a:lnSpc>
                <a:spcPct val="90000"/>
              </a:lnSpc>
              <a:spcBef>
                <a:spcPts val="1000"/>
              </a:spcBef>
            </a:pPr>
            <a:r>
              <a:rPr lang="en-GB" sz="3600" dirty="0">
                <a:solidFill>
                  <a:srgbClr val="0070C0"/>
                </a:solidFill>
                <a:latin typeface="Calibri"/>
                <a:cs typeface="Calibri"/>
              </a:rPr>
              <a:t>Consciously prompting reflective thinking</a:t>
            </a:r>
            <a:endParaRPr lang="en-US" sz="3600" dirty="0">
              <a:solidFill>
                <a:srgbClr val="0070C0"/>
              </a:solidFill>
              <a:latin typeface="Calibri"/>
              <a:cs typeface="Calibri"/>
            </a:endParaRPr>
          </a:p>
        </p:txBody>
      </p:sp>
      <p:pic>
        <p:nvPicPr>
          <p:cNvPr id="5" name="Content Placeholder 4" descr="A logo with a black background&#10;&#10;Description automatically generated">
            <a:extLst>
              <a:ext uri="{FF2B5EF4-FFF2-40B4-BE49-F238E27FC236}">
                <a16:creationId xmlns:a16="http://schemas.microsoft.com/office/drawing/2014/main" id="{2BAA5254-5440-D587-D1E4-AA9C74C108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graphicFrame>
        <p:nvGraphicFramePr>
          <p:cNvPr id="3" name="Content Placeholder 3">
            <a:extLst>
              <a:ext uri="{FF2B5EF4-FFF2-40B4-BE49-F238E27FC236}">
                <a16:creationId xmlns:a16="http://schemas.microsoft.com/office/drawing/2014/main" id="{BC778A85-570D-6365-1A77-1A8CD91ADEA5}"/>
              </a:ext>
            </a:extLst>
          </p:cNvPr>
          <p:cNvGraphicFramePr>
            <a:graphicFrameLocks noGrp="1"/>
          </p:cNvGraphicFramePr>
          <p:nvPr/>
        </p:nvGraphicFramePr>
        <p:xfrm>
          <a:off x="1341610" y="1307029"/>
          <a:ext cx="8588413" cy="4994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8" name="Rectangle 137">
            <a:extLst>
              <a:ext uri="{FF2B5EF4-FFF2-40B4-BE49-F238E27FC236}">
                <a16:creationId xmlns:a16="http://schemas.microsoft.com/office/drawing/2014/main" id="{65794470-B192-8846-4E4D-8BB8F1C6261C}"/>
              </a:ext>
            </a:extLst>
          </p:cNvPr>
          <p:cNvSpPr/>
          <p:nvPr/>
        </p:nvSpPr>
        <p:spPr>
          <a:xfrm>
            <a:off x="10134600" y="1587500"/>
            <a:ext cx="1866900" cy="3009900"/>
          </a:xfrm>
          <a:prstGeom prst="rect">
            <a:avLst/>
          </a:prstGeom>
          <a:solidFill>
            <a:srgbClr val="7030A0"/>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92D050"/>
                </a:solidFill>
                <a:cs typeface="Calibri"/>
              </a:rPr>
              <a:t>TED</a:t>
            </a:r>
            <a:r>
              <a:rPr lang="en-US" sz="2000" b="1" dirty="0">
                <a:cs typeface="Calibri"/>
              </a:rPr>
              <a:t> Questions</a:t>
            </a:r>
          </a:p>
          <a:p>
            <a:pPr algn="ctr"/>
            <a:endParaRPr lang="en-US" sz="2000" b="1" dirty="0">
              <a:cs typeface="Calibri"/>
            </a:endParaRPr>
          </a:p>
          <a:p>
            <a:pPr algn="ctr"/>
            <a:r>
              <a:rPr lang="en-US" sz="2000" b="1" dirty="0">
                <a:solidFill>
                  <a:srgbClr val="92D050"/>
                </a:solidFill>
                <a:cs typeface="Calibri"/>
              </a:rPr>
              <a:t>T</a:t>
            </a:r>
            <a:r>
              <a:rPr lang="en-US" sz="2000" b="1" dirty="0">
                <a:cs typeface="Calibri"/>
              </a:rPr>
              <a:t>ell me</a:t>
            </a:r>
          </a:p>
          <a:p>
            <a:pPr algn="ctr"/>
            <a:endParaRPr lang="en-US" sz="2000" b="1" dirty="0">
              <a:cs typeface="Calibri"/>
            </a:endParaRPr>
          </a:p>
          <a:p>
            <a:pPr algn="ctr"/>
            <a:r>
              <a:rPr lang="en-US" sz="2000" b="1" dirty="0">
                <a:solidFill>
                  <a:srgbClr val="92D050"/>
                </a:solidFill>
                <a:cs typeface="Calibri"/>
              </a:rPr>
              <a:t>E</a:t>
            </a:r>
            <a:r>
              <a:rPr lang="en-US" sz="2000" b="1" dirty="0">
                <a:cs typeface="Calibri"/>
              </a:rPr>
              <a:t>xplain to me</a:t>
            </a:r>
          </a:p>
          <a:p>
            <a:pPr algn="ctr"/>
            <a:endParaRPr lang="en-US" sz="2000" b="1" dirty="0">
              <a:cs typeface="Calibri"/>
            </a:endParaRPr>
          </a:p>
          <a:p>
            <a:pPr algn="ctr"/>
            <a:r>
              <a:rPr lang="en-US" sz="2000" b="1" dirty="0">
                <a:solidFill>
                  <a:srgbClr val="92D050"/>
                </a:solidFill>
                <a:cs typeface="Calibri"/>
              </a:rPr>
              <a:t>D</a:t>
            </a:r>
            <a:r>
              <a:rPr lang="en-US" sz="2000" b="1" dirty="0">
                <a:cs typeface="Calibri"/>
              </a:rPr>
              <a:t>escribe to me</a:t>
            </a:r>
          </a:p>
        </p:txBody>
      </p:sp>
    </p:spTree>
    <p:extLst>
      <p:ext uri="{BB962C8B-B14F-4D97-AF65-F5344CB8AC3E}">
        <p14:creationId xmlns:p14="http://schemas.microsoft.com/office/powerpoint/2010/main" val="41777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6632-9A8D-6223-1929-C52FE326D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CDEA2-2316-D392-7720-F71CFBF5901E}"/>
              </a:ext>
            </a:extLst>
          </p:cNvPr>
          <p:cNvSpPr>
            <a:spLocks noGrp="1"/>
          </p:cNvSpPr>
          <p:nvPr>
            <p:ph type="title"/>
          </p:nvPr>
        </p:nvSpPr>
        <p:spPr>
          <a:xfrm>
            <a:off x="1441450" y="84929"/>
            <a:ext cx="9430463" cy="1325563"/>
          </a:xfrm>
        </p:spPr>
        <p:txBody>
          <a:bodyPr>
            <a:normAutofit/>
          </a:bodyPr>
          <a:lstStyle/>
          <a:p>
            <a:pPr>
              <a:lnSpc>
                <a:spcPct val="90000"/>
              </a:lnSpc>
              <a:spcBef>
                <a:spcPts val="1000"/>
              </a:spcBef>
            </a:pPr>
            <a:r>
              <a:rPr lang="en-GB" sz="3600" dirty="0">
                <a:solidFill>
                  <a:srgbClr val="0070C0"/>
                </a:solidFill>
                <a:latin typeface="Calibri"/>
                <a:cs typeface="Calibri"/>
              </a:rPr>
              <a:t>Consciously prompting reflective thinking</a:t>
            </a:r>
            <a:endParaRPr lang="en-US" sz="3600" dirty="0">
              <a:solidFill>
                <a:srgbClr val="0070C0"/>
              </a:solidFill>
              <a:latin typeface="Calibri"/>
              <a:cs typeface="Calibri"/>
            </a:endParaRPr>
          </a:p>
        </p:txBody>
      </p:sp>
      <p:pic>
        <p:nvPicPr>
          <p:cNvPr id="5" name="Content Placeholder 4" descr="A logo with a black background&#10;&#10;Description automatically generated">
            <a:extLst>
              <a:ext uri="{FF2B5EF4-FFF2-40B4-BE49-F238E27FC236}">
                <a16:creationId xmlns:a16="http://schemas.microsoft.com/office/drawing/2014/main" id="{2BAA5254-5440-D587-D1E4-AA9C74C108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graphicFrame>
        <p:nvGraphicFramePr>
          <p:cNvPr id="3" name="Content Placeholder 3">
            <a:extLst>
              <a:ext uri="{FF2B5EF4-FFF2-40B4-BE49-F238E27FC236}">
                <a16:creationId xmlns:a16="http://schemas.microsoft.com/office/drawing/2014/main" id="{BC778A85-570D-6365-1A77-1A8CD91ADEA5}"/>
              </a:ext>
            </a:extLst>
          </p:cNvPr>
          <p:cNvGraphicFramePr>
            <a:graphicFrameLocks noGrp="1"/>
          </p:cNvGraphicFramePr>
          <p:nvPr/>
        </p:nvGraphicFramePr>
        <p:xfrm>
          <a:off x="1341610" y="1307029"/>
          <a:ext cx="8588413" cy="4994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8" name="Rectangle 137">
            <a:extLst>
              <a:ext uri="{FF2B5EF4-FFF2-40B4-BE49-F238E27FC236}">
                <a16:creationId xmlns:a16="http://schemas.microsoft.com/office/drawing/2014/main" id="{65794470-B192-8846-4E4D-8BB8F1C6261C}"/>
              </a:ext>
            </a:extLst>
          </p:cNvPr>
          <p:cNvSpPr/>
          <p:nvPr/>
        </p:nvSpPr>
        <p:spPr>
          <a:xfrm>
            <a:off x="10134600" y="1587500"/>
            <a:ext cx="1866900" cy="3009900"/>
          </a:xfrm>
          <a:prstGeom prst="rect">
            <a:avLst/>
          </a:prstGeom>
          <a:solidFill>
            <a:srgbClr val="7030A0"/>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92D050"/>
                </a:solidFill>
                <a:cs typeface="Calibri"/>
              </a:rPr>
              <a:t>TED</a:t>
            </a:r>
            <a:r>
              <a:rPr lang="en-US" sz="2000" b="1" dirty="0">
                <a:cs typeface="Calibri"/>
              </a:rPr>
              <a:t> Questions</a:t>
            </a:r>
          </a:p>
          <a:p>
            <a:pPr algn="ctr"/>
            <a:endParaRPr lang="en-US" sz="2000" b="1" dirty="0">
              <a:cs typeface="Calibri"/>
            </a:endParaRPr>
          </a:p>
          <a:p>
            <a:pPr algn="ctr"/>
            <a:r>
              <a:rPr lang="en-US" sz="2000" b="1" dirty="0">
                <a:solidFill>
                  <a:srgbClr val="92D050"/>
                </a:solidFill>
                <a:cs typeface="Calibri"/>
              </a:rPr>
              <a:t>T</a:t>
            </a:r>
            <a:r>
              <a:rPr lang="en-US" sz="2000" b="1" dirty="0">
                <a:cs typeface="Calibri"/>
              </a:rPr>
              <a:t>ell me</a:t>
            </a:r>
          </a:p>
          <a:p>
            <a:pPr algn="ctr"/>
            <a:endParaRPr lang="en-US" sz="2000" b="1" dirty="0">
              <a:cs typeface="Calibri"/>
            </a:endParaRPr>
          </a:p>
          <a:p>
            <a:pPr algn="ctr"/>
            <a:r>
              <a:rPr lang="en-US" sz="2000" b="1" dirty="0">
                <a:solidFill>
                  <a:srgbClr val="92D050"/>
                </a:solidFill>
                <a:cs typeface="Calibri"/>
              </a:rPr>
              <a:t>E</a:t>
            </a:r>
            <a:r>
              <a:rPr lang="en-US" sz="2000" b="1" dirty="0">
                <a:cs typeface="Calibri"/>
              </a:rPr>
              <a:t>xplain to me</a:t>
            </a:r>
          </a:p>
          <a:p>
            <a:pPr algn="ctr"/>
            <a:endParaRPr lang="en-US" sz="2000" b="1" dirty="0">
              <a:cs typeface="Calibri"/>
            </a:endParaRPr>
          </a:p>
          <a:p>
            <a:pPr algn="ctr"/>
            <a:r>
              <a:rPr lang="en-US" sz="2000" b="1" dirty="0">
                <a:solidFill>
                  <a:srgbClr val="92D050"/>
                </a:solidFill>
                <a:cs typeface="Calibri"/>
              </a:rPr>
              <a:t>D</a:t>
            </a:r>
            <a:r>
              <a:rPr lang="en-US" sz="2000" b="1" dirty="0">
                <a:cs typeface="Calibri"/>
              </a:rPr>
              <a:t>escribe to me</a:t>
            </a:r>
          </a:p>
        </p:txBody>
      </p:sp>
    </p:spTree>
    <p:extLst>
      <p:ext uri="{BB962C8B-B14F-4D97-AF65-F5344CB8AC3E}">
        <p14:creationId xmlns:p14="http://schemas.microsoft.com/office/powerpoint/2010/main" val="3782291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6632-9A8D-6223-1929-C52FE326D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CDEA2-2316-D392-7720-F71CFBF5901E}"/>
              </a:ext>
            </a:extLst>
          </p:cNvPr>
          <p:cNvSpPr>
            <a:spLocks noGrp="1"/>
          </p:cNvSpPr>
          <p:nvPr>
            <p:ph type="title"/>
          </p:nvPr>
        </p:nvSpPr>
        <p:spPr>
          <a:xfrm>
            <a:off x="1441450" y="84929"/>
            <a:ext cx="9430463" cy="1325563"/>
          </a:xfrm>
        </p:spPr>
        <p:txBody>
          <a:bodyPr>
            <a:normAutofit/>
          </a:bodyPr>
          <a:lstStyle/>
          <a:p>
            <a:pPr>
              <a:lnSpc>
                <a:spcPct val="90000"/>
              </a:lnSpc>
              <a:spcBef>
                <a:spcPts val="1000"/>
              </a:spcBef>
            </a:pPr>
            <a:r>
              <a:rPr lang="en-GB" sz="3600" dirty="0">
                <a:solidFill>
                  <a:srgbClr val="0070C0"/>
                </a:solidFill>
                <a:latin typeface="Calibri"/>
                <a:cs typeface="Calibri"/>
              </a:rPr>
              <a:t>Consciously prompting reflective thinking</a:t>
            </a:r>
            <a:endParaRPr lang="en-US" sz="3600" dirty="0">
              <a:solidFill>
                <a:srgbClr val="0070C0"/>
              </a:solidFill>
              <a:latin typeface="Calibri"/>
              <a:cs typeface="Calibri"/>
            </a:endParaRPr>
          </a:p>
        </p:txBody>
      </p:sp>
      <p:pic>
        <p:nvPicPr>
          <p:cNvPr id="5" name="Content Placeholder 4" descr="A logo with a black background&#10;&#10;Description automatically generated">
            <a:extLst>
              <a:ext uri="{FF2B5EF4-FFF2-40B4-BE49-F238E27FC236}">
                <a16:creationId xmlns:a16="http://schemas.microsoft.com/office/drawing/2014/main" id="{2BAA5254-5440-D587-D1E4-AA9C74C108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graphicFrame>
        <p:nvGraphicFramePr>
          <p:cNvPr id="3" name="Content Placeholder 3">
            <a:extLst>
              <a:ext uri="{FF2B5EF4-FFF2-40B4-BE49-F238E27FC236}">
                <a16:creationId xmlns:a16="http://schemas.microsoft.com/office/drawing/2014/main" id="{BC778A85-570D-6365-1A77-1A8CD91ADEA5}"/>
              </a:ext>
            </a:extLst>
          </p:cNvPr>
          <p:cNvGraphicFramePr>
            <a:graphicFrameLocks noGrp="1"/>
          </p:cNvGraphicFramePr>
          <p:nvPr/>
        </p:nvGraphicFramePr>
        <p:xfrm>
          <a:off x="1341610" y="1307029"/>
          <a:ext cx="8588413" cy="4994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8" name="Rectangle 137">
            <a:extLst>
              <a:ext uri="{FF2B5EF4-FFF2-40B4-BE49-F238E27FC236}">
                <a16:creationId xmlns:a16="http://schemas.microsoft.com/office/drawing/2014/main" id="{65794470-B192-8846-4E4D-8BB8F1C6261C}"/>
              </a:ext>
            </a:extLst>
          </p:cNvPr>
          <p:cNvSpPr/>
          <p:nvPr/>
        </p:nvSpPr>
        <p:spPr>
          <a:xfrm>
            <a:off x="10134600" y="1587500"/>
            <a:ext cx="1866900" cy="3009900"/>
          </a:xfrm>
          <a:prstGeom prst="rect">
            <a:avLst/>
          </a:prstGeom>
          <a:solidFill>
            <a:srgbClr val="7030A0"/>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92D050"/>
                </a:solidFill>
                <a:cs typeface="Calibri"/>
              </a:rPr>
              <a:t>TED</a:t>
            </a:r>
            <a:r>
              <a:rPr lang="en-US" sz="2000" b="1" dirty="0">
                <a:cs typeface="Calibri"/>
              </a:rPr>
              <a:t> Questions</a:t>
            </a:r>
          </a:p>
          <a:p>
            <a:pPr algn="ctr"/>
            <a:endParaRPr lang="en-US" sz="2000" b="1" dirty="0">
              <a:cs typeface="Calibri"/>
            </a:endParaRPr>
          </a:p>
          <a:p>
            <a:pPr algn="ctr"/>
            <a:r>
              <a:rPr lang="en-US" sz="2000" b="1" dirty="0">
                <a:solidFill>
                  <a:srgbClr val="92D050"/>
                </a:solidFill>
                <a:cs typeface="Calibri"/>
              </a:rPr>
              <a:t>T</a:t>
            </a:r>
            <a:r>
              <a:rPr lang="en-US" sz="2000" b="1" dirty="0">
                <a:cs typeface="Calibri"/>
              </a:rPr>
              <a:t>ell me</a:t>
            </a:r>
          </a:p>
          <a:p>
            <a:pPr algn="ctr"/>
            <a:endParaRPr lang="en-US" sz="2000" b="1" dirty="0">
              <a:cs typeface="Calibri"/>
            </a:endParaRPr>
          </a:p>
          <a:p>
            <a:pPr algn="ctr"/>
            <a:r>
              <a:rPr lang="en-US" sz="2000" b="1" dirty="0">
                <a:solidFill>
                  <a:srgbClr val="92D050"/>
                </a:solidFill>
                <a:cs typeface="Calibri"/>
              </a:rPr>
              <a:t>E</a:t>
            </a:r>
            <a:r>
              <a:rPr lang="en-US" sz="2000" b="1" dirty="0">
                <a:cs typeface="Calibri"/>
              </a:rPr>
              <a:t>xplain to me</a:t>
            </a:r>
          </a:p>
          <a:p>
            <a:pPr algn="ctr"/>
            <a:endParaRPr lang="en-US" sz="2000" b="1" dirty="0">
              <a:cs typeface="Calibri"/>
            </a:endParaRPr>
          </a:p>
          <a:p>
            <a:pPr algn="ctr"/>
            <a:r>
              <a:rPr lang="en-US" sz="2000" b="1" dirty="0">
                <a:solidFill>
                  <a:srgbClr val="92D050"/>
                </a:solidFill>
                <a:cs typeface="Calibri"/>
              </a:rPr>
              <a:t>D</a:t>
            </a:r>
            <a:r>
              <a:rPr lang="en-US" sz="2000" b="1" dirty="0">
                <a:cs typeface="Calibri"/>
              </a:rPr>
              <a:t>escribe to me</a:t>
            </a:r>
          </a:p>
        </p:txBody>
      </p:sp>
    </p:spTree>
    <p:extLst>
      <p:ext uri="{BB962C8B-B14F-4D97-AF65-F5344CB8AC3E}">
        <p14:creationId xmlns:p14="http://schemas.microsoft.com/office/powerpoint/2010/main" val="3567302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6632-9A8D-6223-1929-C52FE326D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CDEA2-2316-D392-7720-F71CFBF5901E}"/>
              </a:ext>
            </a:extLst>
          </p:cNvPr>
          <p:cNvSpPr>
            <a:spLocks noGrp="1"/>
          </p:cNvSpPr>
          <p:nvPr>
            <p:ph type="title"/>
          </p:nvPr>
        </p:nvSpPr>
        <p:spPr>
          <a:xfrm>
            <a:off x="1441450" y="84929"/>
            <a:ext cx="9430463" cy="1325563"/>
          </a:xfrm>
        </p:spPr>
        <p:txBody>
          <a:bodyPr>
            <a:normAutofit/>
          </a:bodyPr>
          <a:lstStyle/>
          <a:p>
            <a:pPr>
              <a:lnSpc>
                <a:spcPct val="90000"/>
              </a:lnSpc>
              <a:spcBef>
                <a:spcPts val="1000"/>
              </a:spcBef>
            </a:pPr>
            <a:r>
              <a:rPr lang="en-GB" sz="3600" dirty="0">
                <a:solidFill>
                  <a:srgbClr val="0070C0"/>
                </a:solidFill>
                <a:latin typeface="Calibri"/>
                <a:cs typeface="Calibri"/>
              </a:rPr>
              <a:t>Consciously prompting reflective thinking</a:t>
            </a:r>
            <a:endParaRPr lang="en-US" sz="3600" dirty="0">
              <a:solidFill>
                <a:srgbClr val="0070C0"/>
              </a:solidFill>
              <a:latin typeface="Calibri"/>
              <a:cs typeface="Calibri"/>
            </a:endParaRPr>
          </a:p>
        </p:txBody>
      </p:sp>
      <p:pic>
        <p:nvPicPr>
          <p:cNvPr id="5" name="Content Placeholder 4" descr="A logo with a black background&#10;&#10;Description automatically generated">
            <a:extLst>
              <a:ext uri="{FF2B5EF4-FFF2-40B4-BE49-F238E27FC236}">
                <a16:creationId xmlns:a16="http://schemas.microsoft.com/office/drawing/2014/main" id="{2BAA5254-5440-D587-D1E4-AA9C74C108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graphicFrame>
        <p:nvGraphicFramePr>
          <p:cNvPr id="3" name="Content Placeholder 3">
            <a:extLst>
              <a:ext uri="{FF2B5EF4-FFF2-40B4-BE49-F238E27FC236}">
                <a16:creationId xmlns:a16="http://schemas.microsoft.com/office/drawing/2014/main" id="{BC778A85-570D-6365-1A77-1A8CD91ADEA5}"/>
              </a:ext>
            </a:extLst>
          </p:cNvPr>
          <p:cNvGraphicFramePr>
            <a:graphicFrameLocks noGrp="1"/>
          </p:cNvGraphicFramePr>
          <p:nvPr/>
        </p:nvGraphicFramePr>
        <p:xfrm>
          <a:off x="1341610" y="1307029"/>
          <a:ext cx="8588413" cy="4994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8" name="Rectangle 137">
            <a:extLst>
              <a:ext uri="{FF2B5EF4-FFF2-40B4-BE49-F238E27FC236}">
                <a16:creationId xmlns:a16="http://schemas.microsoft.com/office/drawing/2014/main" id="{65794470-B192-8846-4E4D-8BB8F1C6261C}"/>
              </a:ext>
            </a:extLst>
          </p:cNvPr>
          <p:cNvSpPr/>
          <p:nvPr/>
        </p:nvSpPr>
        <p:spPr>
          <a:xfrm>
            <a:off x="10134600" y="1587500"/>
            <a:ext cx="1866900" cy="3009900"/>
          </a:xfrm>
          <a:prstGeom prst="rect">
            <a:avLst/>
          </a:prstGeom>
          <a:solidFill>
            <a:srgbClr val="7030A0"/>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92D050"/>
                </a:solidFill>
                <a:cs typeface="Calibri"/>
              </a:rPr>
              <a:t>TED</a:t>
            </a:r>
            <a:r>
              <a:rPr lang="en-US" sz="2000" b="1" dirty="0">
                <a:cs typeface="Calibri"/>
              </a:rPr>
              <a:t> Questions</a:t>
            </a:r>
          </a:p>
          <a:p>
            <a:pPr algn="ctr"/>
            <a:endParaRPr lang="en-US" sz="2000" b="1" dirty="0">
              <a:cs typeface="Calibri"/>
            </a:endParaRPr>
          </a:p>
          <a:p>
            <a:pPr algn="ctr"/>
            <a:r>
              <a:rPr lang="en-US" sz="2000" b="1" dirty="0">
                <a:solidFill>
                  <a:srgbClr val="92D050"/>
                </a:solidFill>
                <a:cs typeface="Calibri"/>
              </a:rPr>
              <a:t>T</a:t>
            </a:r>
            <a:r>
              <a:rPr lang="en-US" sz="2000" b="1" dirty="0">
                <a:cs typeface="Calibri"/>
              </a:rPr>
              <a:t>ell me</a:t>
            </a:r>
          </a:p>
          <a:p>
            <a:pPr algn="ctr"/>
            <a:endParaRPr lang="en-US" sz="2000" b="1" dirty="0">
              <a:cs typeface="Calibri"/>
            </a:endParaRPr>
          </a:p>
          <a:p>
            <a:pPr algn="ctr"/>
            <a:r>
              <a:rPr lang="en-US" sz="2000" b="1" dirty="0">
                <a:solidFill>
                  <a:srgbClr val="92D050"/>
                </a:solidFill>
                <a:cs typeface="Calibri"/>
              </a:rPr>
              <a:t>E</a:t>
            </a:r>
            <a:r>
              <a:rPr lang="en-US" sz="2000" b="1" dirty="0">
                <a:cs typeface="Calibri"/>
              </a:rPr>
              <a:t>xplain to me</a:t>
            </a:r>
          </a:p>
          <a:p>
            <a:pPr algn="ctr"/>
            <a:endParaRPr lang="en-US" sz="2000" b="1" dirty="0">
              <a:cs typeface="Calibri"/>
            </a:endParaRPr>
          </a:p>
          <a:p>
            <a:pPr algn="ctr"/>
            <a:r>
              <a:rPr lang="en-US" sz="2000" b="1" dirty="0">
                <a:solidFill>
                  <a:srgbClr val="92D050"/>
                </a:solidFill>
                <a:cs typeface="Calibri"/>
              </a:rPr>
              <a:t>D</a:t>
            </a:r>
            <a:r>
              <a:rPr lang="en-US" sz="2000" b="1" dirty="0">
                <a:cs typeface="Calibri"/>
              </a:rPr>
              <a:t>escribe to me</a:t>
            </a:r>
          </a:p>
        </p:txBody>
      </p:sp>
    </p:spTree>
    <p:extLst>
      <p:ext uri="{BB962C8B-B14F-4D97-AF65-F5344CB8AC3E}">
        <p14:creationId xmlns:p14="http://schemas.microsoft.com/office/powerpoint/2010/main" val="314995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2464472"/>
            <a:ext cx="5363213" cy="1862451"/>
          </a:xfrm>
        </p:spPr>
        <p:txBody>
          <a:bodyPr anchor="t">
            <a:normAutofit/>
          </a:bodyPr>
          <a:lstStyle/>
          <a:p>
            <a:pPr algn="l"/>
            <a:r>
              <a:rPr lang="en-GB" sz="4000" dirty="0">
                <a:solidFill>
                  <a:schemeClr val="tx2"/>
                </a:solidFill>
              </a:rPr>
              <a:t>Developing the DSL as a strategic leader</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643038"/>
          </a:xfrm>
        </p:spPr>
        <p:txBody>
          <a:bodyPr anchor="b">
            <a:normAutofit fontScale="47500" lnSpcReduction="20000"/>
          </a:bodyPr>
          <a:lstStyle/>
          <a:p>
            <a:pPr algn="l"/>
            <a:r>
              <a:rPr lang="en-GB" sz="3900" b="1" i="1" dirty="0">
                <a:solidFill>
                  <a:schemeClr val="tx2"/>
                </a:solidFill>
              </a:rPr>
              <a:t>Louise Veeren</a:t>
            </a:r>
          </a:p>
          <a:p>
            <a:pPr algn="l"/>
            <a:r>
              <a:rPr lang="en-GB" sz="3900" i="1" dirty="0">
                <a:solidFill>
                  <a:schemeClr val="tx2"/>
                </a:solidFill>
              </a:rPr>
              <a:t>Diocese of Norwich Education Services</a:t>
            </a:r>
          </a:p>
          <a:p>
            <a:pPr algn="l"/>
            <a:endParaRPr lang="en-GB" sz="3900" i="1" dirty="0">
              <a:solidFill>
                <a:schemeClr val="tx2"/>
              </a:solidFill>
            </a:endParaRPr>
          </a:p>
          <a:p>
            <a:pPr algn="l"/>
            <a:r>
              <a:rPr lang="en-GB" sz="3900" b="1" i="1" dirty="0">
                <a:solidFill>
                  <a:schemeClr val="tx2"/>
                </a:solidFill>
              </a:rPr>
              <a:t>Diane Parkinson</a:t>
            </a:r>
          </a:p>
          <a:p>
            <a:pPr algn="l"/>
            <a:r>
              <a:rPr lang="en-GB" sz="3900" i="1" dirty="0">
                <a:solidFill>
                  <a:schemeClr val="tx2"/>
                </a:solidFill>
              </a:rPr>
              <a:t>Ethos Academy Trust</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1644073" cy="369332"/>
          </a:xfrm>
          <a:prstGeom prst="rect">
            <a:avLst/>
          </a:prstGeom>
          <a:noFill/>
        </p:spPr>
        <p:txBody>
          <a:bodyPr wrap="square" rtlCol="0">
            <a:spAutoFit/>
          </a:bodyPr>
          <a:lstStyle/>
          <a:p>
            <a:r>
              <a:rPr lang="en-GB" dirty="0">
                <a:solidFill>
                  <a:schemeClr val="accent3">
                    <a:lumMod val="60000"/>
                    <a:lumOff val="40000"/>
                  </a:schemeClr>
                </a:solidFill>
              </a:rPr>
              <a:t>Session 5.1 </a:t>
            </a:r>
          </a:p>
        </p:txBody>
      </p:sp>
      <p:pic>
        <p:nvPicPr>
          <p:cNvPr id="9" name="Picture 8">
            <a:extLst>
              <a:ext uri="{FF2B5EF4-FFF2-40B4-BE49-F238E27FC236}">
                <a16:creationId xmlns:a16="http://schemas.microsoft.com/office/drawing/2014/main" id="{2B335D1D-82ED-325C-BECC-9B14C214C437}"/>
              </a:ext>
            </a:extLst>
          </p:cNvPr>
          <p:cNvPicPr>
            <a:picLocks noChangeAspect="1"/>
          </p:cNvPicPr>
          <p:nvPr/>
        </p:nvPicPr>
        <p:blipFill>
          <a:blip r:embed="rId4"/>
          <a:stretch>
            <a:fillRect/>
          </a:stretch>
        </p:blipFill>
        <p:spPr>
          <a:xfrm>
            <a:off x="5776705" y="218399"/>
            <a:ext cx="3362794" cy="1295581"/>
          </a:xfrm>
          <a:prstGeom prst="rect">
            <a:avLst/>
          </a:prstGeom>
        </p:spPr>
      </p:pic>
      <p:pic>
        <p:nvPicPr>
          <p:cNvPr id="10" name="Picture 9">
            <a:extLst>
              <a:ext uri="{FF2B5EF4-FFF2-40B4-BE49-F238E27FC236}">
                <a16:creationId xmlns:a16="http://schemas.microsoft.com/office/drawing/2014/main" id="{1EBEDD6C-6C31-475C-B508-6C17242CF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6944" y="34854"/>
            <a:ext cx="2651667" cy="1662672"/>
          </a:xfrm>
          <a:prstGeom prst="rect">
            <a:avLst/>
          </a:prstGeom>
        </p:spPr>
      </p:pic>
    </p:spTree>
    <p:extLst>
      <p:ext uri="{BB962C8B-B14F-4D97-AF65-F5344CB8AC3E}">
        <p14:creationId xmlns:p14="http://schemas.microsoft.com/office/powerpoint/2010/main" val="123964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A4DE4-E20D-2590-D434-189F7FDC7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311F3-DCA8-84F1-BDD0-4287B6D5E80D}"/>
              </a:ext>
            </a:extLst>
          </p:cNvPr>
          <p:cNvSpPr>
            <a:spLocks noGrp="1"/>
          </p:cNvSpPr>
          <p:nvPr>
            <p:ph type="title"/>
          </p:nvPr>
        </p:nvSpPr>
        <p:spPr>
          <a:xfrm>
            <a:off x="1441450" y="84929"/>
            <a:ext cx="9430463" cy="1325563"/>
          </a:xfrm>
        </p:spPr>
        <p:txBody>
          <a:bodyPr>
            <a:normAutofit/>
          </a:bodyPr>
          <a:lstStyle/>
          <a:p>
            <a:pPr>
              <a:lnSpc>
                <a:spcPct val="90000"/>
              </a:lnSpc>
              <a:spcBef>
                <a:spcPts val="1000"/>
              </a:spcBef>
            </a:pPr>
            <a:r>
              <a:rPr lang="en-GB" sz="3600" dirty="0">
                <a:solidFill>
                  <a:srgbClr val="0070C0"/>
                </a:solidFill>
                <a:latin typeface="Calibri"/>
                <a:cs typeface="Calibri"/>
              </a:rPr>
              <a:t>Consciously prompting reflective thinking</a:t>
            </a:r>
            <a:endParaRPr lang="en-US" sz="3600" dirty="0">
              <a:solidFill>
                <a:srgbClr val="0070C0"/>
              </a:solidFill>
              <a:latin typeface="Calibri"/>
              <a:cs typeface="Calibri"/>
            </a:endParaRPr>
          </a:p>
        </p:txBody>
      </p:sp>
      <p:pic>
        <p:nvPicPr>
          <p:cNvPr id="5" name="Content Placeholder 4" descr="A logo with a black background&#10;&#10;Description automatically generated">
            <a:extLst>
              <a:ext uri="{FF2B5EF4-FFF2-40B4-BE49-F238E27FC236}">
                <a16:creationId xmlns:a16="http://schemas.microsoft.com/office/drawing/2014/main" id="{3041BCE7-9882-92FF-298A-13124D0E28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graphicFrame>
        <p:nvGraphicFramePr>
          <p:cNvPr id="3" name="Content Placeholder 3">
            <a:extLst>
              <a:ext uri="{FF2B5EF4-FFF2-40B4-BE49-F238E27FC236}">
                <a16:creationId xmlns:a16="http://schemas.microsoft.com/office/drawing/2014/main" id="{D0295040-EDF2-B063-9C74-6C0E39B209CB}"/>
              </a:ext>
            </a:extLst>
          </p:cNvPr>
          <p:cNvGraphicFramePr>
            <a:graphicFrameLocks noGrp="1"/>
          </p:cNvGraphicFramePr>
          <p:nvPr/>
        </p:nvGraphicFramePr>
        <p:xfrm>
          <a:off x="2270857" y="1734078"/>
          <a:ext cx="7650286" cy="4442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319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6632-9A8D-6223-1929-C52FE326D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CDEA2-2316-D392-7720-F71CFBF5901E}"/>
              </a:ext>
            </a:extLst>
          </p:cNvPr>
          <p:cNvSpPr>
            <a:spLocks noGrp="1"/>
          </p:cNvSpPr>
          <p:nvPr>
            <p:ph type="title"/>
          </p:nvPr>
        </p:nvSpPr>
        <p:spPr>
          <a:xfrm>
            <a:off x="349250" y="57714"/>
            <a:ext cx="9341563" cy="654278"/>
          </a:xfrm>
        </p:spPr>
        <p:txBody>
          <a:bodyPr>
            <a:normAutofit fontScale="90000"/>
          </a:bodyPr>
          <a:lstStyle/>
          <a:p>
            <a:pPr>
              <a:spcBef>
                <a:spcPts val="1000"/>
              </a:spcBef>
            </a:pPr>
            <a:r>
              <a:rPr lang="en-GB" sz="3600" dirty="0">
                <a:solidFill>
                  <a:srgbClr val="0070C0"/>
                </a:solidFill>
                <a:latin typeface="Calibri"/>
                <a:cs typeface="Calibri"/>
              </a:rPr>
              <a:t>Scenario for reflection with the person next to you</a:t>
            </a:r>
            <a:endParaRPr lang="en-US" sz="3600" dirty="0">
              <a:solidFill>
                <a:srgbClr val="0070C0"/>
              </a:solidFill>
              <a:latin typeface="Calibri"/>
              <a:cs typeface="Calibri"/>
            </a:endParaRPr>
          </a:p>
        </p:txBody>
      </p:sp>
      <p:sp>
        <p:nvSpPr>
          <p:cNvPr id="3" name="TextBox 2">
            <a:extLst>
              <a:ext uri="{FF2B5EF4-FFF2-40B4-BE49-F238E27FC236}">
                <a16:creationId xmlns:a16="http://schemas.microsoft.com/office/drawing/2014/main" id="{DE143946-2419-500B-3639-1C7528E8C3FB}"/>
              </a:ext>
            </a:extLst>
          </p:cNvPr>
          <p:cNvSpPr txBox="1"/>
          <p:nvPr/>
        </p:nvSpPr>
        <p:spPr>
          <a:xfrm>
            <a:off x="355600" y="660400"/>
            <a:ext cx="9042400" cy="6063198"/>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latin typeface="Calibri"/>
                <a:cs typeface="Calibri"/>
              </a:rPr>
              <a:t>A new member of your team notices a father shouting at his 8-year-old son when he comes to collect him. He is shouting in another language and your colleague isn't sure what is being said. Your colleague has heard that other parents are worried about the child and saying the father often appears to be quite angry. Your colleague is raising this with you but doesn't want to report it in case they have misunderstood due to the language barrier. They wonder if they should wait and see if the boy says anything to them about his father’s </a:t>
            </a:r>
            <a:r>
              <a:rPr lang="en-US" sz="2800" dirty="0" err="1">
                <a:solidFill>
                  <a:schemeClr val="bg1"/>
                </a:solidFill>
                <a:latin typeface="Calibri"/>
                <a:cs typeface="Calibri"/>
              </a:rPr>
              <a:t>behaviour</a:t>
            </a:r>
            <a:r>
              <a:rPr lang="en-US" sz="2800" dirty="0">
                <a:solidFill>
                  <a:schemeClr val="bg1"/>
                </a:solidFill>
                <a:latin typeface="Calibri"/>
                <a:cs typeface="Calibri"/>
              </a:rPr>
              <a:t>.</a:t>
            </a:r>
          </a:p>
          <a:p>
            <a:endParaRPr lang="en-US" sz="2400" dirty="0">
              <a:solidFill>
                <a:schemeClr val="bg1"/>
              </a:solidFill>
              <a:latin typeface="Calibri"/>
              <a:cs typeface="Calibri"/>
            </a:endParaRPr>
          </a:p>
          <a:p>
            <a:r>
              <a:rPr lang="en-US" sz="2800" i="1" dirty="0">
                <a:solidFill>
                  <a:schemeClr val="bg1"/>
                </a:solidFill>
                <a:latin typeface="Calibri"/>
                <a:cs typeface="Calibri"/>
              </a:rPr>
              <a:t>What questions would you ask?</a:t>
            </a:r>
          </a:p>
          <a:p>
            <a:endParaRPr lang="en-US" sz="2800" dirty="0">
              <a:solidFill>
                <a:schemeClr val="bg1"/>
              </a:solidFill>
              <a:latin typeface="Calibri"/>
              <a:cs typeface="Calibri"/>
            </a:endParaRPr>
          </a:p>
          <a:p>
            <a:r>
              <a:rPr lang="en-US" sz="2800" i="1" dirty="0">
                <a:solidFill>
                  <a:schemeClr val="bg1"/>
                </a:solidFill>
                <a:latin typeface="Calibri"/>
                <a:cs typeface="Calibri"/>
              </a:rPr>
              <a:t>Which of the 4 functions of supervision would this cover?</a:t>
            </a:r>
          </a:p>
        </p:txBody>
      </p:sp>
      <p:sp>
        <p:nvSpPr>
          <p:cNvPr id="12" name="TextBox 11">
            <a:extLst>
              <a:ext uri="{FF2B5EF4-FFF2-40B4-BE49-F238E27FC236}">
                <a16:creationId xmlns:a16="http://schemas.microsoft.com/office/drawing/2014/main" id="{727069D8-3712-2AD3-41AB-370E04C87F62}"/>
              </a:ext>
            </a:extLst>
          </p:cNvPr>
          <p:cNvSpPr txBox="1"/>
          <p:nvPr/>
        </p:nvSpPr>
        <p:spPr>
          <a:xfrm>
            <a:off x="9867900" y="1384300"/>
            <a:ext cx="1968500" cy="1477328"/>
          </a:xfrm>
          <a:prstGeom prst="rect">
            <a:avLst/>
          </a:prstGeom>
          <a:solidFill>
            <a:srgbClr val="00B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Learning cycle</a:t>
            </a:r>
          </a:p>
          <a:p>
            <a:r>
              <a:rPr lang="en-US" dirty="0">
                <a:cs typeface="Calibri"/>
              </a:rPr>
              <a:t>Experience</a:t>
            </a:r>
          </a:p>
          <a:p>
            <a:r>
              <a:rPr lang="en-US" dirty="0">
                <a:cs typeface="Calibri"/>
              </a:rPr>
              <a:t>Reflection (feeling)</a:t>
            </a:r>
          </a:p>
          <a:p>
            <a:r>
              <a:rPr lang="en-US" dirty="0">
                <a:cs typeface="Calibri"/>
              </a:rPr>
              <a:t>Analysis (thinking)</a:t>
            </a:r>
          </a:p>
          <a:p>
            <a:r>
              <a:rPr lang="en-US" dirty="0">
                <a:cs typeface="Calibri"/>
              </a:rPr>
              <a:t>Plan (doing)</a:t>
            </a:r>
          </a:p>
        </p:txBody>
      </p:sp>
      <p:sp>
        <p:nvSpPr>
          <p:cNvPr id="20" name="TextBox 19">
            <a:extLst>
              <a:ext uri="{FF2B5EF4-FFF2-40B4-BE49-F238E27FC236}">
                <a16:creationId xmlns:a16="http://schemas.microsoft.com/office/drawing/2014/main" id="{A898EDE4-18C2-7C99-9829-F0168E6375C4}"/>
              </a:ext>
            </a:extLst>
          </p:cNvPr>
          <p:cNvSpPr txBox="1"/>
          <p:nvPr/>
        </p:nvSpPr>
        <p:spPr>
          <a:xfrm>
            <a:off x="9867899" y="3898900"/>
            <a:ext cx="1968500" cy="1477328"/>
          </a:xfrm>
          <a:prstGeom prst="rect">
            <a:avLst/>
          </a:prstGeom>
          <a:solidFill>
            <a:srgbClr val="7030A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cs typeface="Calibri"/>
              </a:rPr>
              <a:t>4 Functions</a:t>
            </a:r>
          </a:p>
          <a:p>
            <a:r>
              <a:rPr lang="en-US" dirty="0">
                <a:solidFill>
                  <a:schemeClr val="bg1"/>
                </a:solidFill>
                <a:cs typeface="Calibri"/>
              </a:rPr>
              <a:t>Managerial</a:t>
            </a:r>
          </a:p>
          <a:p>
            <a:r>
              <a:rPr lang="en-US" dirty="0">
                <a:solidFill>
                  <a:schemeClr val="bg1"/>
                </a:solidFill>
                <a:cs typeface="Calibri"/>
              </a:rPr>
              <a:t>Developmental</a:t>
            </a:r>
          </a:p>
          <a:p>
            <a:r>
              <a:rPr lang="en-US" dirty="0">
                <a:solidFill>
                  <a:schemeClr val="bg1"/>
                </a:solidFill>
                <a:cs typeface="Calibri"/>
              </a:rPr>
              <a:t>Supportive</a:t>
            </a:r>
          </a:p>
          <a:p>
            <a:r>
              <a:rPr lang="en-US" dirty="0">
                <a:solidFill>
                  <a:schemeClr val="bg1"/>
                </a:solidFill>
                <a:cs typeface="Calibri"/>
              </a:rPr>
              <a:t>Mediation</a:t>
            </a:r>
          </a:p>
        </p:txBody>
      </p:sp>
    </p:spTree>
    <p:extLst>
      <p:ext uri="{BB962C8B-B14F-4D97-AF65-F5344CB8AC3E}">
        <p14:creationId xmlns:p14="http://schemas.microsoft.com/office/powerpoint/2010/main" val="3254290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32C79-BBDF-D7ED-54F2-98B034476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E7CB6-4B63-3305-1B68-8DA9FA0816FE}"/>
              </a:ext>
            </a:extLst>
          </p:cNvPr>
          <p:cNvSpPr>
            <a:spLocks noGrp="1"/>
          </p:cNvSpPr>
          <p:nvPr>
            <p:ph type="title"/>
          </p:nvPr>
        </p:nvSpPr>
        <p:spPr>
          <a:xfrm>
            <a:off x="1955863" y="205087"/>
            <a:ext cx="4547224" cy="806184"/>
          </a:xfrm>
        </p:spPr>
        <p:txBody>
          <a:bodyPr>
            <a:normAutofit/>
          </a:bodyPr>
          <a:lstStyle/>
          <a:p>
            <a:r>
              <a:rPr lang="en-US" sz="3600" b="1" dirty="0">
                <a:solidFill>
                  <a:srgbClr val="0070C0"/>
                </a:solidFill>
                <a:cs typeface="Calibri Light"/>
              </a:rPr>
              <a:t>ATT Supervision Model</a:t>
            </a:r>
            <a:endParaRPr lang="en-US" b="1" dirty="0">
              <a:solidFill>
                <a:srgbClr val="0070C0"/>
              </a:solidFill>
            </a:endParaRPr>
          </a:p>
        </p:txBody>
      </p:sp>
      <p:pic>
        <p:nvPicPr>
          <p:cNvPr id="5" name="Content Placeholder 4" descr="A logo with a black background&#10;&#10;Description automatically generated">
            <a:extLst>
              <a:ext uri="{FF2B5EF4-FFF2-40B4-BE49-F238E27FC236}">
                <a16:creationId xmlns:a16="http://schemas.microsoft.com/office/drawing/2014/main" id="{45C49478-BFC2-C58C-2DD8-9CCD891C27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graphicFrame>
        <p:nvGraphicFramePr>
          <p:cNvPr id="4" name="Diagram 3">
            <a:extLst>
              <a:ext uri="{FF2B5EF4-FFF2-40B4-BE49-F238E27FC236}">
                <a16:creationId xmlns:a16="http://schemas.microsoft.com/office/drawing/2014/main" id="{91EB5C90-05E7-4F0E-37BB-93D4C53F1881}"/>
              </a:ext>
            </a:extLst>
          </p:cNvPr>
          <p:cNvGraphicFramePr/>
          <p:nvPr/>
        </p:nvGraphicFramePr>
        <p:xfrm>
          <a:off x="1479874" y="1233815"/>
          <a:ext cx="10332169" cy="5430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C2446208-0D0A-3AF9-F710-D5488ACFACA9}"/>
              </a:ext>
            </a:extLst>
          </p:cNvPr>
          <p:cNvPicPr>
            <a:picLocks noChangeAspect="1"/>
          </p:cNvPicPr>
          <p:nvPr/>
        </p:nvPicPr>
        <p:blipFill>
          <a:blip r:embed="rId9"/>
          <a:stretch>
            <a:fillRect/>
          </a:stretch>
        </p:blipFill>
        <p:spPr>
          <a:xfrm>
            <a:off x="10291523" y="127332"/>
            <a:ext cx="1520520" cy="883939"/>
          </a:xfrm>
          <a:prstGeom prst="rect">
            <a:avLst/>
          </a:prstGeom>
        </p:spPr>
      </p:pic>
    </p:spTree>
    <p:extLst>
      <p:ext uri="{BB962C8B-B14F-4D97-AF65-F5344CB8AC3E}">
        <p14:creationId xmlns:p14="http://schemas.microsoft.com/office/powerpoint/2010/main" val="202972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B549FA-12E9-73DA-0C73-B5A616DC9D72}"/>
              </a:ext>
            </a:extLst>
          </p:cNvPr>
          <p:cNvPicPr>
            <a:picLocks noGrp="1" noChangeAspect="1"/>
          </p:cNvPicPr>
          <p:nvPr>
            <p:ph idx="1"/>
          </p:nvPr>
        </p:nvPicPr>
        <p:blipFill>
          <a:blip r:embed="rId3"/>
          <a:stretch>
            <a:fillRect/>
          </a:stretch>
        </p:blipFill>
        <p:spPr>
          <a:xfrm>
            <a:off x="7868115" y="4375678"/>
            <a:ext cx="4231599" cy="2076093"/>
          </a:xfrm>
        </p:spPr>
      </p:pic>
      <p:pic>
        <p:nvPicPr>
          <p:cNvPr id="6" name="Picture 5">
            <a:extLst>
              <a:ext uri="{FF2B5EF4-FFF2-40B4-BE49-F238E27FC236}">
                <a16:creationId xmlns:a16="http://schemas.microsoft.com/office/drawing/2014/main" id="{9A7A8843-14AD-66EB-A284-9753BCC82AB0}"/>
              </a:ext>
            </a:extLst>
          </p:cNvPr>
          <p:cNvPicPr>
            <a:picLocks noChangeAspect="1"/>
          </p:cNvPicPr>
          <p:nvPr/>
        </p:nvPicPr>
        <p:blipFill>
          <a:blip r:embed="rId4"/>
          <a:stretch>
            <a:fillRect/>
          </a:stretch>
        </p:blipFill>
        <p:spPr>
          <a:xfrm>
            <a:off x="0" y="-156610"/>
            <a:ext cx="1737511" cy="1859441"/>
          </a:xfrm>
          <a:prstGeom prst="rect">
            <a:avLst/>
          </a:prstGeom>
        </p:spPr>
      </p:pic>
      <p:pic>
        <p:nvPicPr>
          <p:cNvPr id="8" name="Picture 7">
            <a:extLst>
              <a:ext uri="{FF2B5EF4-FFF2-40B4-BE49-F238E27FC236}">
                <a16:creationId xmlns:a16="http://schemas.microsoft.com/office/drawing/2014/main" id="{B75B1366-CF13-12AB-B084-1FBEBA0ECCF7}"/>
              </a:ext>
            </a:extLst>
          </p:cNvPr>
          <p:cNvPicPr>
            <a:picLocks noChangeAspect="1"/>
          </p:cNvPicPr>
          <p:nvPr/>
        </p:nvPicPr>
        <p:blipFill>
          <a:blip r:embed="rId5"/>
          <a:stretch>
            <a:fillRect/>
          </a:stretch>
        </p:blipFill>
        <p:spPr>
          <a:xfrm>
            <a:off x="5610220" y="198231"/>
            <a:ext cx="4128863" cy="2076094"/>
          </a:xfrm>
          <a:prstGeom prst="rect">
            <a:avLst/>
          </a:prstGeom>
        </p:spPr>
      </p:pic>
      <p:pic>
        <p:nvPicPr>
          <p:cNvPr id="10" name="Picture 9">
            <a:extLst>
              <a:ext uri="{FF2B5EF4-FFF2-40B4-BE49-F238E27FC236}">
                <a16:creationId xmlns:a16="http://schemas.microsoft.com/office/drawing/2014/main" id="{783EFB06-4A9A-C327-B776-24CC6C6D77D8}"/>
              </a:ext>
            </a:extLst>
          </p:cNvPr>
          <p:cNvPicPr>
            <a:picLocks noChangeAspect="1"/>
          </p:cNvPicPr>
          <p:nvPr/>
        </p:nvPicPr>
        <p:blipFill>
          <a:blip r:embed="rId6"/>
          <a:stretch>
            <a:fillRect/>
          </a:stretch>
        </p:blipFill>
        <p:spPr>
          <a:xfrm>
            <a:off x="4949992" y="1979112"/>
            <a:ext cx="3884390" cy="2200466"/>
          </a:xfrm>
          <a:prstGeom prst="rect">
            <a:avLst/>
          </a:prstGeom>
        </p:spPr>
      </p:pic>
      <p:pic>
        <p:nvPicPr>
          <p:cNvPr id="12" name="Picture 11">
            <a:extLst>
              <a:ext uri="{FF2B5EF4-FFF2-40B4-BE49-F238E27FC236}">
                <a16:creationId xmlns:a16="http://schemas.microsoft.com/office/drawing/2014/main" id="{DA0B11D6-F52D-D3A2-2DFB-4738FCE9FE96}"/>
              </a:ext>
            </a:extLst>
          </p:cNvPr>
          <p:cNvPicPr>
            <a:picLocks noChangeAspect="1"/>
          </p:cNvPicPr>
          <p:nvPr/>
        </p:nvPicPr>
        <p:blipFill>
          <a:blip r:embed="rId7"/>
          <a:stretch>
            <a:fillRect/>
          </a:stretch>
        </p:blipFill>
        <p:spPr>
          <a:xfrm>
            <a:off x="200683" y="4375679"/>
            <a:ext cx="4053542" cy="2371991"/>
          </a:xfrm>
          <a:prstGeom prst="rect">
            <a:avLst/>
          </a:prstGeom>
        </p:spPr>
      </p:pic>
      <p:pic>
        <p:nvPicPr>
          <p:cNvPr id="14" name="Picture 13">
            <a:extLst>
              <a:ext uri="{FF2B5EF4-FFF2-40B4-BE49-F238E27FC236}">
                <a16:creationId xmlns:a16="http://schemas.microsoft.com/office/drawing/2014/main" id="{9EC0523A-B040-5D0B-273C-AC0B46F1F925}"/>
              </a:ext>
            </a:extLst>
          </p:cNvPr>
          <p:cNvPicPr>
            <a:picLocks noChangeAspect="1"/>
          </p:cNvPicPr>
          <p:nvPr/>
        </p:nvPicPr>
        <p:blipFill>
          <a:blip r:embed="rId8"/>
          <a:stretch>
            <a:fillRect/>
          </a:stretch>
        </p:blipFill>
        <p:spPr>
          <a:xfrm>
            <a:off x="572466" y="1546426"/>
            <a:ext cx="4199601" cy="2524414"/>
          </a:xfrm>
          <a:prstGeom prst="rect">
            <a:avLst/>
          </a:prstGeom>
        </p:spPr>
      </p:pic>
      <p:pic>
        <p:nvPicPr>
          <p:cNvPr id="16" name="Picture 15">
            <a:extLst>
              <a:ext uri="{FF2B5EF4-FFF2-40B4-BE49-F238E27FC236}">
                <a16:creationId xmlns:a16="http://schemas.microsoft.com/office/drawing/2014/main" id="{D36DFA11-7A90-83CE-89AF-32F0BC7C191B}"/>
              </a:ext>
            </a:extLst>
          </p:cNvPr>
          <p:cNvPicPr>
            <a:picLocks noChangeAspect="1"/>
          </p:cNvPicPr>
          <p:nvPr/>
        </p:nvPicPr>
        <p:blipFill>
          <a:blip r:embed="rId9"/>
          <a:stretch>
            <a:fillRect/>
          </a:stretch>
        </p:blipFill>
        <p:spPr>
          <a:xfrm>
            <a:off x="8644776" y="2274325"/>
            <a:ext cx="3701349" cy="1709152"/>
          </a:xfrm>
          <a:prstGeom prst="rect">
            <a:avLst/>
          </a:prstGeom>
        </p:spPr>
      </p:pic>
      <p:pic>
        <p:nvPicPr>
          <p:cNvPr id="18" name="Picture 17">
            <a:extLst>
              <a:ext uri="{FF2B5EF4-FFF2-40B4-BE49-F238E27FC236}">
                <a16:creationId xmlns:a16="http://schemas.microsoft.com/office/drawing/2014/main" id="{30849819-DB78-D7E6-3D0A-5CA2DFC3F788}"/>
              </a:ext>
            </a:extLst>
          </p:cNvPr>
          <p:cNvPicPr>
            <a:picLocks noChangeAspect="1"/>
          </p:cNvPicPr>
          <p:nvPr/>
        </p:nvPicPr>
        <p:blipFill>
          <a:blip r:embed="rId10"/>
          <a:stretch>
            <a:fillRect/>
          </a:stretch>
        </p:blipFill>
        <p:spPr>
          <a:xfrm>
            <a:off x="4323886" y="4375679"/>
            <a:ext cx="3523429" cy="2076094"/>
          </a:xfrm>
          <a:prstGeom prst="rect">
            <a:avLst/>
          </a:prstGeom>
        </p:spPr>
      </p:pic>
      <p:sp>
        <p:nvSpPr>
          <p:cNvPr id="19" name="Rectangle 18">
            <a:extLst>
              <a:ext uri="{FF2B5EF4-FFF2-40B4-BE49-F238E27FC236}">
                <a16:creationId xmlns:a16="http://schemas.microsoft.com/office/drawing/2014/main" id="{B06C1920-81BE-D1EE-3F19-8AFF80F997D8}"/>
              </a:ext>
            </a:extLst>
          </p:cNvPr>
          <p:cNvSpPr/>
          <p:nvPr/>
        </p:nvSpPr>
        <p:spPr>
          <a:xfrm>
            <a:off x="6096000" y="4571779"/>
            <a:ext cx="755737" cy="413579"/>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D0A4566-B6F0-6891-79EE-C3D32932C92D}"/>
              </a:ext>
            </a:extLst>
          </p:cNvPr>
          <p:cNvSpPr/>
          <p:nvPr/>
        </p:nvSpPr>
        <p:spPr>
          <a:xfrm>
            <a:off x="4446295" y="4985358"/>
            <a:ext cx="1092870" cy="413579"/>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3412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6632-9A8D-6223-1929-C52FE326D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CDEA2-2316-D392-7720-F71CFBF5901E}"/>
              </a:ext>
            </a:extLst>
          </p:cNvPr>
          <p:cNvSpPr>
            <a:spLocks noGrp="1"/>
          </p:cNvSpPr>
          <p:nvPr>
            <p:ph type="title"/>
          </p:nvPr>
        </p:nvSpPr>
        <p:spPr>
          <a:xfrm>
            <a:off x="1817172" y="509049"/>
            <a:ext cx="4547224" cy="1325563"/>
          </a:xfrm>
        </p:spPr>
        <p:txBody>
          <a:bodyPr>
            <a:normAutofit/>
          </a:bodyPr>
          <a:lstStyle/>
          <a:p>
            <a:r>
              <a:rPr lang="en-US" sz="3600" b="1" dirty="0">
                <a:solidFill>
                  <a:srgbClr val="0070C0"/>
                </a:solidFill>
                <a:cs typeface="Calibri Light"/>
              </a:rPr>
              <a:t>What can I take away?</a:t>
            </a:r>
            <a:endParaRPr lang="en-US" b="1" dirty="0">
              <a:solidFill>
                <a:srgbClr val="0070C0"/>
              </a:solidFill>
            </a:endParaRPr>
          </a:p>
        </p:txBody>
      </p:sp>
      <p:pic>
        <p:nvPicPr>
          <p:cNvPr id="5" name="Content Placeholder 4" descr="A logo with a black background&#10;&#10;Description automatically generated">
            <a:extLst>
              <a:ext uri="{FF2B5EF4-FFF2-40B4-BE49-F238E27FC236}">
                <a16:creationId xmlns:a16="http://schemas.microsoft.com/office/drawing/2014/main" id="{2BAA5254-5440-D587-D1E4-AA9C74C108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pic>
        <p:nvPicPr>
          <p:cNvPr id="3" name="Picture 2">
            <a:extLst>
              <a:ext uri="{FF2B5EF4-FFF2-40B4-BE49-F238E27FC236}">
                <a16:creationId xmlns:a16="http://schemas.microsoft.com/office/drawing/2014/main" id="{1555785E-18B9-BD4A-DDE7-5A1D2C67611B}"/>
              </a:ext>
            </a:extLst>
          </p:cNvPr>
          <p:cNvPicPr>
            <a:picLocks noChangeAspect="1"/>
          </p:cNvPicPr>
          <p:nvPr/>
        </p:nvPicPr>
        <p:blipFill>
          <a:blip r:embed="rId4"/>
          <a:stretch>
            <a:fillRect/>
          </a:stretch>
        </p:blipFill>
        <p:spPr>
          <a:xfrm>
            <a:off x="7769616" y="107324"/>
            <a:ext cx="4286250" cy="6858000"/>
          </a:xfrm>
          <a:prstGeom prst="rect">
            <a:avLst/>
          </a:prstGeom>
        </p:spPr>
      </p:pic>
      <p:graphicFrame>
        <p:nvGraphicFramePr>
          <p:cNvPr id="7" name="Diagram 6">
            <a:extLst>
              <a:ext uri="{FF2B5EF4-FFF2-40B4-BE49-F238E27FC236}">
                <a16:creationId xmlns:a16="http://schemas.microsoft.com/office/drawing/2014/main" id="{E2F57F4D-98FA-544D-1BD9-60AD80A1175F}"/>
              </a:ext>
            </a:extLst>
          </p:cNvPr>
          <p:cNvGraphicFramePr/>
          <p:nvPr/>
        </p:nvGraphicFramePr>
        <p:xfrm>
          <a:off x="1051776" y="1578735"/>
          <a:ext cx="5795492" cy="46664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65492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6632-9A8D-6223-1929-C52FE326D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CDEA2-2316-D392-7720-F71CFBF5901E}"/>
              </a:ext>
            </a:extLst>
          </p:cNvPr>
          <p:cNvSpPr>
            <a:spLocks noGrp="1"/>
          </p:cNvSpPr>
          <p:nvPr>
            <p:ph type="title"/>
          </p:nvPr>
        </p:nvSpPr>
        <p:spPr>
          <a:xfrm>
            <a:off x="2110470" y="142813"/>
            <a:ext cx="9430463" cy="1325563"/>
          </a:xfrm>
        </p:spPr>
        <p:txBody>
          <a:bodyPr>
            <a:normAutofit/>
          </a:bodyPr>
          <a:lstStyle/>
          <a:p>
            <a:r>
              <a:rPr lang="en-US" sz="3600" b="1" dirty="0">
                <a:solidFill>
                  <a:srgbClr val="0070C0"/>
                </a:solidFill>
                <a:cs typeface="Calibri Light"/>
              </a:rPr>
              <a:t>Safeguarding Culture</a:t>
            </a:r>
          </a:p>
        </p:txBody>
      </p:sp>
      <p:pic>
        <p:nvPicPr>
          <p:cNvPr id="5" name="Content Placeholder 4" descr="A logo with a black background&#10;&#10;Description automatically generated">
            <a:extLst>
              <a:ext uri="{FF2B5EF4-FFF2-40B4-BE49-F238E27FC236}">
                <a16:creationId xmlns:a16="http://schemas.microsoft.com/office/drawing/2014/main" id="{2BAA5254-5440-D587-D1E4-AA9C74C108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pic>
        <p:nvPicPr>
          <p:cNvPr id="3" name="Picture 2">
            <a:extLst>
              <a:ext uri="{FF2B5EF4-FFF2-40B4-BE49-F238E27FC236}">
                <a16:creationId xmlns:a16="http://schemas.microsoft.com/office/drawing/2014/main" id="{1555785E-18B9-BD4A-DDE7-5A1D2C67611B}"/>
              </a:ext>
            </a:extLst>
          </p:cNvPr>
          <p:cNvPicPr>
            <a:picLocks noChangeAspect="1"/>
          </p:cNvPicPr>
          <p:nvPr/>
        </p:nvPicPr>
        <p:blipFill>
          <a:blip r:embed="rId4"/>
          <a:stretch>
            <a:fillRect/>
          </a:stretch>
        </p:blipFill>
        <p:spPr>
          <a:xfrm>
            <a:off x="7769616" y="107324"/>
            <a:ext cx="4286250" cy="6858000"/>
          </a:xfrm>
          <a:prstGeom prst="rect">
            <a:avLst/>
          </a:prstGeom>
        </p:spPr>
      </p:pic>
      <p:graphicFrame>
        <p:nvGraphicFramePr>
          <p:cNvPr id="7" name="Diagram 6">
            <a:extLst>
              <a:ext uri="{FF2B5EF4-FFF2-40B4-BE49-F238E27FC236}">
                <a16:creationId xmlns:a16="http://schemas.microsoft.com/office/drawing/2014/main" id="{E2F57F4D-98FA-544D-1BD9-60AD80A1175F}"/>
              </a:ext>
            </a:extLst>
          </p:cNvPr>
          <p:cNvGraphicFramePr/>
          <p:nvPr/>
        </p:nvGraphicFramePr>
        <p:xfrm>
          <a:off x="1051776" y="1656070"/>
          <a:ext cx="6379692" cy="46664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81520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276C-FFCE-9B67-48D9-C1EFDBD1E4CA}"/>
              </a:ext>
            </a:extLst>
          </p:cNvPr>
          <p:cNvSpPr>
            <a:spLocks noGrp="1"/>
          </p:cNvSpPr>
          <p:nvPr>
            <p:ph type="title"/>
          </p:nvPr>
        </p:nvSpPr>
        <p:spPr>
          <a:xfrm>
            <a:off x="361951" y="110330"/>
            <a:ext cx="2556740" cy="1325563"/>
          </a:xfrm>
        </p:spPr>
        <p:txBody>
          <a:bodyPr>
            <a:normAutofit/>
          </a:bodyPr>
          <a:lstStyle/>
          <a:p>
            <a:r>
              <a:rPr lang="en-GB" dirty="0"/>
              <a:t>Questions</a:t>
            </a:r>
          </a:p>
        </p:txBody>
      </p:sp>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8334" y="2395129"/>
            <a:ext cx="2449581" cy="2448742"/>
          </a:xfrm>
        </p:spPr>
      </p:pic>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01172" y="0"/>
            <a:ext cx="5024576" cy="685800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179" y="6077031"/>
            <a:ext cx="1888966" cy="670639"/>
          </a:xfrm>
          <a:prstGeom prst="rect">
            <a:avLst/>
          </a:prstGeom>
        </p:spPr>
      </p:pic>
      <p:pic>
        <p:nvPicPr>
          <p:cNvPr id="3" name="Picture 2">
            <a:extLst>
              <a:ext uri="{FF2B5EF4-FFF2-40B4-BE49-F238E27FC236}">
                <a16:creationId xmlns:a16="http://schemas.microsoft.com/office/drawing/2014/main" id="{45FAF824-A3A3-9316-10EF-32FCA56DC36E}"/>
              </a:ext>
            </a:extLst>
          </p:cNvPr>
          <p:cNvPicPr>
            <a:picLocks noChangeAspect="1"/>
          </p:cNvPicPr>
          <p:nvPr/>
        </p:nvPicPr>
        <p:blipFill>
          <a:blip r:embed="rId6"/>
          <a:stretch>
            <a:fillRect/>
          </a:stretch>
        </p:blipFill>
        <p:spPr>
          <a:xfrm>
            <a:off x="9576817" y="299077"/>
            <a:ext cx="2545328" cy="1479472"/>
          </a:xfrm>
          <a:prstGeom prst="rect">
            <a:avLst/>
          </a:prstGeom>
        </p:spPr>
      </p:pic>
    </p:spTree>
    <p:extLst>
      <p:ext uri="{BB962C8B-B14F-4D97-AF65-F5344CB8AC3E}">
        <p14:creationId xmlns:p14="http://schemas.microsoft.com/office/powerpoint/2010/main" val="3067322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2464472"/>
            <a:ext cx="5363213" cy="1862451"/>
          </a:xfrm>
        </p:spPr>
        <p:txBody>
          <a:bodyPr anchor="t">
            <a:normAutofit/>
          </a:bodyPr>
          <a:lstStyle/>
          <a:p>
            <a:pPr algn="l"/>
            <a:r>
              <a:rPr lang="en-GB" sz="4000" dirty="0">
                <a:solidFill>
                  <a:schemeClr val="tx2"/>
                </a:solidFill>
              </a:rPr>
              <a:t>Supporting staff through a mental health crisis</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643038"/>
          </a:xfrm>
        </p:spPr>
        <p:txBody>
          <a:bodyPr anchor="b">
            <a:normAutofit fontScale="92500" lnSpcReduction="20000"/>
          </a:bodyPr>
          <a:lstStyle/>
          <a:p>
            <a:pPr algn="l"/>
            <a:r>
              <a:rPr lang="en-GB" sz="3900" i="1" dirty="0">
                <a:solidFill>
                  <a:schemeClr val="tx2"/>
                </a:solidFill>
              </a:rPr>
              <a:t>Erin Docherty/Becci Owen</a:t>
            </a:r>
          </a:p>
          <a:p>
            <a:pPr algn="l"/>
            <a:r>
              <a:rPr lang="en-GB" sz="3200" i="1" dirty="0">
                <a:solidFill>
                  <a:schemeClr val="tx2"/>
                </a:solidFill>
              </a:rPr>
              <a:t>Safeguarding and Mental Health Team</a:t>
            </a:r>
          </a:p>
          <a:p>
            <a:pPr algn="l"/>
            <a:r>
              <a:rPr lang="en-GB" sz="2600" i="1" dirty="0">
                <a:solidFill>
                  <a:schemeClr val="tx2"/>
                </a:solidFill>
              </a:rPr>
              <a:t>Oasis Community Learning</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pic>
        <p:nvPicPr>
          <p:cNvPr id="8" name="Picture 7" descr="A close-up of a logo&#10;&#10;Description automatically generated">
            <a:extLst>
              <a:ext uri="{FF2B5EF4-FFF2-40B4-BE49-F238E27FC236}">
                <a16:creationId xmlns:a16="http://schemas.microsoft.com/office/drawing/2014/main" id="{ED8057B6-8FBD-01D4-96F5-420D12D7B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9564" y="441035"/>
            <a:ext cx="2323811" cy="1307637"/>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1644073" cy="369332"/>
          </a:xfrm>
          <a:prstGeom prst="rect">
            <a:avLst/>
          </a:prstGeom>
          <a:noFill/>
        </p:spPr>
        <p:txBody>
          <a:bodyPr wrap="square" rtlCol="0">
            <a:spAutoFit/>
          </a:bodyPr>
          <a:lstStyle/>
          <a:p>
            <a:r>
              <a:rPr lang="en-GB" dirty="0">
                <a:solidFill>
                  <a:schemeClr val="accent3">
                    <a:lumMod val="60000"/>
                    <a:lumOff val="40000"/>
                  </a:schemeClr>
                </a:solidFill>
              </a:rPr>
              <a:t>Session 5.3</a:t>
            </a:r>
          </a:p>
        </p:txBody>
      </p:sp>
    </p:spTree>
    <p:extLst>
      <p:ext uri="{BB962C8B-B14F-4D97-AF65-F5344CB8AC3E}">
        <p14:creationId xmlns:p14="http://schemas.microsoft.com/office/powerpoint/2010/main" val="3593113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normAutofit fontScale="90000"/>
          </a:bodyPr>
          <a:lstStyle/>
          <a:p>
            <a:br>
              <a:rPr lang="en-GB" sz="4400" b="1" dirty="0">
                <a:solidFill>
                  <a:schemeClr val="bg1"/>
                </a:solidFill>
                <a:latin typeface="Satoshi-Regular"/>
              </a:rPr>
            </a:br>
            <a:r>
              <a:rPr lang="en-GB" sz="4400" b="1" dirty="0">
                <a:solidFill>
                  <a:srgbClr val="00B0F0"/>
                </a:solidFill>
                <a:latin typeface="+mn-lt"/>
              </a:rPr>
              <a:t>In a survey of 3,082 education professionals:</a:t>
            </a:r>
            <a:endParaRPr lang="en-GB" dirty="0">
              <a:solidFill>
                <a:srgbClr val="00B0F0"/>
              </a:solidFill>
              <a:latin typeface="+mn-lt"/>
            </a:endParaRPr>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4" name="TextBox 3">
            <a:extLst>
              <a:ext uri="{FF2B5EF4-FFF2-40B4-BE49-F238E27FC236}">
                <a16:creationId xmlns:a16="http://schemas.microsoft.com/office/drawing/2014/main" id="{A79D537B-25DF-D8BC-286C-3FE2CBD4FCC7}"/>
              </a:ext>
            </a:extLst>
          </p:cNvPr>
          <p:cNvSpPr txBox="1"/>
          <p:nvPr/>
        </p:nvSpPr>
        <p:spPr>
          <a:xfrm>
            <a:off x="1209674" y="2184350"/>
            <a:ext cx="10125075" cy="2677656"/>
          </a:xfrm>
          <a:prstGeom prst="rect">
            <a:avLst/>
          </a:prstGeom>
          <a:noFill/>
        </p:spPr>
        <p:txBody>
          <a:bodyPr wrap="square">
            <a:spAutoFit/>
          </a:bodyPr>
          <a:lstStyle/>
          <a:p>
            <a:pPr>
              <a:buFont typeface="Arial" panose="020B0604020202020204" pitchFamily="34" charset="0"/>
              <a:buChar char="•"/>
            </a:pPr>
            <a:r>
              <a:rPr lang="en-GB" altLang="en-US" sz="2400" b="1" dirty="0">
                <a:solidFill>
                  <a:srgbClr val="000000"/>
                </a:solidFill>
              </a:rPr>
              <a:t>75%</a:t>
            </a:r>
            <a:r>
              <a:rPr lang="en-GB" altLang="en-US" sz="2400" dirty="0">
                <a:solidFill>
                  <a:srgbClr val="000000"/>
                </a:solidFill>
              </a:rPr>
              <a:t> of all staff are stressed (</a:t>
            </a:r>
            <a:r>
              <a:rPr lang="en-GB" altLang="en-US" sz="2400" b="1" dirty="0">
                <a:solidFill>
                  <a:srgbClr val="000000"/>
                </a:solidFill>
              </a:rPr>
              <a:t>84%</a:t>
            </a:r>
            <a:r>
              <a:rPr lang="en-GB" altLang="en-US" sz="2400" dirty="0">
                <a:solidFill>
                  <a:srgbClr val="000000"/>
                </a:solidFill>
              </a:rPr>
              <a:t> of senior leaders, </a:t>
            </a:r>
            <a:r>
              <a:rPr lang="en-GB" altLang="en-US" sz="2400" b="1" dirty="0">
                <a:solidFill>
                  <a:srgbClr val="000000"/>
                </a:solidFill>
              </a:rPr>
              <a:t>72%</a:t>
            </a:r>
            <a:r>
              <a:rPr lang="en-GB" altLang="en-US" sz="2400" dirty="0">
                <a:solidFill>
                  <a:srgbClr val="000000"/>
                </a:solidFill>
              </a:rPr>
              <a:t> of school teachers)</a:t>
            </a:r>
          </a:p>
          <a:p>
            <a:endParaRPr lang="en-GB" altLang="en-US" sz="2400" dirty="0">
              <a:solidFill>
                <a:srgbClr val="000000"/>
              </a:solidFill>
            </a:endParaRPr>
          </a:p>
          <a:p>
            <a:pPr>
              <a:buFont typeface="Arial" panose="020B0604020202020204" pitchFamily="34" charset="0"/>
              <a:buChar char="•"/>
            </a:pPr>
            <a:r>
              <a:rPr lang="en-GB" altLang="en-US" sz="2400" b="1" dirty="0">
                <a:solidFill>
                  <a:srgbClr val="000000"/>
                </a:solidFill>
              </a:rPr>
              <a:t>47%</a:t>
            </a:r>
            <a:r>
              <a:rPr lang="en-GB" altLang="en-US" sz="2400" dirty="0">
                <a:solidFill>
                  <a:srgbClr val="000000"/>
                </a:solidFill>
              </a:rPr>
              <a:t> of all staff </a:t>
            </a:r>
            <a:r>
              <a:rPr lang="en-GB" altLang="en-US" sz="2400" b="1" i="1" dirty="0">
                <a:solidFill>
                  <a:srgbClr val="000000"/>
                </a:solidFill>
              </a:rPr>
              <a:t>always</a:t>
            </a:r>
            <a:r>
              <a:rPr lang="en-GB" altLang="en-US" sz="2400" dirty="0">
                <a:solidFill>
                  <a:srgbClr val="000000"/>
                </a:solidFill>
              </a:rPr>
              <a:t> go into work when unwell (</a:t>
            </a:r>
            <a:r>
              <a:rPr lang="en-GB" altLang="en-US" sz="2400" b="1" dirty="0">
                <a:solidFill>
                  <a:srgbClr val="000000"/>
                </a:solidFill>
              </a:rPr>
              <a:t>61%</a:t>
            </a:r>
            <a:r>
              <a:rPr lang="en-GB" altLang="en-US" sz="2400" dirty="0">
                <a:solidFill>
                  <a:srgbClr val="000000"/>
                </a:solidFill>
              </a:rPr>
              <a:t> of senior leaders, </a:t>
            </a:r>
            <a:r>
              <a:rPr lang="en-GB" altLang="en-US" sz="2400" b="1" dirty="0">
                <a:solidFill>
                  <a:srgbClr val="000000"/>
                </a:solidFill>
              </a:rPr>
              <a:t>45%</a:t>
            </a:r>
            <a:r>
              <a:rPr lang="en-GB" altLang="en-US" sz="2400" dirty="0">
                <a:solidFill>
                  <a:srgbClr val="000000"/>
                </a:solidFill>
              </a:rPr>
              <a:t> of school teachers)</a:t>
            </a:r>
          </a:p>
          <a:p>
            <a:endParaRPr lang="en-GB" altLang="en-US" sz="2400" dirty="0">
              <a:solidFill>
                <a:srgbClr val="000000"/>
              </a:solidFill>
            </a:endParaRPr>
          </a:p>
          <a:p>
            <a:pPr>
              <a:buFont typeface="Arial" panose="020B0604020202020204" pitchFamily="34" charset="0"/>
              <a:buChar char="•"/>
            </a:pPr>
            <a:r>
              <a:rPr lang="en-GB" altLang="en-US" sz="2400" b="1" dirty="0">
                <a:solidFill>
                  <a:srgbClr val="000000"/>
                </a:solidFill>
              </a:rPr>
              <a:t>78%</a:t>
            </a:r>
            <a:r>
              <a:rPr lang="en-GB" altLang="en-US" sz="2400" dirty="0">
                <a:solidFill>
                  <a:srgbClr val="000000"/>
                </a:solidFill>
              </a:rPr>
              <a:t> of all staff experienced mental health symptoms due to their work (</a:t>
            </a:r>
            <a:r>
              <a:rPr lang="en-GB" altLang="en-US" sz="2400" b="1" dirty="0">
                <a:solidFill>
                  <a:srgbClr val="000000"/>
                </a:solidFill>
              </a:rPr>
              <a:t>87%</a:t>
            </a:r>
            <a:r>
              <a:rPr lang="en-GB" altLang="en-US" sz="2400" dirty="0">
                <a:solidFill>
                  <a:srgbClr val="000000"/>
                </a:solidFill>
              </a:rPr>
              <a:t> senior leaders, </a:t>
            </a:r>
            <a:r>
              <a:rPr lang="en-GB" altLang="en-US" sz="2400" b="1" dirty="0">
                <a:solidFill>
                  <a:srgbClr val="000000"/>
                </a:solidFill>
              </a:rPr>
              <a:t>76%</a:t>
            </a:r>
            <a:r>
              <a:rPr lang="en-GB" altLang="en-US" sz="2400" dirty="0">
                <a:solidFill>
                  <a:srgbClr val="000000"/>
                </a:solidFill>
              </a:rPr>
              <a:t> school teachers)</a:t>
            </a:r>
          </a:p>
        </p:txBody>
      </p:sp>
    </p:spTree>
    <p:extLst>
      <p:ext uri="{BB962C8B-B14F-4D97-AF65-F5344CB8AC3E}">
        <p14:creationId xmlns:p14="http://schemas.microsoft.com/office/powerpoint/2010/main" val="2275846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endParaRPr lang="en-GB"/>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pic>
        <p:nvPicPr>
          <p:cNvPr id="3" name="Picture 2">
            <a:extLst>
              <a:ext uri="{FF2B5EF4-FFF2-40B4-BE49-F238E27FC236}">
                <a16:creationId xmlns:a16="http://schemas.microsoft.com/office/drawing/2014/main" id="{33040F9C-F42D-6EE7-B652-356586ACEA76}"/>
              </a:ext>
            </a:extLst>
          </p:cNvPr>
          <p:cNvPicPr>
            <a:picLocks noChangeAspect="1"/>
          </p:cNvPicPr>
          <p:nvPr/>
        </p:nvPicPr>
        <p:blipFill>
          <a:blip r:embed="rId4"/>
          <a:stretch>
            <a:fillRect/>
          </a:stretch>
        </p:blipFill>
        <p:spPr>
          <a:xfrm>
            <a:off x="0" y="-1"/>
            <a:ext cx="12192000" cy="6846055"/>
          </a:xfrm>
          <a:prstGeom prst="rect">
            <a:avLst/>
          </a:prstGeom>
        </p:spPr>
      </p:pic>
    </p:spTree>
    <p:extLst>
      <p:ext uri="{BB962C8B-B14F-4D97-AF65-F5344CB8AC3E}">
        <p14:creationId xmlns:p14="http://schemas.microsoft.com/office/powerpoint/2010/main" val="212166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F46E-033B-ECE6-4C75-4603FA1B7144}"/>
              </a:ext>
            </a:extLst>
          </p:cNvPr>
          <p:cNvSpPr>
            <a:spLocks noGrp="1"/>
          </p:cNvSpPr>
          <p:nvPr>
            <p:ph type="title"/>
          </p:nvPr>
        </p:nvSpPr>
        <p:spPr>
          <a:xfrm>
            <a:off x="1699491" y="110330"/>
            <a:ext cx="10387734" cy="1358252"/>
          </a:xfrm>
        </p:spPr>
        <p:txBody>
          <a:bodyPr/>
          <a:lstStyle/>
          <a:p>
            <a:r>
              <a:rPr lang="en-GB" sz="4400" b="1" dirty="0"/>
              <a:t>Developing the DSL as a strategic leader.</a:t>
            </a:r>
            <a:endParaRPr lang="en-GB" dirty="0"/>
          </a:p>
        </p:txBody>
      </p:sp>
      <p:sp>
        <p:nvSpPr>
          <p:cNvPr id="3" name="Content Placeholder 2">
            <a:extLst>
              <a:ext uri="{FF2B5EF4-FFF2-40B4-BE49-F238E27FC236}">
                <a16:creationId xmlns:a16="http://schemas.microsoft.com/office/drawing/2014/main" id="{4D14F7EE-8EF2-3A58-A060-A41CD634786C}"/>
              </a:ext>
            </a:extLst>
          </p:cNvPr>
          <p:cNvSpPr>
            <a:spLocks noGrp="1"/>
          </p:cNvSpPr>
          <p:nvPr>
            <p:ph idx="1"/>
          </p:nvPr>
        </p:nvSpPr>
        <p:spPr/>
        <p:txBody>
          <a:bodyPr/>
          <a:lstStyle/>
          <a:p>
            <a:r>
              <a:rPr lang="en-GB" sz="2800" dirty="0"/>
              <a:t>Key areas to consider in this session:</a:t>
            </a:r>
          </a:p>
          <a:p>
            <a:pPr marL="0" indent="0">
              <a:buNone/>
            </a:pPr>
            <a:endParaRPr lang="en-GB" sz="2800" dirty="0"/>
          </a:p>
          <a:p>
            <a:pPr marL="285750" indent="-285750">
              <a:buFont typeface="Arial" panose="020B0604020202020204" pitchFamily="34" charset="0"/>
              <a:buChar char="•"/>
            </a:pPr>
            <a:r>
              <a:rPr lang="en-GB" sz="2800" dirty="0"/>
              <a:t>Supporting DSL’s to be more strategic whilst recognising the challenges</a:t>
            </a:r>
          </a:p>
          <a:p>
            <a:pPr marL="285750" indent="-285750">
              <a:buFont typeface="Arial" panose="020B0604020202020204" pitchFamily="34" charset="0"/>
              <a:buChar char="•"/>
            </a:pPr>
            <a:r>
              <a:rPr lang="en-GB" sz="2800" dirty="0"/>
              <a:t>DSL’s can become a ‘single point of failure’ – how do we avoid this?</a:t>
            </a:r>
          </a:p>
          <a:p>
            <a:pPr marL="285750" indent="-285750">
              <a:buFont typeface="Arial" panose="020B0604020202020204" pitchFamily="34" charset="0"/>
              <a:buChar char="•"/>
            </a:pPr>
            <a:r>
              <a:rPr lang="en-GB" sz="2800" dirty="0"/>
              <a:t>Align safeguarding to other areas of responsibility with senior leaders</a:t>
            </a:r>
          </a:p>
          <a:p>
            <a:pPr marL="0" indent="0">
              <a:buNone/>
            </a:pPr>
            <a:endParaRPr lang="en-GB" dirty="0"/>
          </a:p>
        </p:txBody>
      </p:sp>
      <p:pic>
        <p:nvPicPr>
          <p:cNvPr id="4" name="Content Placeholder 4" descr="A logo with a black background&#10;&#10;Description automatically generated">
            <a:extLst>
              <a:ext uri="{FF2B5EF4-FFF2-40B4-BE49-F238E27FC236}">
                <a16:creationId xmlns:a16="http://schemas.microsoft.com/office/drawing/2014/main" id="{4B11F0F8-8A32-F61D-00F4-66CCDF067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a:prstGeom prst="rect">
            <a:avLst/>
          </a:prstGeom>
        </p:spPr>
      </p:pic>
      <p:pic>
        <p:nvPicPr>
          <p:cNvPr id="5" name="Picture 4">
            <a:extLst>
              <a:ext uri="{FF2B5EF4-FFF2-40B4-BE49-F238E27FC236}">
                <a16:creationId xmlns:a16="http://schemas.microsoft.com/office/drawing/2014/main" id="{596AFDDA-163D-B27D-B3BA-90A1F6CC1A7D}"/>
              </a:ext>
            </a:extLst>
          </p:cNvPr>
          <p:cNvPicPr>
            <a:picLocks noChangeAspect="1"/>
          </p:cNvPicPr>
          <p:nvPr/>
        </p:nvPicPr>
        <p:blipFill>
          <a:blip r:embed="rId3"/>
          <a:stretch>
            <a:fillRect/>
          </a:stretch>
        </p:blipFill>
        <p:spPr>
          <a:xfrm>
            <a:off x="104776" y="5437097"/>
            <a:ext cx="3362794" cy="1295581"/>
          </a:xfrm>
          <a:prstGeom prst="rect">
            <a:avLst/>
          </a:prstGeom>
        </p:spPr>
      </p:pic>
      <p:pic>
        <p:nvPicPr>
          <p:cNvPr id="6" name="Picture 5">
            <a:extLst>
              <a:ext uri="{FF2B5EF4-FFF2-40B4-BE49-F238E27FC236}">
                <a16:creationId xmlns:a16="http://schemas.microsoft.com/office/drawing/2014/main" id="{B3AD24DE-AB39-165A-744E-05D812C83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0333" y="5209183"/>
            <a:ext cx="2651667" cy="1662672"/>
          </a:xfrm>
          <a:prstGeom prst="rect">
            <a:avLst/>
          </a:prstGeom>
        </p:spPr>
      </p:pic>
    </p:spTree>
    <p:extLst>
      <p:ext uri="{BB962C8B-B14F-4D97-AF65-F5344CB8AC3E}">
        <p14:creationId xmlns:p14="http://schemas.microsoft.com/office/powerpoint/2010/main" val="2941730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pic>
        <p:nvPicPr>
          <p:cNvPr id="3" name="Picture 2">
            <a:extLst>
              <a:ext uri="{FF2B5EF4-FFF2-40B4-BE49-F238E27FC236}">
                <a16:creationId xmlns:a16="http://schemas.microsoft.com/office/drawing/2014/main" id="{99C17231-A928-1278-9224-747A25826FC8}"/>
              </a:ext>
            </a:extLst>
          </p:cNvPr>
          <p:cNvPicPr>
            <a:picLocks noChangeAspect="1"/>
          </p:cNvPicPr>
          <p:nvPr/>
        </p:nvPicPr>
        <p:blipFill>
          <a:blip r:embed="rId3"/>
          <a:stretch>
            <a:fillRect/>
          </a:stretch>
        </p:blipFill>
        <p:spPr>
          <a:xfrm>
            <a:off x="1523999" y="0"/>
            <a:ext cx="9144001" cy="6858000"/>
          </a:xfrm>
          <a:prstGeom prst="rect">
            <a:avLst/>
          </a:prstGeom>
        </p:spPr>
      </p:pic>
    </p:spTree>
    <p:extLst>
      <p:ext uri="{BB962C8B-B14F-4D97-AF65-F5344CB8AC3E}">
        <p14:creationId xmlns:p14="http://schemas.microsoft.com/office/powerpoint/2010/main" val="179816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b="1" dirty="0">
                <a:solidFill>
                  <a:srgbClr val="00B0F0"/>
                </a:solidFill>
              </a:rPr>
              <a:t>Signs of Burnout</a:t>
            </a:r>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sp>
        <p:nvSpPr>
          <p:cNvPr id="4" name="TextBox 3">
            <a:extLst>
              <a:ext uri="{FF2B5EF4-FFF2-40B4-BE49-F238E27FC236}">
                <a16:creationId xmlns:a16="http://schemas.microsoft.com/office/drawing/2014/main" id="{0B72DE37-7F30-A9FF-0397-B28E07B49265}"/>
              </a:ext>
            </a:extLst>
          </p:cNvPr>
          <p:cNvSpPr txBox="1"/>
          <p:nvPr/>
        </p:nvSpPr>
        <p:spPr>
          <a:xfrm>
            <a:off x="1619249" y="1676399"/>
            <a:ext cx="7577190" cy="4031873"/>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3A4B"/>
                </a:solidFill>
                <a:effectLst/>
                <a:uLnTx/>
                <a:uFillTx/>
                <a:latin typeface="Open Sans" panose="020B0606030504020204" pitchFamily="34" charset="0"/>
                <a:ea typeface="+mn-ea"/>
                <a:cs typeface="+mn-cs"/>
              </a:rPr>
              <a:t>Stress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3A4B"/>
                </a:solidFill>
                <a:effectLst/>
                <a:uLnTx/>
                <a:uFillTx/>
                <a:latin typeface="Open Sans" panose="020B0606030504020204" pitchFamily="34" charset="0"/>
                <a:ea typeface="+mn-ea"/>
                <a:cs typeface="+mn-cs"/>
              </a:rPr>
              <a:t>Anxiety</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3A4B"/>
                </a:solidFill>
                <a:effectLst/>
                <a:uLnTx/>
                <a:uFillTx/>
                <a:latin typeface="Open Sans" panose="020B0606030504020204" pitchFamily="34" charset="0"/>
                <a:ea typeface="+mn-ea"/>
                <a:cs typeface="+mn-cs"/>
              </a:rPr>
              <a:t>Irritability</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3A4B"/>
                </a:solidFill>
                <a:effectLst/>
                <a:uLnTx/>
                <a:uFillTx/>
                <a:latin typeface="Open Sans" panose="020B0606030504020204" pitchFamily="34" charset="0"/>
                <a:ea typeface="+mn-ea"/>
                <a:cs typeface="+mn-cs"/>
              </a:rPr>
              <a:t>Depression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3A4B"/>
                </a:solidFill>
                <a:effectLst/>
                <a:uLnTx/>
                <a:uFillTx/>
                <a:latin typeface="Open Sans" panose="020B0606030504020204" pitchFamily="34" charset="0"/>
                <a:ea typeface="+mn-ea"/>
                <a:cs typeface="+mn-cs"/>
              </a:rPr>
              <a:t>Frustration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3A4B"/>
                </a:solidFill>
                <a:effectLst/>
                <a:uLnTx/>
                <a:uFillTx/>
                <a:latin typeface="Open Sans" panose="020B0606030504020204" pitchFamily="34" charset="0"/>
                <a:ea typeface="+mn-ea"/>
                <a:cs typeface="+mn-cs"/>
              </a:rPr>
              <a:t>Exhaustion (due to insomnia or sleep disturbances)</a:t>
            </a:r>
            <a:endParaRPr kumimoji="0" lang="en-GB" alt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1689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b="1" dirty="0">
                <a:solidFill>
                  <a:srgbClr val="00B0F0"/>
                </a:solidFill>
              </a:rPr>
              <a:t>Signs of burnout</a:t>
            </a:r>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sp>
        <p:nvSpPr>
          <p:cNvPr id="4" name="TextBox 3">
            <a:extLst>
              <a:ext uri="{FF2B5EF4-FFF2-40B4-BE49-F238E27FC236}">
                <a16:creationId xmlns:a16="http://schemas.microsoft.com/office/drawing/2014/main" id="{1FADF846-412A-CE11-5952-4C8FC65B9EBF}"/>
              </a:ext>
            </a:extLst>
          </p:cNvPr>
          <p:cNvSpPr txBox="1"/>
          <p:nvPr/>
        </p:nvSpPr>
        <p:spPr>
          <a:xfrm>
            <a:off x="1619248" y="1062083"/>
            <a:ext cx="9990550" cy="521373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003A4B"/>
              </a:solidFill>
              <a:effectLst/>
              <a:uLnTx/>
              <a:uFillTx/>
              <a:latin typeface="Open Sans" panose="020B060603050402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3A4B"/>
                </a:solidFill>
                <a:effectLst/>
                <a:uLnTx/>
                <a:uFillTx/>
                <a:ea typeface="+mn-ea"/>
                <a:cs typeface="+mn-cs"/>
              </a:rPr>
              <a:t>Difficulty concentrating and making decisions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3A4B"/>
                </a:solidFill>
                <a:effectLst/>
                <a:uLnTx/>
                <a:uFillTx/>
                <a:ea typeface="+mn-ea"/>
                <a:cs typeface="+mn-cs"/>
              </a:rPr>
              <a:t>Poor work quality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3A4B"/>
                </a:solidFill>
                <a:effectLst/>
                <a:uLnTx/>
                <a:uFillTx/>
                <a:ea typeface="+mn-ea"/>
                <a:cs typeface="+mn-cs"/>
              </a:rPr>
              <a:t>Decreased motivation and job satisfaction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3A4B"/>
                </a:solidFill>
                <a:effectLst/>
                <a:uLnTx/>
                <a:uFillTx/>
                <a:ea typeface="+mn-ea"/>
                <a:cs typeface="+mn-cs"/>
              </a:rPr>
              <a:t>More cynical and detached</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3A4B"/>
                </a:solidFill>
                <a:effectLst/>
                <a:uLnTx/>
                <a:uFillTx/>
                <a:ea typeface="+mn-ea"/>
                <a:cs typeface="+mn-cs"/>
              </a:rPr>
              <a:t>Increased conflict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3A4B"/>
                </a:solidFill>
                <a:effectLst/>
                <a:uLnTx/>
                <a:uFillTx/>
                <a:ea typeface="+mn-ea"/>
                <a:cs typeface="+mn-cs"/>
              </a:rPr>
              <a:t>Physical symptoms like headaches, stomach aches or back pain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3A4B"/>
                </a:solidFill>
                <a:effectLst/>
                <a:uLnTx/>
                <a:uFillTx/>
                <a:ea typeface="+mn-ea"/>
                <a:cs typeface="+mn-cs"/>
              </a:rPr>
              <a:t>Substance abuse</a:t>
            </a:r>
          </a:p>
        </p:txBody>
      </p:sp>
    </p:spTree>
    <p:extLst>
      <p:ext uri="{BB962C8B-B14F-4D97-AF65-F5344CB8AC3E}">
        <p14:creationId xmlns:p14="http://schemas.microsoft.com/office/powerpoint/2010/main" val="1613172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pic>
        <p:nvPicPr>
          <p:cNvPr id="4" name="Picture 3">
            <a:extLst>
              <a:ext uri="{FF2B5EF4-FFF2-40B4-BE49-F238E27FC236}">
                <a16:creationId xmlns:a16="http://schemas.microsoft.com/office/drawing/2014/main" id="{1A283D8A-AAE9-EE9D-79E3-50C9E66F66CC}"/>
              </a:ext>
            </a:extLst>
          </p:cNvPr>
          <p:cNvPicPr>
            <a:picLocks noChangeAspect="1"/>
          </p:cNvPicPr>
          <p:nvPr/>
        </p:nvPicPr>
        <p:blipFill rotWithShape="1">
          <a:blip r:embed="rId3"/>
          <a:srcRect l="19972" t="23576" r="21882" b="11272"/>
          <a:stretch/>
        </p:blipFill>
        <p:spPr>
          <a:xfrm>
            <a:off x="1397285" y="104047"/>
            <a:ext cx="10550817" cy="6649905"/>
          </a:xfrm>
          <a:prstGeom prst="rect">
            <a:avLst/>
          </a:prstGeom>
        </p:spPr>
      </p:pic>
    </p:spTree>
    <p:extLst>
      <p:ext uri="{BB962C8B-B14F-4D97-AF65-F5344CB8AC3E}">
        <p14:creationId xmlns:p14="http://schemas.microsoft.com/office/powerpoint/2010/main" val="3525769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pic>
        <p:nvPicPr>
          <p:cNvPr id="3" name="Picture 2">
            <a:extLst>
              <a:ext uri="{FF2B5EF4-FFF2-40B4-BE49-F238E27FC236}">
                <a16:creationId xmlns:a16="http://schemas.microsoft.com/office/drawing/2014/main" id="{4F78ED5A-23CC-6C09-3F4A-3BCEDD12A18E}"/>
              </a:ext>
            </a:extLst>
          </p:cNvPr>
          <p:cNvPicPr>
            <a:picLocks noChangeAspect="1"/>
          </p:cNvPicPr>
          <p:nvPr/>
        </p:nvPicPr>
        <p:blipFill>
          <a:blip r:embed="rId3"/>
          <a:stretch>
            <a:fillRect/>
          </a:stretch>
        </p:blipFill>
        <p:spPr>
          <a:xfrm>
            <a:off x="3637502" y="0"/>
            <a:ext cx="4916995" cy="6608441"/>
          </a:xfrm>
          <a:prstGeom prst="rect">
            <a:avLst/>
          </a:prstGeom>
        </p:spPr>
      </p:pic>
    </p:spTree>
    <p:extLst>
      <p:ext uri="{BB962C8B-B14F-4D97-AF65-F5344CB8AC3E}">
        <p14:creationId xmlns:p14="http://schemas.microsoft.com/office/powerpoint/2010/main" val="2373419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pic>
        <p:nvPicPr>
          <p:cNvPr id="3" name="Picture 2">
            <a:extLst>
              <a:ext uri="{FF2B5EF4-FFF2-40B4-BE49-F238E27FC236}">
                <a16:creationId xmlns:a16="http://schemas.microsoft.com/office/drawing/2014/main" id="{6AF0BD93-9BD7-219F-8B11-BC7DCA9596E4}"/>
              </a:ext>
            </a:extLst>
          </p:cNvPr>
          <p:cNvPicPr>
            <a:picLocks noChangeAspect="1"/>
          </p:cNvPicPr>
          <p:nvPr/>
        </p:nvPicPr>
        <p:blipFill>
          <a:blip r:embed="rId3"/>
          <a:stretch>
            <a:fillRect/>
          </a:stretch>
        </p:blipFill>
        <p:spPr>
          <a:xfrm>
            <a:off x="3377448" y="0"/>
            <a:ext cx="5437104" cy="6858000"/>
          </a:xfrm>
          <a:prstGeom prst="rect">
            <a:avLst/>
          </a:prstGeom>
        </p:spPr>
      </p:pic>
    </p:spTree>
    <p:extLst>
      <p:ext uri="{BB962C8B-B14F-4D97-AF65-F5344CB8AC3E}">
        <p14:creationId xmlns:p14="http://schemas.microsoft.com/office/powerpoint/2010/main" val="11963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b="1" dirty="0">
                <a:solidFill>
                  <a:srgbClr val="00B0F0"/>
                </a:solidFill>
              </a:rPr>
              <a:t>Having a well-being conversation </a:t>
            </a:r>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sp>
        <p:nvSpPr>
          <p:cNvPr id="7" name="TextBox 6">
            <a:extLst>
              <a:ext uri="{FF2B5EF4-FFF2-40B4-BE49-F238E27FC236}">
                <a16:creationId xmlns:a16="http://schemas.microsoft.com/office/drawing/2014/main" id="{BF77C3C1-6014-EA38-7253-5ACC7584E05C}"/>
              </a:ext>
            </a:extLst>
          </p:cNvPr>
          <p:cNvSpPr txBox="1"/>
          <p:nvPr/>
        </p:nvSpPr>
        <p:spPr>
          <a:xfrm>
            <a:off x="1619249" y="1561989"/>
            <a:ext cx="8068377" cy="405649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800" b="0" i="0" u="none" strike="noStrike" kern="1200" cap="none" spc="0" normalizeH="0" baseline="0" noProof="0" dirty="0">
                <a:ln>
                  <a:noFill/>
                </a:ln>
                <a:solidFill>
                  <a:srgbClr val="6A6A6A"/>
                </a:solidFill>
                <a:effectLst/>
                <a:uLnTx/>
                <a:uFillTx/>
                <a:ea typeface="+mn-ea"/>
                <a:cs typeface="+mn-cs"/>
              </a:rPr>
              <a:t>Think about the timing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800" b="0" i="0" u="none" strike="noStrike" kern="1200" cap="none" spc="0" normalizeH="0" baseline="0" noProof="0" dirty="0">
                <a:ln>
                  <a:noFill/>
                </a:ln>
                <a:solidFill>
                  <a:srgbClr val="6A6A6A"/>
                </a:solidFill>
                <a:effectLst/>
                <a:uLnTx/>
                <a:uFillTx/>
                <a:ea typeface="+mn-ea"/>
                <a:cs typeface="+mn-cs"/>
              </a:rPr>
              <a:t>Consider the environment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800" b="0" i="0" u="none" strike="noStrike" kern="1200" cap="none" spc="0" normalizeH="0" baseline="0" noProof="0" dirty="0">
                <a:ln>
                  <a:noFill/>
                </a:ln>
                <a:solidFill>
                  <a:srgbClr val="6A6A6A"/>
                </a:solidFill>
                <a:effectLst/>
                <a:uLnTx/>
                <a:uFillTx/>
                <a:ea typeface="+mn-ea"/>
                <a:cs typeface="+mn-cs"/>
              </a:rPr>
              <a:t>Agree boundaries around confidentiality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800" b="0" i="0" u="none" strike="noStrike" kern="1200" cap="none" spc="0" normalizeH="0" baseline="0" noProof="0" dirty="0">
                <a:ln>
                  <a:noFill/>
                </a:ln>
                <a:solidFill>
                  <a:srgbClr val="6A6A6A"/>
                </a:solidFill>
                <a:effectLst/>
                <a:uLnTx/>
                <a:uFillTx/>
                <a:ea typeface="+mn-ea"/>
                <a:cs typeface="+mn-cs"/>
              </a:rPr>
              <a:t>Use WINE (Wondering, Imagining, Noticing, Empathy)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800" b="0" i="0" u="none" strike="noStrike" kern="1200" cap="none" spc="0" normalizeH="0" baseline="0" noProof="0" dirty="0">
                <a:ln>
                  <a:noFill/>
                </a:ln>
                <a:solidFill>
                  <a:srgbClr val="6A6A6A"/>
                </a:solidFill>
                <a:effectLst/>
                <a:uLnTx/>
                <a:uFillTx/>
                <a:ea typeface="+mn-ea"/>
                <a:cs typeface="+mn-cs"/>
              </a:rPr>
              <a:t>Take notes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800" b="0" i="0" u="none" strike="noStrike" kern="1200" cap="none" spc="0" normalizeH="0" baseline="0" noProof="0" dirty="0">
                <a:ln>
                  <a:noFill/>
                </a:ln>
                <a:solidFill>
                  <a:srgbClr val="6A6A6A"/>
                </a:solidFill>
                <a:effectLst/>
                <a:uLnTx/>
                <a:uFillTx/>
                <a:ea typeface="+mn-ea"/>
                <a:cs typeface="+mn-cs"/>
              </a:rPr>
              <a:t>Summarise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2800" b="0" i="0" u="none" strike="noStrike" kern="1200" cap="none" spc="0" normalizeH="0" baseline="0" noProof="0" dirty="0">
                <a:ln>
                  <a:noFill/>
                </a:ln>
                <a:solidFill>
                  <a:srgbClr val="6A6A6A"/>
                </a:solidFill>
                <a:effectLst/>
                <a:uLnTx/>
                <a:uFillTx/>
                <a:ea typeface="+mn-ea"/>
                <a:cs typeface="+mn-cs"/>
              </a:rPr>
              <a:t>Be clear on agreed actions </a:t>
            </a:r>
          </a:p>
        </p:txBody>
      </p:sp>
    </p:spTree>
    <p:extLst>
      <p:ext uri="{BB962C8B-B14F-4D97-AF65-F5344CB8AC3E}">
        <p14:creationId xmlns:p14="http://schemas.microsoft.com/office/powerpoint/2010/main" val="2831282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sp>
        <p:nvSpPr>
          <p:cNvPr id="4" name="TextBox 3">
            <a:extLst>
              <a:ext uri="{FF2B5EF4-FFF2-40B4-BE49-F238E27FC236}">
                <a16:creationId xmlns:a16="http://schemas.microsoft.com/office/drawing/2014/main" id="{AD1C24AE-6E99-43F6-D48A-B98552EDBCD5}"/>
              </a:ext>
            </a:extLst>
          </p:cNvPr>
          <p:cNvSpPr txBox="1"/>
          <p:nvPr/>
        </p:nvSpPr>
        <p:spPr>
          <a:xfrm>
            <a:off x="209553" y="1512895"/>
            <a:ext cx="11982447" cy="4832092"/>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How is your sleep? Are you sleeping to much? To little? Waking up during the night?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How is your appetite?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How has your mood been recently? Have you felt lower than normal?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Is there anything you are worrying about right now at work/at home or in your community?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Who is supporting you – in school/at home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Have you felt like this before?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What helps you when you have felt like this before OR what do you think might help?</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Is there anything I can do to support you whilst you feel like this?</a:t>
            </a:r>
          </a:p>
        </p:txBody>
      </p:sp>
    </p:spTree>
    <p:extLst>
      <p:ext uri="{BB962C8B-B14F-4D97-AF65-F5344CB8AC3E}">
        <p14:creationId xmlns:p14="http://schemas.microsoft.com/office/powerpoint/2010/main" val="3119365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b="1" dirty="0">
                <a:solidFill>
                  <a:srgbClr val="00B0F0"/>
                </a:solidFill>
              </a:rPr>
              <a:t>Risk Questions</a:t>
            </a:r>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sp>
        <p:nvSpPr>
          <p:cNvPr id="4" name="TextBox 3">
            <a:extLst>
              <a:ext uri="{FF2B5EF4-FFF2-40B4-BE49-F238E27FC236}">
                <a16:creationId xmlns:a16="http://schemas.microsoft.com/office/drawing/2014/main" id="{96109F70-D595-B494-66FB-EC127F2BFD60}"/>
              </a:ext>
            </a:extLst>
          </p:cNvPr>
          <p:cNvSpPr txBox="1"/>
          <p:nvPr/>
        </p:nvSpPr>
        <p:spPr>
          <a:xfrm>
            <a:off x="1619248" y="1435893"/>
            <a:ext cx="7577487" cy="526297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You would ask Risk Questions in the following circumstances: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Where the staff member has disclosed to you or others that they have had suicidal thoughts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Where there has been a history of suicidal thoughts or suicide attempts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Where there is a marked change in behaviour or presentation that has caused you significant concern</a:t>
            </a:r>
          </a:p>
        </p:txBody>
      </p:sp>
    </p:spTree>
    <p:extLst>
      <p:ext uri="{BB962C8B-B14F-4D97-AF65-F5344CB8AC3E}">
        <p14:creationId xmlns:p14="http://schemas.microsoft.com/office/powerpoint/2010/main" val="2015742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b="1" dirty="0">
                <a:solidFill>
                  <a:srgbClr val="00B0F0"/>
                </a:solidFill>
              </a:rPr>
              <a:t>Asking the question</a:t>
            </a:r>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sp>
        <p:nvSpPr>
          <p:cNvPr id="4" name="TextBox 3">
            <a:extLst>
              <a:ext uri="{FF2B5EF4-FFF2-40B4-BE49-F238E27FC236}">
                <a16:creationId xmlns:a16="http://schemas.microsoft.com/office/drawing/2014/main" id="{6398C50F-23C6-9243-AB3F-6440EE032EAB}"/>
              </a:ext>
            </a:extLst>
          </p:cNvPr>
          <p:cNvSpPr txBox="1"/>
          <p:nvPr/>
        </p:nvSpPr>
        <p:spPr>
          <a:xfrm>
            <a:off x="1619249" y="1588064"/>
            <a:ext cx="10104323" cy="4401205"/>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Things sound really difficult at the moment, have you had any thoughts of not wanting to be here anymore?</a:t>
            </a:r>
          </a:p>
          <a:p>
            <a:pPr marR="0" lvl="0" algn="l" defTabSz="914400" rtl="0" eaLnBrk="0" fontAlgn="base" latinLnBrk="0" hangingPunct="0">
              <a:lnSpc>
                <a:spcPct val="100000"/>
              </a:lnSpc>
              <a:spcBef>
                <a:spcPct val="0"/>
              </a:spcBef>
              <a:spcAft>
                <a:spcPct val="0"/>
              </a:spcAft>
              <a:buClrTx/>
              <a:buSzTx/>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It sounds as if things are really tough, have you ever had or are you having thoughts now of ending your life?</a:t>
            </a:r>
          </a:p>
          <a:p>
            <a:pPr marR="0" lvl="0" algn="l" defTabSz="914400" rtl="0" eaLnBrk="0" fontAlgn="base" latinLnBrk="0" hangingPunct="0">
              <a:lnSpc>
                <a:spcPct val="100000"/>
              </a:lnSpc>
              <a:spcBef>
                <a:spcPct val="0"/>
              </a:spcBef>
              <a:spcAft>
                <a:spcPct val="0"/>
              </a:spcAft>
              <a:buClrTx/>
              <a:buSzTx/>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Often when people go through difficult times, they can have thoughts of suicide, have you experienced this?</a:t>
            </a:r>
          </a:p>
          <a:p>
            <a:pPr marR="0" lvl="0" algn="l" defTabSz="914400" rtl="0" eaLnBrk="0" fontAlgn="base" latinLnBrk="0" hangingPunct="0">
              <a:lnSpc>
                <a:spcPct val="100000"/>
              </a:lnSpc>
              <a:spcBef>
                <a:spcPct val="0"/>
              </a:spcBef>
              <a:spcAft>
                <a:spcPct val="0"/>
              </a:spcAft>
              <a:buClrTx/>
              <a:buSzTx/>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Have you had any thoughts of harming yourself or anyone else?</a:t>
            </a:r>
          </a:p>
        </p:txBody>
      </p:sp>
    </p:spTree>
    <p:extLst>
      <p:ext uri="{BB962C8B-B14F-4D97-AF65-F5344CB8AC3E}">
        <p14:creationId xmlns:p14="http://schemas.microsoft.com/office/powerpoint/2010/main" val="83216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F46E-033B-ECE6-4C75-4603FA1B7144}"/>
              </a:ext>
            </a:extLst>
          </p:cNvPr>
          <p:cNvSpPr>
            <a:spLocks noGrp="1"/>
          </p:cNvSpPr>
          <p:nvPr>
            <p:ph type="title"/>
          </p:nvPr>
        </p:nvSpPr>
        <p:spPr>
          <a:xfrm>
            <a:off x="1699491" y="110330"/>
            <a:ext cx="10387734" cy="1358252"/>
          </a:xfrm>
        </p:spPr>
        <p:txBody>
          <a:bodyPr/>
          <a:lstStyle/>
          <a:p>
            <a:r>
              <a:rPr lang="en-GB" sz="4400" b="1" dirty="0"/>
              <a:t>Supporting DSL’s to become more strategic whilst recognising the challenges</a:t>
            </a:r>
            <a:endParaRPr lang="en-GB" dirty="0"/>
          </a:p>
        </p:txBody>
      </p:sp>
      <p:sp>
        <p:nvSpPr>
          <p:cNvPr id="3" name="Content Placeholder 2">
            <a:extLst>
              <a:ext uri="{FF2B5EF4-FFF2-40B4-BE49-F238E27FC236}">
                <a16:creationId xmlns:a16="http://schemas.microsoft.com/office/drawing/2014/main" id="{4D14F7EE-8EF2-3A58-A060-A41CD634786C}"/>
              </a:ext>
            </a:extLst>
          </p:cNvPr>
          <p:cNvSpPr>
            <a:spLocks noGrp="1"/>
          </p:cNvSpPr>
          <p:nvPr>
            <p:ph idx="1"/>
          </p:nvPr>
        </p:nvSpPr>
        <p:spPr>
          <a:xfrm>
            <a:off x="481585" y="1918277"/>
            <a:ext cx="11605640" cy="4351338"/>
          </a:xfrm>
        </p:spPr>
        <p:txBody>
          <a:bodyPr>
            <a:normAutofit lnSpcReduction="10000"/>
          </a:bodyPr>
          <a:lstStyle/>
          <a:p>
            <a:r>
              <a:rPr lang="en-GB" sz="2800" dirty="0">
                <a:latin typeface="+mn-lt"/>
              </a:rPr>
              <a:t>DSL’s often have to wear many ‘hats’ and will have other responsibilities alongside safeguarding. </a:t>
            </a:r>
          </a:p>
          <a:p>
            <a:r>
              <a:rPr lang="en-GB" sz="2800" dirty="0">
                <a:latin typeface="+mn-lt"/>
              </a:rPr>
              <a:t>Ensure that safeguarding is embedded within the school development plan and through all areas of school.</a:t>
            </a:r>
          </a:p>
          <a:p>
            <a:r>
              <a:rPr lang="en-GB" sz="2800" dirty="0">
                <a:latin typeface="+mn-lt"/>
              </a:rPr>
              <a:t>Do other leaders all take responsibility for safeguarding within their roles?</a:t>
            </a:r>
          </a:p>
          <a:p>
            <a:r>
              <a:rPr lang="en-GB" sz="2800" dirty="0">
                <a:latin typeface="+mn-lt"/>
              </a:rPr>
              <a:t>Is this a regular agenda item on SLT meetings?</a:t>
            </a:r>
          </a:p>
          <a:p>
            <a:r>
              <a:rPr lang="en-GB" sz="2800" dirty="0">
                <a:latin typeface="+mn-lt"/>
              </a:rPr>
              <a:t>Consider future proofing safeguarding provision and ensuring there is succession planning to ensure continuity</a:t>
            </a:r>
          </a:p>
          <a:p>
            <a:r>
              <a:rPr lang="en-GB" sz="2800" b="1" dirty="0">
                <a:latin typeface="+mn-lt"/>
              </a:rPr>
              <a:t>TASK-Discuss what the major challenges are to you working more strategically.</a:t>
            </a:r>
            <a:endParaRPr lang="en-GB" dirty="0"/>
          </a:p>
        </p:txBody>
      </p:sp>
      <p:pic>
        <p:nvPicPr>
          <p:cNvPr id="4" name="Content Placeholder 4" descr="A logo with a black background&#10;&#10;Description automatically generated">
            <a:extLst>
              <a:ext uri="{FF2B5EF4-FFF2-40B4-BE49-F238E27FC236}">
                <a16:creationId xmlns:a16="http://schemas.microsoft.com/office/drawing/2014/main" id="{4B11F0F8-8A32-F61D-00F4-66CCDF067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a:prstGeom prst="rect">
            <a:avLst/>
          </a:prstGeom>
        </p:spPr>
      </p:pic>
    </p:spTree>
    <p:extLst>
      <p:ext uri="{BB962C8B-B14F-4D97-AF65-F5344CB8AC3E}">
        <p14:creationId xmlns:p14="http://schemas.microsoft.com/office/powerpoint/2010/main" val="2457078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b="1" dirty="0">
                <a:solidFill>
                  <a:srgbClr val="00B0F0"/>
                </a:solidFill>
              </a:rPr>
              <a:t>If the answer is yes</a:t>
            </a:r>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sp>
        <p:nvSpPr>
          <p:cNvPr id="4" name="TextBox 3">
            <a:extLst>
              <a:ext uri="{FF2B5EF4-FFF2-40B4-BE49-F238E27FC236}">
                <a16:creationId xmlns:a16="http://schemas.microsoft.com/office/drawing/2014/main" id="{2B1E00EC-BBC8-97DF-8E05-64429690C2CC}"/>
              </a:ext>
            </a:extLst>
          </p:cNvPr>
          <p:cNvSpPr txBox="1"/>
          <p:nvPr/>
        </p:nvSpPr>
        <p:spPr>
          <a:xfrm>
            <a:off x="1430956" y="1967705"/>
            <a:ext cx="10761044" cy="4401205"/>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Thank you for telling me, I know it’s really hard but you need to know you are not alone, I will help you get support with these thoughts.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GB" sz="2800" dirty="0">
              <a:solidFill>
                <a:prstClr val="black"/>
              </a:solidFill>
              <a:latin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Have you thought about where, when or how you may act on these thoughts? </a:t>
            </a:r>
          </a:p>
          <a:p>
            <a:pPr marR="0" lvl="0" algn="l" defTabSz="914400" rtl="0" eaLnBrk="0" fontAlgn="base" latinLnBrk="0" hangingPunct="0">
              <a:lnSpc>
                <a:spcPct val="100000"/>
              </a:lnSpc>
              <a:spcBef>
                <a:spcPct val="0"/>
              </a:spcBef>
              <a:spcAft>
                <a:spcPct val="0"/>
              </a:spcAft>
              <a:buClrTx/>
              <a:buSzTx/>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Is there anything stopping you acting on these thoughts?</a:t>
            </a:r>
          </a:p>
          <a:p>
            <a:pPr marR="0" lvl="0" algn="l" defTabSz="914400" rtl="0" eaLnBrk="0" fontAlgn="base" latinLnBrk="0" hangingPunct="0">
              <a:lnSpc>
                <a:spcPct val="100000"/>
              </a:lnSpc>
              <a:spcBef>
                <a:spcPct val="0"/>
              </a:spcBef>
              <a:spcAft>
                <a:spcPct val="0"/>
              </a:spcAft>
              <a:buClrTx/>
              <a:buSzTx/>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Suicidal thoughts are really common when we feel very low, I want you to get help so you no longer feel this way</a:t>
            </a:r>
          </a:p>
        </p:txBody>
      </p:sp>
    </p:spTree>
    <p:extLst>
      <p:ext uri="{BB962C8B-B14F-4D97-AF65-F5344CB8AC3E}">
        <p14:creationId xmlns:p14="http://schemas.microsoft.com/office/powerpoint/2010/main" val="2148292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b="1" dirty="0">
                <a:solidFill>
                  <a:srgbClr val="00B0F0"/>
                </a:solidFill>
              </a:rPr>
              <a:t>If the answer is no</a:t>
            </a:r>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sp>
        <p:nvSpPr>
          <p:cNvPr id="4" name="TextBox 3">
            <a:extLst>
              <a:ext uri="{FF2B5EF4-FFF2-40B4-BE49-F238E27FC236}">
                <a16:creationId xmlns:a16="http://schemas.microsoft.com/office/drawing/2014/main" id="{D53E4926-1F42-5FDC-C725-0DD906AF3C25}"/>
              </a:ext>
            </a:extLst>
          </p:cNvPr>
          <p:cNvSpPr txBox="1"/>
          <p:nvPr/>
        </p:nvSpPr>
        <p:spPr>
          <a:xfrm>
            <a:off x="1619248" y="1210715"/>
            <a:ext cx="9478679" cy="5632311"/>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Thank you for talking to me, I know it’s not an easy subject to talk about.</a:t>
            </a:r>
          </a:p>
          <a:p>
            <a:pPr marR="0" lvl="0" algn="l" defTabSz="914400" rtl="0" eaLnBrk="0" fontAlgn="base" latinLnBrk="0" hangingPunct="0">
              <a:lnSpc>
                <a:spcPct val="100000"/>
              </a:lnSpc>
              <a:spcBef>
                <a:spcPct val="0"/>
              </a:spcBef>
              <a:spcAft>
                <a:spcPct val="0"/>
              </a:spcAft>
              <a:buClrTx/>
              <a:buSzTx/>
              <a:tabLst/>
              <a:defRPr/>
            </a:pPr>
            <a:endParaRPr kumimoji="0" lang="en-GB"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Who would you talk to if you did have these thoughts?</a:t>
            </a:r>
          </a:p>
          <a:p>
            <a:pPr marR="0" lvl="0" algn="l" defTabSz="914400" rtl="0" eaLnBrk="0" fontAlgn="base" latinLnBrk="0" hangingPunct="0">
              <a:lnSpc>
                <a:spcPct val="100000"/>
              </a:lnSpc>
              <a:spcBef>
                <a:spcPct val="0"/>
              </a:spcBef>
              <a:spcAft>
                <a:spcPct val="0"/>
              </a:spcAft>
              <a:buClrTx/>
              <a:buSzTx/>
              <a:tabLst/>
              <a:defRPr/>
            </a:pPr>
            <a:endParaRPr kumimoji="0" lang="en-GB"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How might you keep yourself safe if these thoughts did occur?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Building a safety plan </a:t>
            </a:r>
          </a:p>
        </p:txBody>
      </p:sp>
    </p:spTree>
    <p:extLst>
      <p:ext uri="{BB962C8B-B14F-4D97-AF65-F5344CB8AC3E}">
        <p14:creationId xmlns:p14="http://schemas.microsoft.com/office/powerpoint/2010/main" val="702237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b="1" dirty="0">
                <a:solidFill>
                  <a:srgbClr val="00B0F0"/>
                </a:solidFill>
              </a:rPr>
              <a:t>Building a safety plan</a:t>
            </a:r>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sp>
        <p:nvSpPr>
          <p:cNvPr id="4" name="TextBox 3">
            <a:extLst>
              <a:ext uri="{FF2B5EF4-FFF2-40B4-BE49-F238E27FC236}">
                <a16:creationId xmlns:a16="http://schemas.microsoft.com/office/drawing/2014/main" id="{8D64B70C-E0B4-44E6-A12E-5A784A1421E1}"/>
              </a:ext>
            </a:extLst>
          </p:cNvPr>
          <p:cNvSpPr txBox="1"/>
          <p:nvPr/>
        </p:nvSpPr>
        <p:spPr>
          <a:xfrm>
            <a:off x="1183907" y="1238470"/>
            <a:ext cx="10655167" cy="5509200"/>
          </a:xfrm>
          <a:prstGeom prst="rect">
            <a:avLst/>
          </a:prstGeom>
          <a:noFill/>
        </p:spPr>
        <p:txBody>
          <a:bodyPr wrap="square">
            <a:spAutoFit/>
          </a:bodyPr>
          <a:lstStyle/>
          <a:p>
            <a:pPr marL="285750" indent="-285750">
              <a:buFont typeface="Arial" panose="020B0604020202020204" pitchFamily="34" charset="0"/>
              <a:buChar char="•"/>
            </a:pPr>
            <a:r>
              <a:rPr lang="en-GB" sz="3200" dirty="0"/>
              <a:t>Wellbeing Care Plan including local number for NHS Crisis Team, SHOUT and NHS111.</a:t>
            </a:r>
          </a:p>
          <a:p>
            <a:endParaRPr lang="en-GB" sz="3200" dirty="0"/>
          </a:p>
          <a:p>
            <a:pPr marL="285750" indent="-285750">
              <a:buFont typeface="Arial" panose="020B0604020202020204" pitchFamily="34" charset="0"/>
              <a:buChar char="•"/>
            </a:pPr>
            <a:r>
              <a:rPr lang="en-GB" sz="3200" dirty="0"/>
              <a:t>Encourage GP appointment </a:t>
            </a:r>
          </a:p>
          <a:p>
            <a:endParaRPr lang="en-GB" sz="3200" dirty="0"/>
          </a:p>
          <a:p>
            <a:pPr marL="285750" indent="-285750">
              <a:buFont typeface="Arial" panose="020B0604020202020204" pitchFamily="34" charset="0"/>
              <a:buChar char="•"/>
            </a:pPr>
            <a:r>
              <a:rPr lang="en-GB" sz="3200" dirty="0"/>
              <a:t>Occupational Health Referral </a:t>
            </a:r>
          </a:p>
          <a:p>
            <a:endParaRPr lang="en-GB" sz="3200" dirty="0"/>
          </a:p>
          <a:p>
            <a:pPr marL="285750" indent="-285750">
              <a:buFont typeface="Arial" panose="020B0604020202020204" pitchFamily="34" charset="0"/>
              <a:buChar char="•"/>
            </a:pPr>
            <a:r>
              <a:rPr lang="en-GB" sz="3200" dirty="0"/>
              <a:t>1:1 weekly until mental health improves</a:t>
            </a:r>
          </a:p>
          <a:p>
            <a:endParaRPr lang="en-GB" sz="3200" dirty="0"/>
          </a:p>
          <a:p>
            <a:pPr marL="285750" indent="-285750">
              <a:buFont typeface="Arial" panose="020B0604020202020204" pitchFamily="34" charset="0"/>
              <a:buChar char="•"/>
            </a:pPr>
            <a:r>
              <a:rPr lang="en-GB" sz="3200" dirty="0"/>
              <a:t>Consider amended duties/hours if appropriate to support recovery </a:t>
            </a:r>
          </a:p>
        </p:txBody>
      </p:sp>
    </p:spTree>
    <p:extLst>
      <p:ext uri="{BB962C8B-B14F-4D97-AF65-F5344CB8AC3E}">
        <p14:creationId xmlns:p14="http://schemas.microsoft.com/office/powerpoint/2010/main" val="109485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b="1" dirty="0">
                <a:solidFill>
                  <a:srgbClr val="00B0F0"/>
                </a:solidFill>
              </a:rPr>
              <a:t>Safety plan example</a:t>
            </a:r>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pic>
        <p:nvPicPr>
          <p:cNvPr id="3" name="Picture 2">
            <a:extLst>
              <a:ext uri="{FF2B5EF4-FFF2-40B4-BE49-F238E27FC236}">
                <a16:creationId xmlns:a16="http://schemas.microsoft.com/office/drawing/2014/main" id="{396535EE-3DC7-0157-8C65-5E7D55E771C6}"/>
              </a:ext>
            </a:extLst>
          </p:cNvPr>
          <p:cNvPicPr>
            <a:picLocks noChangeAspect="1"/>
          </p:cNvPicPr>
          <p:nvPr/>
        </p:nvPicPr>
        <p:blipFill rotWithShape="1">
          <a:blip r:embed="rId3"/>
          <a:srcRect l="28737" t="12554" r="30168" b="13583"/>
          <a:stretch/>
        </p:blipFill>
        <p:spPr>
          <a:xfrm>
            <a:off x="493516" y="1357824"/>
            <a:ext cx="5602484" cy="5500176"/>
          </a:xfrm>
          <a:prstGeom prst="rect">
            <a:avLst/>
          </a:prstGeom>
        </p:spPr>
      </p:pic>
      <p:pic>
        <p:nvPicPr>
          <p:cNvPr id="6" name="Picture 5">
            <a:extLst>
              <a:ext uri="{FF2B5EF4-FFF2-40B4-BE49-F238E27FC236}">
                <a16:creationId xmlns:a16="http://schemas.microsoft.com/office/drawing/2014/main" id="{E2F1B80F-ABCB-499E-4ED7-EF9F601547A4}"/>
              </a:ext>
            </a:extLst>
          </p:cNvPr>
          <p:cNvPicPr>
            <a:picLocks noChangeAspect="1"/>
          </p:cNvPicPr>
          <p:nvPr/>
        </p:nvPicPr>
        <p:blipFill rotWithShape="1">
          <a:blip r:embed="rId4"/>
          <a:srcRect l="28824" t="10024" r="29104" b="17864"/>
          <a:stretch/>
        </p:blipFill>
        <p:spPr>
          <a:xfrm>
            <a:off x="6324027" y="1867301"/>
            <a:ext cx="5763197" cy="4708717"/>
          </a:xfrm>
          <a:prstGeom prst="rect">
            <a:avLst/>
          </a:prstGeom>
        </p:spPr>
      </p:pic>
    </p:spTree>
    <p:extLst>
      <p:ext uri="{BB962C8B-B14F-4D97-AF65-F5344CB8AC3E}">
        <p14:creationId xmlns:p14="http://schemas.microsoft.com/office/powerpoint/2010/main" val="1562645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b="1" dirty="0">
                <a:solidFill>
                  <a:srgbClr val="00B0F0"/>
                </a:solidFill>
              </a:rPr>
              <a:t>Where there is immediate risk</a:t>
            </a:r>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p:spPr>
      </p:pic>
      <p:sp>
        <p:nvSpPr>
          <p:cNvPr id="4" name="TextBox 3">
            <a:extLst>
              <a:ext uri="{FF2B5EF4-FFF2-40B4-BE49-F238E27FC236}">
                <a16:creationId xmlns:a16="http://schemas.microsoft.com/office/drawing/2014/main" id="{DF2760D0-C4CC-1A58-5118-56BD7AC1FA71}"/>
              </a:ext>
            </a:extLst>
          </p:cNvPr>
          <p:cNvSpPr txBox="1"/>
          <p:nvPr/>
        </p:nvSpPr>
        <p:spPr>
          <a:xfrm>
            <a:off x="1619249" y="1727199"/>
            <a:ext cx="9991022" cy="3933384"/>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Ensure the staff member is reviewed by a medical professional. This can be GP, Paramedic or at A&amp;E department. Call NHS111 or 999 if medical risk </a:t>
            </a:r>
          </a:p>
          <a:p>
            <a:pPr marR="0" lvl="0" algn="l" defTabSz="914400" rtl="0" eaLnBrk="0" fontAlgn="base" latinLnBrk="0" hangingPunct="0">
              <a:lnSpc>
                <a:spcPct val="100000"/>
              </a:lnSpc>
              <a:spcBef>
                <a:spcPct val="20000"/>
              </a:spcBef>
              <a:spcAft>
                <a:spcPct val="0"/>
              </a:spcAft>
              <a:buClrTx/>
              <a:buSzTx/>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If immediate risk, do not leave unaccompanied</a:t>
            </a:r>
          </a:p>
          <a:p>
            <a:pPr marR="0" lvl="0" algn="l" defTabSz="914400" rtl="0" eaLnBrk="0" fontAlgn="base" latinLnBrk="0" hangingPunct="0">
              <a:lnSpc>
                <a:spcPct val="100000"/>
              </a:lnSpc>
              <a:spcBef>
                <a:spcPct val="20000"/>
              </a:spcBef>
              <a:spcAft>
                <a:spcPct val="0"/>
              </a:spcAft>
              <a:buClrTx/>
              <a:buSzTx/>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Arrange a review meeting and ensure you stick to it</a:t>
            </a:r>
          </a:p>
        </p:txBody>
      </p:sp>
    </p:spTree>
    <p:extLst>
      <p:ext uri="{BB962C8B-B14F-4D97-AF65-F5344CB8AC3E}">
        <p14:creationId xmlns:p14="http://schemas.microsoft.com/office/powerpoint/2010/main" val="2389106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276C-FFCE-9B67-48D9-C1EFDBD1E4CA}"/>
              </a:ext>
            </a:extLst>
          </p:cNvPr>
          <p:cNvSpPr>
            <a:spLocks noGrp="1"/>
          </p:cNvSpPr>
          <p:nvPr>
            <p:ph type="title"/>
          </p:nvPr>
        </p:nvSpPr>
        <p:spPr>
          <a:xfrm>
            <a:off x="361951" y="110330"/>
            <a:ext cx="2556740" cy="1325563"/>
          </a:xfrm>
        </p:spPr>
        <p:txBody>
          <a:bodyPr>
            <a:normAutofit/>
          </a:bodyPr>
          <a:lstStyle/>
          <a:p>
            <a:r>
              <a:rPr lang="en-GB" dirty="0"/>
              <a:t>Questions</a:t>
            </a:r>
          </a:p>
        </p:txBody>
      </p:sp>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8334" y="2395129"/>
            <a:ext cx="2449581" cy="2448742"/>
          </a:xfrm>
        </p:spPr>
      </p:pic>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01172" y="0"/>
            <a:ext cx="5024576" cy="685800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179" y="6077031"/>
            <a:ext cx="1888966" cy="670639"/>
          </a:xfrm>
          <a:prstGeom prst="rect">
            <a:avLst/>
          </a:prstGeom>
        </p:spPr>
      </p:pic>
      <p:pic>
        <p:nvPicPr>
          <p:cNvPr id="9" name="Picture 8" descr="A close-up of a logo&#10;&#10;Description automatically generated">
            <a:extLst>
              <a:ext uri="{FF2B5EF4-FFF2-40B4-BE49-F238E27FC236}">
                <a16:creationId xmlns:a16="http://schemas.microsoft.com/office/drawing/2014/main" id="{D98D63E9-C090-F422-E3FA-947D3AF11F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8334" y="226176"/>
            <a:ext cx="2323811" cy="1307637"/>
          </a:xfrm>
          <a:prstGeom prst="rect">
            <a:avLst/>
          </a:prstGeom>
        </p:spPr>
      </p:pic>
    </p:spTree>
    <p:extLst>
      <p:ext uri="{BB962C8B-B14F-4D97-AF65-F5344CB8AC3E}">
        <p14:creationId xmlns:p14="http://schemas.microsoft.com/office/powerpoint/2010/main" val="305094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F46E-033B-ECE6-4C75-4603FA1B7144}"/>
              </a:ext>
            </a:extLst>
          </p:cNvPr>
          <p:cNvSpPr>
            <a:spLocks noGrp="1"/>
          </p:cNvSpPr>
          <p:nvPr>
            <p:ph type="title"/>
          </p:nvPr>
        </p:nvSpPr>
        <p:spPr>
          <a:xfrm>
            <a:off x="1699491" y="110330"/>
            <a:ext cx="10387734" cy="1358252"/>
          </a:xfrm>
        </p:spPr>
        <p:txBody>
          <a:bodyPr/>
          <a:lstStyle/>
          <a:p>
            <a:r>
              <a:rPr lang="en-GB" sz="4400" b="1" dirty="0"/>
              <a:t>Developing the DSL as a strategic leader.</a:t>
            </a:r>
            <a:endParaRPr lang="en-GB" dirty="0"/>
          </a:p>
        </p:txBody>
      </p:sp>
      <p:pic>
        <p:nvPicPr>
          <p:cNvPr id="4" name="Content Placeholder 4" descr="A logo with a black background&#10;&#10;Description automatically generated">
            <a:extLst>
              <a:ext uri="{FF2B5EF4-FFF2-40B4-BE49-F238E27FC236}">
                <a16:creationId xmlns:a16="http://schemas.microsoft.com/office/drawing/2014/main" id="{4B11F0F8-8A32-F61D-00F4-66CCDF067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a:prstGeom prst="rect">
            <a:avLst/>
          </a:prstGeom>
        </p:spPr>
      </p:pic>
      <p:pic>
        <p:nvPicPr>
          <p:cNvPr id="5" name="Picture 4">
            <a:extLst>
              <a:ext uri="{FF2B5EF4-FFF2-40B4-BE49-F238E27FC236}">
                <a16:creationId xmlns:a16="http://schemas.microsoft.com/office/drawing/2014/main" id="{596AFDDA-163D-B27D-B3BA-90A1F6CC1A7D}"/>
              </a:ext>
            </a:extLst>
          </p:cNvPr>
          <p:cNvPicPr>
            <a:picLocks noChangeAspect="1"/>
          </p:cNvPicPr>
          <p:nvPr/>
        </p:nvPicPr>
        <p:blipFill>
          <a:blip r:embed="rId3"/>
          <a:stretch>
            <a:fillRect/>
          </a:stretch>
        </p:blipFill>
        <p:spPr>
          <a:xfrm>
            <a:off x="104776" y="5437097"/>
            <a:ext cx="3362794" cy="1295581"/>
          </a:xfrm>
          <a:prstGeom prst="rect">
            <a:avLst/>
          </a:prstGeom>
        </p:spPr>
      </p:pic>
      <p:pic>
        <p:nvPicPr>
          <p:cNvPr id="6" name="Picture 5">
            <a:extLst>
              <a:ext uri="{FF2B5EF4-FFF2-40B4-BE49-F238E27FC236}">
                <a16:creationId xmlns:a16="http://schemas.microsoft.com/office/drawing/2014/main" id="{B3AD24DE-AB39-165A-744E-05D812C83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0333" y="5209183"/>
            <a:ext cx="2651667" cy="1662672"/>
          </a:xfrm>
          <a:prstGeom prst="rect">
            <a:avLst/>
          </a:prstGeom>
        </p:spPr>
      </p:pic>
      <p:sp>
        <p:nvSpPr>
          <p:cNvPr id="9" name="Title 3">
            <a:extLst>
              <a:ext uri="{FF2B5EF4-FFF2-40B4-BE49-F238E27FC236}">
                <a16:creationId xmlns:a16="http://schemas.microsoft.com/office/drawing/2014/main" id="{9CC138FC-3604-8A66-7702-412B89B599C7}"/>
              </a:ext>
            </a:extLst>
          </p:cNvPr>
          <p:cNvSpPr>
            <a:spLocks noGrp="1"/>
          </p:cNvSpPr>
          <p:nvPr>
            <p:ph idx="1"/>
          </p:nvPr>
        </p:nvSpPr>
        <p:spPr>
          <a:xfrm>
            <a:off x="481013" y="1733550"/>
            <a:ext cx="11606212" cy="4351338"/>
          </a:xfrm>
        </p:spPr>
        <p:txBody>
          <a:bodyPr>
            <a:normAutofit fontScale="97500" lnSpcReduction="10000"/>
          </a:bodyPr>
          <a:lstStyle/>
          <a:p>
            <a:pPr marL="0" indent="0">
              <a:buNone/>
            </a:pPr>
            <a:br>
              <a:rPr lang="en-GB" sz="2400" dirty="0"/>
            </a:br>
            <a:r>
              <a:rPr lang="en-GB" sz="2400" b="1" dirty="0">
                <a:latin typeface="+mn-lt"/>
              </a:rPr>
              <a:t>The lead DSL is not solely responsible….. They are the person that holds it together.</a:t>
            </a:r>
          </a:p>
          <a:p>
            <a:pPr marL="0" indent="0">
              <a:buNone/>
            </a:pPr>
            <a:endParaRPr lang="en-GB" sz="2400" dirty="0">
              <a:latin typeface="+mn-lt"/>
            </a:endParaRPr>
          </a:p>
          <a:p>
            <a:pPr marL="0" indent="0">
              <a:buNone/>
            </a:pPr>
            <a:r>
              <a:rPr lang="en-GB" sz="2400" dirty="0">
                <a:latin typeface="+mn-lt"/>
              </a:rPr>
              <a:t>Consider strategies to support DSL’s:</a:t>
            </a:r>
          </a:p>
          <a:p>
            <a:r>
              <a:rPr lang="en-GB" sz="2400" dirty="0">
                <a:latin typeface="+mn-lt"/>
              </a:rPr>
              <a:t>What aspect of the role can be shared with DDSL’s or other colleagues?</a:t>
            </a:r>
          </a:p>
          <a:p>
            <a:r>
              <a:rPr lang="en-GB" sz="2400" dirty="0">
                <a:latin typeface="+mn-lt"/>
              </a:rPr>
              <a:t>Are we good at ‘letting go’?</a:t>
            </a:r>
          </a:p>
          <a:p>
            <a:r>
              <a:rPr lang="en-GB" sz="2400" dirty="0">
                <a:latin typeface="+mn-lt"/>
              </a:rPr>
              <a:t>Are we mindful of our own wellbeing within the role or can we be insular?</a:t>
            </a:r>
            <a:br>
              <a:rPr lang="en-GB" sz="2400" dirty="0">
                <a:latin typeface="+mn-lt"/>
              </a:rPr>
            </a:br>
            <a:br>
              <a:rPr lang="en-GB" sz="2400" dirty="0">
                <a:latin typeface="+mn-lt"/>
              </a:rPr>
            </a:br>
            <a:r>
              <a:rPr lang="en-GB" sz="2400" b="1" dirty="0">
                <a:latin typeface="+mn-lt"/>
              </a:rPr>
              <a:t>TASK: Can some aspects of the role be delegated to other staff? What would this look like and what are the barriers?</a:t>
            </a:r>
            <a:br>
              <a:rPr lang="en-GB" sz="2400" b="1" dirty="0">
                <a:latin typeface="+mn-lt"/>
              </a:rPr>
            </a:br>
            <a:br>
              <a:rPr lang="en-GB" sz="2400" dirty="0"/>
            </a:br>
            <a:endParaRPr lang="en-GB" sz="2400" dirty="0"/>
          </a:p>
        </p:txBody>
      </p:sp>
    </p:spTree>
    <p:extLst>
      <p:ext uri="{BB962C8B-B14F-4D97-AF65-F5344CB8AC3E}">
        <p14:creationId xmlns:p14="http://schemas.microsoft.com/office/powerpoint/2010/main" val="197602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1" y="-180976"/>
            <a:ext cx="1934633" cy="1857375"/>
          </a:xfrm>
        </p:spPr>
      </p:pic>
      <p:sp>
        <p:nvSpPr>
          <p:cNvPr id="4" name="Title 3">
            <a:extLst>
              <a:ext uri="{FF2B5EF4-FFF2-40B4-BE49-F238E27FC236}">
                <a16:creationId xmlns:a16="http://schemas.microsoft.com/office/drawing/2014/main" id="{DB89F26C-FCD5-4942-91D0-794D9B4B9193}"/>
              </a:ext>
            </a:extLst>
          </p:cNvPr>
          <p:cNvSpPr>
            <a:spLocks noGrp="1"/>
          </p:cNvSpPr>
          <p:nvPr>
            <p:ph type="title"/>
          </p:nvPr>
        </p:nvSpPr>
        <p:spPr>
          <a:xfrm>
            <a:off x="481585" y="1380066"/>
            <a:ext cx="11605640" cy="4258734"/>
          </a:xfrm>
        </p:spPr>
        <p:txBody>
          <a:bodyPr>
            <a:normAutofit/>
          </a:bodyPr>
          <a:lstStyle/>
          <a:p>
            <a:br>
              <a:rPr lang="en-GB" sz="2400" dirty="0"/>
            </a:br>
            <a:br>
              <a:rPr lang="en-GB" sz="2400" dirty="0"/>
            </a:br>
            <a:endParaRPr lang="en-GB" sz="2400" dirty="0"/>
          </a:p>
        </p:txBody>
      </p:sp>
      <p:sp>
        <p:nvSpPr>
          <p:cNvPr id="2" name="TextBox 1">
            <a:extLst>
              <a:ext uri="{FF2B5EF4-FFF2-40B4-BE49-F238E27FC236}">
                <a16:creationId xmlns:a16="http://schemas.microsoft.com/office/drawing/2014/main" id="{D53824E3-CC8E-4A87-80F4-19B344EA8D2C}"/>
              </a:ext>
            </a:extLst>
          </p:cNvPr>
          <p:cNvSpPr txBox="1"/>
          <p:nvPr/>
        </p:nvSpPr>
        <p:spPr>
          <a:xfrm>
            <a:off x="1820333" y="965200"/>
            <a:ext cx="9480272" cy="5816977"/>
          </a:xfrm>
          <a:prstGeom prst="rect">
            <a:avLst/>
          </a:prstGeom>
          <a:noFill/>
        </p:spPr>
        <p:txBody>
          <a:bodyPr wrap="square" rtlCol="0">
            <a:spAutoFit/>
          </a:bodyPr>
          <a:lstStyle/>
          <a:p>
            <a:endParaRPr lang="en-GB" dirty="0"/>
          </a:p>
          <a:p>
            <a:r>
              <a:rPr lang="en-GB" sz="2000" dirty="0"/>
              <a:t>Are there aspects of the role that could be shared with other senior leaders or colleagues?</a:t>
            </a:r>
          </a:p>
          <a:p>
            <a:r>
              <a:rPr lang="en-GB" sz="2000" dirty="0"/>
              <a:t>Think about the curriculum and how this supports safeguarding </a:t>
            </a:r>
          </a:p>
          <a:p>
            <a:endParaRPr lang="en-GB" sz="2000" dirty="0"/>
          </a:p>
          <a:p>
            <a:r>
              <a:rPr lang="en-GB" sz="2000" dirty="0"/>
              <a:t>Avoid holding all the information so that absence can cause operational and strategic gaps</a:t>
            </a:r>
          </a:p>
          <a:p>
            <a:r>
              <a:rPr lang="en-GB" sz="2000" dirty="0"/>
              <a:t>Are there signposting opportunities both locally and nationally that could support you or your team?</a:t>
            </a:r>
          </a:p>
          <a:p>
            <a:endParaRPr lang="en-GB" sz="2000" dirty="0"/>
          </a:p>
          <a:p>
            <a:r>
              <a:rPr lang="en-GB" sz="2000" dirty="0"/>
              <a:t>Is there appropriate training and support in place for DDSL’s or other colleagues? Is safeguarding a shared priority?</a:t>
            </a:r>
          </a:p>
          <a:p>
            <a:endParaRPr lang="en-GB" sz="2000" dirty="0"/>
          </a:p>
          <a:p>
            <a:r>
              <a:rPr lang="en-GB" sz="2000" dirty="0"/>
              <a:t>Is there an opportunity for the analysis of data to be delegated to a colleague who can then provide a focused response. </a:t>
            </a:r>
          </a:p>
          <a:p>
            <a:endParaRPr lang="en-GB" dirty="0"/>
          </a:p>
          <a:p>
            <a:endParaRPr lang="en-GB" dirty="0"/>
          </a:p>
          <a:p>
            <a:r>
              <a:rPr lang="en-GB" sz="2000" b="1" dirty="0"/>
              <a:t>TASK: Consider an individual scenario and how you could have delegated or utilised other colleagues more efficiently.</a:t>
            </a:r>
          </a:p>
          <a:p>
            <a:endParaRPr lang="en-GB" dirty="0"/>
          </a:p>
        </p:txBody>
      </p:sp>
      <p:pic>
        <p:nvPicPr>
          <p:cNvPr id="6" name="Picture 5">
            <a:extLst>
              <a:ext uri="{FF2B5EF4-FFF2-40B4-BE49-F238E27FC236}">
                <a16:creationId xmlns:a16="http://schemas.microsoft.com/office/drawing/2014/main" id="{231D41E0-70AD-4E43-A704-32A17155F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119" y="341297"/>
            <a:ext cx="2272106" cy="1453947"/>
          </a:xfrm>
          <a:prstGeom prst="rect">
            <a:avLst/>
          </a:prstGeom>
        </p:spPr>
      </p:pic>
    </p:spTree>
    <p:extLst>
      <p:ext uri="{BB962C8B-B14F-4D97-AF65-F5344CB8AC3E}">
        <p14:creationId xmlns:p14="http://schemas.microsoft.com/office/powerpoint/2010/main" val="370813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F46E-033B-ECE6-4C75-4603FA1B7144}"/>
              </a:ext>
            </a:extLst>
          </p:cNvPr>
          <p:cNvSpPr>
            <a:spLocks noGrp="1"/>
          </p:cNvSpPr>
          <p:nvPr>
            <p:ph type="title"/>
          </p:nvPr>
        </p:nvSpPr>
        <p:spPr>
          <a:xfrm>
            <a:off x="1699491" y="110330"/>
            <a:ext cx="10387734" cy="1358252"/>
          </a:xfrm>
        </p:spPr>
        <p:txBody>
          <a:bodyPr/>
          <a:lstStyle/>
          <a:p>
            <a:pPr>
              <a:lnSpc>
                <a:spcPct val="90000"/>
              </a:lnSpc>
              <a:spcAft>
                <a:spcPts val="600"/>
              </a:spcAft>
            </a:pPr>
            <a:r>
              <a:rPr lang="en-US" sz="4400" b="1" dirty="0"/>
              <a:t>Your to do list in becoming more strategic</a:t>
            </a:r>
          </a:p>
        </p:txBody>
      </p:sp>
      <p:sp>
        <p:nvSpPr>
          <p:cNvPr id="3" name="Content Placeholder 2">
            <a:extLst>
              <a:ext uri="{FF2B5EF4-FFF2-40B4-BE49-F238E27FC236}">
                <a16:creationId xmlns:a16="http://schemas.microsoft.com/office/drawing/2014/main" id="{4D14F7EE-8EF2-3A58-A060-A41CD634786C}"/>
              </a:ext>
            </a:extLst>
          </p:cNvPr>
          <p:cNvSpPr>
            <a:spLocks noGrp="1"/>
          </p:cNvSpPr>
          <p:nvPr>
            <p:ph idx="1"/>
          </p:nvPr>
        </p:nvSpPr>
        <p:spPr/>
        <p:txBody>
          <a:bodyPr>
            <a:normAutofit fontScale="92500" lnSpcReduction="20000"/>
          </a:bodyPr>
          <a:lstStyle/>
          <a:p>
            <a:pPr indent="-228600">
              <a:lnSpc>
                <a:spcPct val="90000"/>
              </a:lnSpc>
              <a:spcAft>
                <a:spcPts val="600"/>
              </a:spcAft>
              <a:buFont typeface="Arial" panose="020B0604020202020204" pitchFamily="34" charset="0"/>
              <a:buChar char="•"/>
            </a:pPr>
            <a:r>
              <a:rPr lang="en-US" sz="2800" dirty="0"/>
              <a:t>Summarize what changes need to take place in your setting to be able to fully embed and develop the DSL as a strategic leader </a:t>
            </a:r>
          </a:p>
          <a:p>
            <a:pPr indent="-228600">
              <a:lnSpc>
                <a:spcPct val="90000"/>
              </a:lnSpc>
              <a:spcAft>
                <a:spcPts val="600"/>
              </a:spcAft>
              <a:buFont typeface="Arial" panose="020B0604020202020204" pitchFamily="34" charset="0"/>
              <a:buChar char="•"/>
            </a:pPr>
            <a:r>
              <a:rPr lang="en-US" sz="2800" dirty="0"/>
              <a:t>Ensure that this captures both operational and strategic planning and is sustainable</a:t>
            </a:r>
          </a:p>
          <a:p>
            <a:pPr indent="-228600">
              <a:lnSpc>
                <a:spcPct val="90000"/>
              </a:lnSpc>
              <a:spcAft>
                <a:spcPts val="600"/>
              </a:spcAft>
              <a:buFont typeface="Arial" panose="020B0604020202020204" pitchFamily="34" charset="0"/>
              <a:buChar char="•"/>
            </a:pPr>
            <a:r>
              <a:rPr lang="en-US" sz="2800" dirty="0"/>
              <a:t>Take a wider view of safeguarding to include all safeguarding and DSL teams.</a:t>
            </a:r>
          </a:p>
          <a:p>
            <a:pPr indent="-228600">
              <a:lnSpc>
                <a:spcPct val="90000"/>
              </a:lnSpc>
              <a:spcAft>
                <a:spcPts val="600"/>
              </a:spcAft>
              <a:buFont typeface="Arial" panose="020B0604020202020204" pitchFamily="34" charset="0"/>
              <a:buChar char="•"/>
            </a:pPr>
            <a:r>
              <a:rPr lang="en-US" sz="2800" dirty="0"/>
              <a:t>Consider staff recruitment and retention and how safeguarding teams will be developed </a:t>
            </a:r>
          </a:p>
          <a:p>
            <a:pPr indent="-228600">
              <a:lnSpc>
                <a:spcPct val="90000"/>
              </a:lnSpc>
              <a:spcAft>
                <a:spcPts val="600"/>
              </a:spcAft>
              <a:buFont typeface="Arial" panose="020B0604020202020204" pitchFamily="34" charset="0"/>
              <a:buChar char="•"/>
            </a:pPr>
            <a:r>
              <a:rPr lang="en-US" sz="2800" dirty="0"/>
              <a:t>Consider how will you ensure that the steps you do take are in line with the Trust/settings long term vision?</a:t>
            </a:r>
          </a:p>
          <a:p>
            <a:pPr lvl="2">
              <a:spcAft>
                <a:spcPts val="600"/>
              </a:spcAft>
            </a:pPr>
            <a:endParaRPr lang="en-US" sz="900" dirty="0"/>
          </a:p>
          <a:p>
            <a:pPr indent="-228600">
              <a:lnSpc>
                <a:spcPct val="90000"/>
              </a:lnSpc>
              <a:spcAft>
                <a:spcPts val="600"/>
              </a:spcAft>
              <a:buFont typeface="Arial" panose="020B0604020202020204" pitchFamily="34" charset="0"/>
              <a:buChar char="•"/>
            </a:pPr>
            <a:r>
              <a:rPr lang="en-US" sz="2800" b="1" dirty="0"/>
              <a:t>If the measure of success is the succession plan….. </a:t>
            </a:r>
            <a:r>
              <a:rPr lang="en-US" sz="2800" b="1" dirty="0" err="1"/>
              <a:t>i.e</a:t>
            </a:r>
            <a:r>
              <a:rPr lang="en-US" sz="2800" b="1" dirty="0"/>
              <a:t> when you leave it all continues without disruption. How can this be achieved?</a:t>
            </a:r>
          </a:p>
          <a:p>
            <a:pPr marL="0" indent="0">
              <a:buNone/>
            </a:pPr>
            <a:endParaRPr lang="en-GB" dirty="0"/>
          </a:p>
        </p:txBody>
      </p:sp>
      <p:pic>
        <p:nvPicPr>
          <p:cNvPr id="4" name="Content Placeholder 4" descr="A logo with a black background&#10;&#10;Description automatically generated">
            <a:extLst>
              <a:ext uri="{FF2B5EF4-FFF2-40B4-BE49-F238E27FC236}">
                <a16:creationId xmlns:a16="http://schemas.microsoft.com/office/drawing/2014/main" id="{4B11F0F8-8A32-F61D-00F4-66CCDF067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80976"/>
            <a:ext cx="1733550" cy="1857375"/>
          </a:xfrm>
          <a:prstGeom prst="rect">
            <a:avLst/>
          </a:prstGeom>
        </p:spPr>
      </p:pic>
    </p:spTree>
    <p:extLst>
      <p:ext uri="{BB962C8B-B14F-4D97-AF65-F5344CB8AC3E}">
        <p14:creationId xmlns:p14="http://schemas.microsoft.com/office/powerpoint/2010/main" val="2188424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51340" y="2012965"/>
            <a:ext cx="2832069" cy="2832069"/>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05" y="6022584"/>
            <a:ext cx="1888966" cy="670639"/>
          </a:xfrm>
          <a:prstGeom prst="rect">
            <a:avLst/>
          </a:prstGeom>
        </p:spPr>
      </p:pic>
      <p:pic>
        <p:nvPicPr>
          <p:cNvPr id="3" name="Picture 2">
            <a:extLst>
              <a:ext uri="{FF2B5EF4-FFF2-40B4-BE49-F238E27FC236}">
                <a16:creationId xmlns:a16="http://schemas.microsoft.com/office/drawing/2014/main" id="{9B19D630-AEFD-9D7D-60CF-6CBD82B74A4B}"/>
              </a:ext>
            </a:extLst>
          </p:cNvPr>
          <p:cNvPicPr>
            <a:picLocks noChangeAspect="1"/>
          </p:cNvPicPr>
          <p:nvPr/>
        </p:nvPicPr>
        <p:blipFill>
          <a:blip r:embed="rId4"/>
          <a:stretch>
            <a:fillRect/>
          </a:stretch>
        </p:blipFill>
        <p:spPr>
          <a:xfrm>
            <a:off x="8820615" y="5550830"/>
            <a:ext cx="3362794" cy="1295581"/>
          </a:xfrm>
          <a:prstGeom prst="rect">
            <a:avLst/>
          </a:prstGeom>
        </p:spPr>
      </p:pic>
      <p:pic>
        <p:nvPicPr>
          <p:cNvPr id="7" name="Picture 6">
            <a:extLst>
              <a:ext uri="{FF2B5EF4-FFF2-40B4-BE49-F238E27FC236}">
                <a16:creationId xmlns:a16="http://schemas.microsoft.com/office/drawing/2014/main" id="{86A6738C-1AAB-96F3-455F-A181D6876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8365" y="11589"/>
            <a:ext cx="3385044" cy="2122521"/>
          </a:xfrm>
          <a:prstGeom prst="rect">
            <a:avLst/>
          </a:prstGeom>
        </p:spPr>
      </p:pic>
      <p:sp>
        <p:nvSpPr>
          <p:cNvPr id="13" name="Rectangle 12">
            <a:extLst>
              <a:ext uri="{FF2B5EF4-FFF2-40B4-BE49-F238E27FC236}">
                <a16:creationId xmlns:a16="http://schemas.microsoft.com/office/drawing/2014/main" id="{B3388D97-47DF-C109-6A91-1A566C1C729D}"/>
              </a:ext>
            </a:extLst>
          </p:cNvPr>
          <p:cNvSpPr/>
          <p:nvPr/>
        </p:nvSpPr>
        <p:spPr>
          <a:xfrm>
            <a:off x="3771941" y="1421377"/>
            <a:ext cx="5043054" cy="711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endParaRPr>
          </a:p>
        </p:txBody>
      </p:sp>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617694" y="140354"/>
            <a:ext cx="4817869" cy="6577292"/>
          </a:xfrm>
          <a:prstGeom prst="rect">
            <a:avLst/>
          </a:prstGeom>
        </p:spPr>
      </p:pic>
    </p:spTree>
    <p:extLst>
      <p:ext uri="{BB962C8B-B14F-4D97-AF65-F5344CB8AC3E}">
        <p14:creationId xmlns:p14="http://schemas.microsoft.com/office/powerpoint/2010/main" val="66374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2464472"/>
            <a:ext cx="5363213" cy="1862451"/>
          </a:xfrm>
        </p:spPr>
        <p:txBody>
          <a:bodyPr anchor="t">
            <a:normAutofit/>
          </a:bodyPr>
          <a:lstStyle/>
          <a:p>
            <a:pPr algn="l"/>
            <a:r>
              <a:rPr lang="en-GB" sz="4000" dirty="0">
                <a:solidFill>
                  <a:schemeClr val="tx2"/>
                </a:solidFill>
              </a:rPr>
              <a:t>Supervision and Reflective Practice</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643038"/>
          </a:xfrm>
        </p:spPr>
        <p:txBody>
          <a:bodyPr anchor="b">
            <a:normAutofit fontScale="92500"/>
          </a:bodyPr>
          <a:lstStyle/>
          <a:p>
            <a:pPr algn="l"/>
            <a:r>
              <a:rPr lang="en-GB" sz="3900" i="1" dirty="0">
                <a:solidFill>
                  <a:schemeClr val="tx2"/>
                </a:solidFill>
              </a:rPr>
              <a:t>Jacqui Ferris</a:t>
            </a:r>
          </a:p>
          <a:p>
            <a:pPr algn="l"/>
            <a:r>
              <a:rPr lang="en-GB" sz="3200" i="1" dirty="0">
                <a:solidFill>
                  <a:schemeClr val="tx2"/>
                </a:solidFill>
              </a:rPr>
              <a:t>Deputy Director of Safeguarding </a:t>
            </a:r>
          </a:p>
          <a:p>
            <a:pPr algn="l"/>
            <a:r>
              <a:rPr lang="en-GB" sz="2600" i="1" dirty="0">
                <a:solidFill>
                  <a:schemeClr val="tx2"/>
                </a:solidFill>
              </a:rPr>
              <a:t>Academy Transformation Trust</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1644073" cy="369332"/>
          </a:xfrm>
          <a:prstGeom prst="rect">
            <a:avLst/>
          </a:prstGeom>
          <a:noFill/>
        </p:spPr>
        <p:txBody>
          <a:bodyPr wrap="square" rtlCol="0">
            <a:spAutoFit/>
          </a:bodyPr>
          <a:lstStyle/>
          <a:p>
            <a:r>
              <a:rPr lang="en-GB" dirty="0">
                <a:solidFill>
                  <a:schemeClr val="accent3">
                    <a:lumMod val="60000"/>
                    <a:lumOff val="40000"/>
                  </a:schemeClr>
                </a:solidFill>
              </a:rPr>
              <a:t>Session 5.2 </a:t>
            </a:r>
          </a:p>
        </p:txBody>
      </p:sp>
      <p:pic>
        <p:nvPicPr>
          <p:cNvPr id="6" name="Picture 5">
            <a:extLst>
              <a:ext uri="{FF2B5EF4-FFF2-40B4-BE49-F238E27FC236}">
                <a16:creationId xmlns:a16="http://schemas.microsoft.com/office/drawing/2014/main" id="{1411399F-F76F-F3ED-DE51-7647A44B5682}"/>
              </a:ext>
            </a:extLst>
          </p:cNvPr>
          <p:cNvPicPr>
            <a:picLocks noChangeAspect="1"/>
          </p:cNvPicPr>
          <p:nvPr/>
        </p:nvPicPr>
        <p:blipFill>
          <a:blip r:embed="rId5"/>
          <a:stretch>
            <a:fillRect/>
          </a:stretch>
        </p:blipFill>
        <p:spPr>
          <a:xfrm>
            <a:off x="8871238" y="346570"/>
            <a:ext cx="2545328" cy="1479472"/>
          </a:xfrm>
          <a:prstGeom prst="rect">
            <a:avLst/>
          </a:prstGeom>
        </p:spPr>
      </p:pic>
    </p:spTree>
    <p:extLst>
      <p:ext uri="{BB962C8B-B14F-4D97-AF65-F5344CB8AC3E}">
        <p14:creationId xmlns:p14="http://schemas.microsoft.com/office/powerpoint/2010/main" val="3686830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2191</Words>
  <Application>Microsoft Macintosh PowerPoint</Application>
  <PresentationFormat>Widescreen</PresentationFormat>
  <Paragraphs>316</Paragraphs>
  <Slides>45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Lato</vt:lpstr>
      <vt:lpstr>Open Sans</vt:lpstr>
      <vt:lpstr>Proxima Nova</vt:lpstr>
      <vt:lpstr>Satoshi-Regular</vt:lpstr>
      <vt:lpstr>Office Theme</vt:lpstr>
      <vt:lpstr>Stream 5 – DSL role</vt:lpstr>
      <vt:lpstr>Developing the DSL as a strategic leader</vt:lpstr>
      <vt:lpstr>Developing the DSL as a strategic leader.</vt:lpstr>
      <vt:lpstr>Supporting DSL’s to become more strategic whilst recognising the challenges</vt:lpstr>
      <vt:lpstr>Developing the DSL as a strategic leader.</vt:lpstr>
      <vt:lpstr>  </vt:lpstr>
      <vt:lpstr>Your to do list in becoming more strategic</vt:lpstr>
      <vt:lpstr>PowerPoint Presentation</vt:lpstr>
      <vt:lpstr>Supervision and Reflective Practice</vt:lpstr>
      <vt:lpstr>PowerPoint Presentation</vt:lpstr>
      <vt:lpstr>Education: learning from case reviews (nspcc.org.uk)  Feb 2023</vt:lpstr>
      <vt:lpstr>How many of you ………. </vt:lpstr>
      <vt:lpstr>What is Reflective Practice?</vt:lpstr>
      <vt:lpstr>What is Supervision?</vt:lpstr>
      <vt:lpstr>The four functions of supervision</vt:lpstr>
      <vt:lpstr>Consciously prompting reflective thinking</vt:lpstr>
      <vt:lpstr>Consciously prompting reflective thinking</vt:lpstr>
      <vt:lpstr>Consciously prompting reflective thinking</vt:lpstr>
      <vt:lpstr>Consciously prompting reflective thinking</vt:lpstr>
      <vt:lpstr>Consciously prompting reflective thinking</vt:lpstr>
      <vt:lpstr>Scenario for reflection with the person next to you</vt:lpstr>
      <vt:lpstr>ATT Supervision Model</vt:lpstr>
      <vt:lpstr>PowerPoint Presentation</vt:lpstr>
      <vt:lpstr>What can I take away?</vt:lpstr>
      <vt:lpstr>Safeguarding Culture</vt:lpstr>
      <vt:lpstr>Questions</vt:lpstr>
      <vt:lpstr>Supporting staff through a mental health crisis</vt:lpstr>
      <vt:lpstr> In a survey of 3,082 education professionals:</vt:lpstr>
      <vt:lpstr>PowerPoint Presentation</vt:lpstr>
      <vt:lpstr>PowerPoint Presentation</vt:lpstr>
      <vt:lpstr>Signs of Burnout</vt:lpstr>
      <vt:lpstr>Signs of burnout</vt:lpstr>
      <vt:lpstr>PowerPoint Presentation</vt:lpstr>
      <vt:lpstr>PowerPoint Presentation</vt:lpstr>
      <vt:lpstr>PowerPoint Presentation</vt:lpstr>
      <vt:lpstr>Having a well-being conversation </vt:lpstr>
      <vt:lpstr>PowerPoint Presentation</vt:lpstr>
      <vt:lpstr>Risk Questions</vt:lpstr>
      <vt:lpstr>Asking the question</vt:lpstr>
      <vt:lpstr>If the answer is yes</vt:lpstr>
      <vt:lpstr>If the answer is no</vt:lpstr>
      <vt:lpstr>Building a safety plan</vt:lpstr>
      <vt:lpstr>Safety plan example</vt:lpstr>
      <vt:lpstr>Where there is immediate risk</vt:lpstr>
      <vt:lpstr>Questions</vt:lpstr>
    </vt:vector>
  </TitlesOfParts>
  <Company>Oasis Community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NAASA Designated Safeguarding Leads Conference</dc:title>
  <dc:creator>Jon Needham</dc:creator>
  <cp:lastModifiedBy>Daniel Halls</cp:lastModifiedBy>
  <cp:revision>4</cp:revision>
  <dcterms:created xsi:type="dcterms:W3CDTF">2023-10-17T14:01:15Z</dcterms:created>
  <dcterms:modified xsi:type="dcterms:W3CDTF">2024-02-21T20:36:59Z</dcterms:modified>
</cp:coreProperties>
</file>