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57"/>
  </p:notesMasterIdLst>
  <p:sldIdLst>
    <p:sldId id="256" r:id="rId2"/>
    <p:sldId id="304" r:id="rId3"/>
    <p:sldId id="305" r:id="rId4"/>
    <p:sldId id="306" r:id="rId5"/>
    <p:sldId id="307" r:id="rId6"/>
    <p:sldId id="308" r:id="rId7"/>
    <p:sldId id="309" r:id="rId8"/>
    <p:sldId id="310" r:id="rId9"/>
    <p:sldId id="279" r:id="rId10"/>
    <p:sldId id="258"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257" r:id="rId36"/>
    <p:sldId id="260" r:id="rId37"/>
    <p:sldId id="261" r:id="rId38"/>
    <p:sldId id="262" r:id="rId39"/>
    <p:sldId id="263"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5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DB3A1-CF64-294A-BE3F-B81745FC7931}" v="3" dt="2024-02-25T13:53:26.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5840"/>
  </p:normalViewPr>
  <p:slideViewPr>
    <p:cSldViewPr snapToGrid="0" showGuides="1">
      <p:cViewPr varScale="1">
        <p:scale>
          <a:sx n="107" d="100"/>
          <a:sy n="107" d="100"/>
        </p:scale>
        <p:origin x="776" y="176"/>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alls" userId="4df40511-1d3d-4391-a61b-256eae7f453f" providerId="ADAL" clId="{0C3DB3A1-CF64-294A-BE3F-B81745FC7931}"/>
    <pc:docChg chg="custSel modSld">
      <pc:chgData name="Daniel Halls" userId="4df40511-1d3d-4391-a61b-256eae7f453f" providerId="ADAL" clId="{0C3DB3A1-CF64-294A-BE3F-B81745FC7931}" dt="2024-02-25T13:53:26.807" v="17" actId="27636"/>
      <pc:docMkLst>
        <pc:docMk/>
      </pc:docMkLst>
      <pc:sldChg chg="modSp mod">
        <pc:chgData name="Daniel Halls" userId="4df40511-1d3d-4391-a61b-256eae7f453f" providerId="ADAL" clId="{0C3DB3A1-CF64-294A-BE3F-B81745FC7931}" dt="2024-02-21T21:05:23.595" v="7" actId="27636"/>
        <pc:sldMkLst>
          <pc:docMk/>
          <pc:sldMk cId="637049806" sldId="256"/>
        </pc:sldMkLst>
        <pc:spChg chg="mod">
          <ac:chgData name="Daniel Halls" userId="4df40511-1d3d-4391-a61b-256eae7f453f" providerId="ADAL" clId="{0C3DB3A1-CF64-294A-BE3F-B81745FC7931}" dt="2024-02-21T21:05:23.595" v="7" actId="27636"/>
          <ac:spMkLst>
            <pc:docMk/>
            <pc:sldMk cId="637049806" sldId="256"/>
            <ac:spMk id="3" creationId="{FEC52349-3ED3-7F46-0065-3D2189F20158}"/>
          </ac:spMkLst>
        </pc:spChg>
      </pc:sldChg>
      <pc:sldChg chg="addSp modSp mod">
        <pc:chgData name="Daniel Halls" userId="4df40511-1d3d-4391-a61b-256eae7f453f" providerId="ADAL" clId="{0C3DB3A1-CF64-294A-BE3F-B81745FC7931}" dt="2024-02-25T13:53:26.665" v="16"/>
        <pc:sldMkLst>
          <pc:docMk/>
          <pc:sldMk cId="4011101645" sldId="279"/>
        </pc:sldMkLst>
        <pc:spChg chg="mod">
          <ac:chgData name="Daniel Halls" userId="4df40511-1d3d-4391-a61b-256eae7f453f" providerId="ADAL" clId="{0C3DB3A1-CF64-294A-BE3F-B81745FC7931}" dt="2024-02-25T13:51:55.455" v="15" actId="27636"/>
          <ac:spMkLst>
            <pc:docMk/>
            <pc:sldMk cId="4011101645" sldId="279"/>
            <ac:spMk id="3" creationId="{FEC52349-3ED3-7F46-0065-3D2189F20158}"/>
          </ac:spMkLst>
        </pc:spChg>
        <pc:picChg chg="add mod">
          <ac:chgData name="Daniel Halls" userId="4df40511-1d3d-4391-a61b-256eae7f453f" providerId="ADAL" clId="{0C3DB3A1-CF64-294A-BE3F-B81745FC7931}" dt="2024-02-25T13:53:26.665" v="16"/>
          <ac:picMkLst>
            <pc:docMk/>
            <pc:sldMk cId="4011101645" sldId="279"/>
            <ac:picMk id="8" creationId="{DF509176-523F-C6D1-64F0-4EE80388143E}"/>
          </ac:picMkLst>
        </pc:picChg>
      </pc:sldChg>
      <pc:sldChg chg="modSp mod">
        <pc:chgData name="Daniel Halls" userId="4df40511-1d3d-4391-a61b-256eae7f453f" providerId="ADAL" clId="{0C3DB3A1-CF64-294A-BE3F-B81745FC7931}" dt="2024-02-25T13:53:26.807" v="17" actId="27636"/>
        <pc:sldMkLst>
          <pc:docMk/>
          <pc:sldMk cId="0" sldId="306"/>
        </pc:sldMkLst>
        <pc:spChg chg="mod">
          <ac:chgData name="Daniel Halls" userId="4df40511-1d3d-4391-a61b-256eae7f453f" providerId="ADAL" clId="{0C3DB3A1-CF64-294A-BE3F-B81745FC7931}" dt="2024-02-25T13:53:26.807" v="17" actId="27636"/>
          <ac:spMkLst>
            <pc:docMk/>
            <pc:sldMk cId="0" sldId="306"/>
            <ac:spMk id="12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BDE6F-8525-4645-BBB5-F9902783610A}" type="datetimeFigureOut">
              <a:rPr lang="en-GB" smtClean="0"/>
              <a:t>25/02/2024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4DFF7-9C2E-3148-9156-4C5660ED9B40}" type="slidenum">
              <a:rPr lang="en-GB" smtClean="0"/>
              <a:t>‹#›</a:t>
            </a:fld>
            <a:endParaRPr lang="en-GB"/>
          </a:p>
        </p:txBody>
      </p:sp>
    </p:spTree>
    <p:extLst>
      <p:ext uri="{BB962C8B-B14F-4D97-AF65-F5344CB8AC3E}">
        <p14:creationId xmlns:p14="http://schemas.microsoft.com/office/powerpoint/2010/main" val="87083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b9099eebd0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g2b9099eebd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b75f422ede_2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Pastoral Offer - Is intervention - is additional support for the whole child and is about removing barriers to learning.   Is a whole school approach a strong pastoral offer supports the development of a culture of safeguarding.   Is everything additional to teaching and learning.  (SEN crosses over - universal SEN vs SEN intervention offer)   A pastoral offer is highly collaborative (touch on early help cross over?)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 strong pastoral offer is trauma informed???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A pastoral offer is intentional and evidence based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It isn’t  - behaviour management it isn’t a quick fix </a:t>
            </a:r>
            <a:endParaRPr/>
          </a:p>
          <a:p>
            <a:pPr marL="0" lvl="0" indent="0" algn="l" rtl="0">
              <a:lnSpc>
                <a:spcPct val="100000"/>
              </a:lnSpc>
              <a:spcBef>
                <a:spcPts val="0"/>
              </a:spcBef>
              <a:spcAft>
                <a:spcPts val="0"/>
              </a:spcAft>
              <a:buSzPts val="1100"/>
              <a:buNone/>
            </a:pPr>
            <a:endParaRPr/>
          </a:p>
        </p:txBody>
      </p:sp>
      <p:sp>
        <p:nvSpPr>
          <p:cNvPr id="114" name="Google Shape;114;g2b75f422ede_2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75f422ede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g2b75f422ede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b75f422ede_2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90000"/>
              </a:lnSpc>
              <a:spcBef>
                <a:spcPts val="0"/>
              </a:spcBef>
              <a:spcAft>
                <a:spcPts val="0"/>
              </a:spcAft>
              <a:buClr>
                <a:schemeClr val="dk1"/>
              </a:buClr>
              <a:buSzPts val="1400"/>
              <a:buFont typeface="Calibri"/>
              <a:buChar char="•"/>
            </a:pPr>
            <a:r>
              <a:rPr lang="en-GB" sz="1400">
                <a:solidFill>
                  <a:srgbClr val="121212"/>
                </a:solidFill>
                <a:highlight>
                  <a:schemeClr val="lt1"/>
                </a:highlight>
                <a:latin typeface="Calibri"/>
                <a:ea typeface="Calibri"/>
                <a:cs typeface="Calibri"/>
                <a:sym typeface="Calibri"/>
              </a:rPr>
              <a:t>Nurture Programme 40 percentage point increase in key stage 2 Sats results for 10- and 11-year-olds (Oasis figures - Home grown programme) </a:t>
            </a:r>
            <a:endParaRPr sz="1400">
              <a:solidFill>
                <a:srgbClr val="121212"/>
              </a:solidFill>
              <a:highlight>
                <a:schemeClr val="lt1"/>
              </a:highlight>
              <a:latin typeface="Calibri"/>
              <a:ea typeface="Calibri"/>
              <a:cs typeface="Calibri"/>
              <a:sym typeface="Calibri"/>
            </a:endParaRPr>
          </a:p>
          <a:p>
            <a:pPr marL="457200" lvl="0" indent="-317500" algn="l" rtl="0">
              <a:lnSpc>
                <a:spcPct val="90000"/>
              </a:lnSpc>
              <a:spcBef>
                <a:spcPts val="0"/>
              </a:spcBef>
              <a:spcAft>
                <a:spcPts val="0"/>
              </a:spcAft>
              <a:buClr>
                <a:schemeClr val="dk1"/>
              </a:buClr>
              <a:buSzPts val="1400"/>
              <a:buFont typeface="Calibri"/>
              <a:buChar char="•"/>
            </a:pPr>
            <a:r>
              <a:rPr lang="en-GB" sz="1400">
                <a:solidFill>
                  <a:srgbClr val="121212"/>
                </a:solidFill>
                <a:highlight>
                  <a:schemeClr val="lt1"/>
                </a:highlight>
                <a:latin typeface="Calibri"/>
                <a:ea typeface="Calibri"/>
                <a:cs typeface="Calibri"/>
                <a:sym typeface="Calibri"/>
              </a:rPr>
              <a:t>but instead a longer-term programme, enabling children to rebuild trust, often damaged where attachments have been impaired</a:t>
            </a:r>
            <a:endParaRPr sz="1400">
              <a:solidFill>
                <a:schemeClr val="dk1"/>
              </a:solidFill>
              <a:latin typeface="Calibri"/>
              <a:ea typeface="Calibri"/>
              <a:cs typeface="Calibri"/>
              <a:sym typeface="Calibri"/>
            </a:endParaRPr>
          </a:p>
          <a:p>
            <a:pPr marL="0" lvl="0" indent="0" algn="l" rtl="0">
              <a:lnSpc>
                <a:spcPct val="90000"/>
              </a:lnSpc>
              <a:spcBef>
                <a:spcPts val="0"/>
              </a:spcBef>
              <a:spcAft>
                <a:spcPts val="0"/>
              </a:spcAft>
              <a:buSzPts val="1100"/>
              <a:buNone/>
            </a:pPr>
            <a:endParaRPr sz="1400">
              <a:solidFill>
                <a:srgbClr val="121212"/>
              </a:solidFill>
              <a:highlight>
                <a:schemeClr val="lt1"/>
              </a:highlight>
              <a:latin typeface="Calibri"/>
              <a:ea typeface="Calibri"/>
              <a:cs typeface="Calibri"/>
              <a:sym typeface="Calibri"/>
            </a:endParaRPr>
          </a:p>
          <a:p>
            <a:pPr marL="0" lvl="0" indent="0" algn="l" rtl="0">
              <a:lnSpc>
                <a:spcPct val="90000"/>
              </a:lnSpc>
              <a:spcBef>
                <a:spcPts val="0"/>
              </a:spcBef>
              <a:spcAft>
                <a:spcPts val="0"/>
              </a:spcAft>
              <a:buSzPts val="1100"/>
              <a:buNone/>
            </a:pPr>
            <a:r>
              <a:rPr lang="en-GB" sz="1400">
                <a:solidFill>
                  <a:srgbClr val="121212"/>
                </a:solidFill>
                <a:highlight>
                  <a:schemeClr val="lt1"/>
                </a:highlight>
                <a:latin typeface="Calibri"/>
                <a:ea typeface="Calibri"/>
                <a:cs typeface="Calibri"/>
                <a:sym typeface="Calibri"/>
              </a:rPr>
              <a:t>Is the visual from THRIVE? (Need Reference) </a:t>
            </a:r>
            <a:endParaRPr sz="1400">
              <a:solidFill>
                <a:srgbClr val="121212"/>
              </a:solidFill>
              <a:highlight>
                <a:schemeClr val="lt1"/>
              </a:highlight>
              <a:latin typeface="Calibri"/>
              <a:ea typeface="Calibri"/>
              <a:cs typeface="Calibri"/>
              <a:sym typeface="Calibri"/>
            </a:endParaRPr>
          </a:p>
          <a:p>
            <a:pPr marL="0" lvl="0" indent="0" algn="l" rtl="0">
              <a:lnSpc>
                <a:spcPct val="90000"/>
              </a:lnSpc>
              <a:spcBef>
                <a:spcPts val="0"/>
              </a:spcBef>
              <a:spcAft>
                <a:spcPts val="0"/>
              </a:spcAft>
              <a:buSzPts val="1100"/>
              <a:buNone/>
            </a:pPr>
            <a:endParaRPr sz="1400">
              <a:solidFill>
                <a:srgbClr val="121212"/>
              </a:solidFill>
              <a:highlight>
                <a:schemeClr val="lt1"/>
              </a:highlight>
              <a:latin typeface="Calibri"/>
              <a:ea typeface="Calibri"/>
              <a:cs typeface="Calibri"/>
              <a:sym typeface="Calibri"/>
            </a:endParaRPr>
          </a:p>
        </p:txBody>
      </p:sp>
      <p:sp>
        <p:nvSpPr>
          <p:cNvPr id="132" name="Google Shape;132;g2b75f422ede_2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b9099eebd0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Engaging the whole school community (staff, students and parents) is a key strategy to promote pastoral care in schools. Clemett and Pearce (1989) state that pastoral care is effective ‘when everyone in the school community knows, and feels secure in the knowledge that as valued members of that community, they can participate in giving and receiving encouragement, guidance and support’. Policies and programmes need to provide opportunities for staff, students and parents to be involved in making decisions, being heard and making a contribution to the community (Bernard, 1996).</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A review of staff wellbeing will enable the assessment of the appropriateness and effectiveness of current systems, structures and services in the school that provide support in this area. Staff wellbeing can be enhanced through professional learning, celebrating staff strengths and achievements, policies to prevent and reduce staff stress, encouragement to collaborate with other staff, and access to professional advice (Cefai &amp; Cavioni, 2014), (Cross &amp; Lester, 2014), (Howieson &amp; Semple, 2000). If staff wellbeing is cared for, then staff are more able to care for student wellbeing.</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According to Cross, Lester and Barnes (2014), students present a socially relevant and accurate depiction of the quality of pastoral care provided in their school, hence their involvement in the review process is essential to guide school improvement. The review could assess student wellbeing using the four critical components of pastoral care: promotion of health and wellbeing; resilience; academic care; and social capital within the school community (Nadge, 2005). A variety of standardised reliable and valid measures can be used by schools to conduct this assessment.</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Present the purpose, process, major findings and recommendations from a review to the staff and other members of the school community. To ensure ongoing engagement, support for and sustainability of pastoral care within the whole-school community, community members need to be updated regularly on the pastoral care activities and processes being implemented.</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Schools have access to many different sources of data: academic, behavioural and attendance as well as student, parent and staff satisfaction surveys. These data can be used to measure the predictors of or the effectiveness of current pastoral care practices. Quantitative and qualitative data can be collected from all levels in the school - the whole-school level (senior executive team), from house or year groups, as well as tutors, students and parents and carers.</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Pastoral care policies and practices can be mapped against the schools’ strategic plan and key pastoral care outcomes in order to identify existing overlaps and gaps. This stage also assesses the appropriateness and effectiveness of current systems, practices, policies and services, and the extent to which these achieve the identified wellbeing outcomes.</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Teachers and other school staff need to clarify their understanding of their pastoral care role, and how their own actions, and their relationships with students, can enhance or harm the wellbeing of students (Best, 2002). This ‘academic care’ is influenced by: personal qualities of teachers and their relationships with students; the curriculum and its ability to promote meaningful participation and positive learning experiences; the school’s organisational structure and its ability to offer safety, support, trust, guidance and challenge; and links with the broader community.</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Determination by staff of what is currently working well, what’s not working well, what’s missing and what’s promising in the school is essential, especially given the limited resources for pastoral care. This decision making may consider policies and practices related to the five key pastoral care school-level tasks: proactive, preventative pastoral care; developmental pastoral teaching and learning; the supportive/collaborative environment; reactive casework; and the management and administration of pastoral care (Department of Education, 2001).</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Careful delineation of the roles and responsibilities of all members of the school community to promote a safe and supportive environment needs to be explicit, clearly understood by all and disseminated widely and often. This understanding reduces the pastoral care burden often experienced by pastoral leaders within the school, and encourages students, staff and families to recognise how much they can contribute to a positive, safe and supportive school culture.</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1200"/>
              </a:spcAft>
              <a:buClr>
                <a:schemeClr val="dk1"/>
              </a:buClr>
              <a:buSzPts val="275"/>
              <a:buFont typeface="Arial"/>
              <a:buNone/>
            </a:pPr>
            <a:r>
              <a:rPr lang="en-GB" sz="1000">
                <a:solidFill>
                  <a:srgbClr val="232323"/>
                </a:solidFill>
                <a:highlight>
                  <a:srgbClr val="FFFFFF"/>
                </a:highlight>
              </a:rPr>
              <a:t>Sufficient staff capacity and resources are needed to successfully align and integrate the outcomes of a pastoral care review into the school’s vision and strategic plan. A pastoral care ‘master plan’ can be used to guide and monitor the ongoing implementation of recommendations to the school community.</a:t>
            </a:r>
            <a:endParaRPr sz="1000">
              <a:solidFill>
                <a:srgbClr val="232323"/>
              </a:solidFill>
              <a:highlight>
                <a:srgbClr val="FFFFFF"/>
              </a:highlight>
            </a:endParaRPr>
          </a:p>
        </p:txBody>
      </p:sp>
      <p:sp>
        <p:nvSpPr>
          <p:cNvPr id="141" name="Google Shape;141;g2b9099eebd0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8a48f84d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Engaging the whole school community (staff, students and parents) is a key strategy to promote pastoral care in schools. Clemett and Pearce (1989) state that pastoral care is effective ‘when everyone in the school community knows, and feels secure in the knowledge that as valued members of that community, they can participate in giving and receiving encouragement, guidance and support’. Policies and programmes need to provide opportunities for staff, students and parents to be involved in making decisions, being heard and making a contribution to the community (Bernard, 1996).</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A review of staff wellbeing will enable the assessment of the appropriateness and effectiveness of current systems, structures and services in the school that provide support in this area. Staff wellbeing can be enhanced through professional learning, celebrating staff strengths and achievements, policies to prevent and reduce staff stress, encouragement to collaborate with other staff, and access to professional advice (Cefai &amp; Cavioni, 2014), (Cross &amp; Lester, 2014), (Howieson &amp; Semple, 2000). If staff wellbeing is cared for, then staff are more able to care for student wellbeing.</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According to Cross, Lester and Barnes (2014), students present a socially relevant and accurate depiction of the quality of pastoral care provided in their school, hence their involvement in the review process is essential to guide school improvement. The review could assess student wellbeing using the four critical components of pastoral care: promotion of health and wellbeing; resilience; academic care; and social capital within the school community (Nadge, 2005). A variety of standardised reliable and valid measures can be used by schools to conduct this assessment.</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Present the purpose, process, major findings and recommendations from a review to the staff and other members of the school community. To ensure ongoing engagement, support for and sustainability of pastoral care within the whole-school community, community members need to be updated regularly on the pastoral care activities and processes being implemented.</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Schools have access to many different sources of data: academic, behavioural and attendance as well as student, parent and staff satisfaction surveys. These data can be used to measure the predictors of or the effectiveness of current pastoral care practices. Quantitative and qualitative data can be collected from all levels in the school - the whole-school level (senior executive team), from house or year groups, as well as tutors, students and parents and carers.</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Pastoral care policies and practices can be mapped against the schools’ strategic plan and key pastoral care outcomes in order to identify existing overlaps and gaps. This stage also assesses the appropriateness and effectiveness of current systems, practices, policies and services, and the extent to which these achieve the identified wellbeing outcomes.</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Teachers and other school staff need to clarify their understanding of their pastoral care role, and how their own actions, and their relationships with students, can enhance or harm the wellbeing of students (Best, 2002). This ‘academic care’ is influenced by: personal qualities of teachers and their relationships with students; the curriculum and its ability to promote meaningful participation and positive learning experiences; the school’s organisational structure and its ability to offer safety, support, trust, guidance and challenge; and links with the broader community.</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Determination by staff of what is currently working well, what’s not working well, what’s missing and what’s promising in the school is essential, especially given the limited resources for pastoral care. This decision making may consider policies and practices related to the five key pastoral care school-level tasks: proactive, preventative pastoral care; developmental pastoral teaching and learning; the supportive/collaborative environment; reactive casework; and the management and administration of pastoral care (Department of Education, 2001).</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Careful delineation of the roles and responsibilities of all members of the school community to promote a safe and supportive environment needs to be explicit, clearly understood by all and disseminated widely and often. This understanding reduces the pastoral care burden often experienced by pastoral leaders within the school, and encourages students, staff and families to recognise how much they can contribute to a positive, safe and supportive school culture.</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r>
              <a:rPr lang="en-GB" sz="1000">
                <a:solidFill>
                  <a:srgbClr val="232323"/>
                </a:solidFill>
                <a:highlight>
                  <a:srgbClr val="FFFFFF"/>
                </a:highlight>
              </a:rPr>
              <a:t>Sufficient staff capacity and resources are needed to successfully align and integrate the outcomes of a pastoral care review into the school’s vision and strategic plan. A pastoral care ‘master plan’ can be used to guide and monitor the ongoing implementation of recommendations to the school community.</a:t>
            </a:r>
            <a:endParaRPr sz="10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endParaRPr sz="1000">
              <a:solidFill>
                <a:srgbClr val="232323"/>
              </a:solidFill>
              <a:highlight>
                <a:srgbClr val="FFFFFF"/>
              </a:highlight>
            </a:endParaRPr>
          </a:p>
          <a:p>
            <a:pPr marL="0" marR="952500" lvl="0" indent="0" algn="l" rtl="0">
              <a:lnSpc>
                <a:spcPct val="115000"/>
              </a:lnSpc>
              <a:spcBef>
                <a:spcPts val="1200"/>
              </a:spcBef>
              <a:spcAft>
                <a:spcPts val="1200"/>
              </a:spcAft>
              <a:buClr>
                <a:schemeClr val="dk1"/>
              </a:buClr>
              <a:buSzPts val="275"/>
              <a:buFont typeface="Arial"/>
              <a:buNone/>
            </a:pPr>
            <a:endParaRPr sz="1000">
              <a:solidFill>
                <a:srgbClr val="232323"/>
              </a:solidFill>
              <a:highlight>
                <a:srgbClr val="FFFFFF"/>
              </a:highlight>
            </a:endParaRPr>
          </a:p>
        </p:txBody>
      </p:sp>
      <p:sp>
        <p:nvSpPr>
          <p:cNvPr id="150" name="Google Shape;150;g2b8a48f84df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b9099eebd0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Engaging the whole school community (staff, students and parents) is a key strategy to promote pastoral care in schools. Clemett and Pearce (1989) state that pastoral care is effective ‘when everyone in the school community knows, and feels secure in the knowledge that as valued members of that community, they can participate in giving and receiving encouragement, guidance and support’. Policies and programmes need to provide opportunities for staff, students and parents to be involved in making decisions, being heard and making a contribution to the community (Bernard, 1996).</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A review of staff wellbeing will enable the assessment of the appropriateness and effectiveness of current systems, structures and services in the school that provide support in this area. Staff wellbeing can be enhanced through professional learning, celebrating staff strengths and achievements, policies to prevent and reduce staff stress, encouragement to collaborate with other staff, and access to professional advice (Cefai &amp; Cavioni, 2014), (Cross &amp; Lester, 2014), (Howieson &amp; Semple, 2000). If staff wellbeing is cared for, then staff are more able to care for student wellbeing.</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According to Cross, Lester and Barnes (2014), students present a socially relevant and accurate depiction of the quality of pastoral care provided in their school, hence their involvement in the review process is essential to guide school improvement. The review could assess student wellbeing using the four critical components of pastoral care: promotion of health and wellbeing; resilience; academic care; and social capital within the school community (Nadge, 2005). A variety of standardised reliable and valid measures can be used by schools to conduct this assessment.</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Present the purpose, process, major findings and recommendations from a review to the staff and other members of the school community. To ensure ongoing engagement, support for and sustainability of pastoral care within the whole-school community, community members need to be updated regularly on the pastoral care activities and processes being implemented.</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Schools have access to many different sources of data: academic, behavioural and attendance as well as student, parent and staff satisfaction surveys. These data can be used to measure the predictors of or the effectiveness of current pastoral care practices. Quantitative and qualitative data can be collected from all levels in the school - the whole-school level (senior executive team), from house or year groups, as well as tutors, students and parents and carers.</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Pastoral care policies and practices can be mapped against the schools’ strategic plan and key pastoral care outcomes in order to identify existing overlaps and gaps. This stage also assesses the appropriateness and effectiveness of current systems, practices, policies and services, and the extent to which these achieve the identified wellbeing outcomes.</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Teachers and other school staff need to clarify their understanding of their pastoral care role, and how their own actions, and their relationships with students, can enhance or harm the wellbeing of students (Best, 2002). This ‘academic care’ is influenced by: personal qualities of teachers and their relationships with students; the curriculum and its ability to promote meaningful participation and positive learning experiences; the school’s organisational structure and its ability to offer safety, support, trust, guidance and challenge; and links with the broader community.</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Determination by staff of what is currently working well, what’s not working well, what’s missing and what’s promising in the school is essential, especially given the limited resources for pastoral care. This decision making may consider policies and practices related to the five key pastoral care school-level tasks: proactive, preventative pastoral care; developmental pastoral teaching and learning; the supportive/collaborative environment; reactive casework; and the management and administration of pastoral care (Department of Education, 2001).</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r>
              <a:rPr lang="en-GB" sz="1000">
                <a:solidFill>
                  <a:srgbClr val="232323"/>
                </a:solidFill>
                <a:highlight>
                  <a:srgbClr val="FFFFFF"/>
                </a:highlight>
              </a:rPr>
              <a:t>Careful delineation of the roles and responsibilities of all members of the school community to promote a safe and supportive environment needs to be explicit, clearly understood by all and disseminated widely and often. This understanding reduces the pastoral care burden often experienced by pastoral leaders within the school, and encourages students, staff and families to recognise how much they can contribute to a positive, safe and supportive school culture.</a:t>
            </a: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SzPts val="1100"/>
              <a:buNone/>
            </a:pPr>
            <a:endParaRPr sz="10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r>
              <a:rPr lang="en-GB" sz="1000">
                <a:solidFill>
                  <a:srgbClr val="232323"/>
                </a:solidFill>
                <a:highlight>
                  <a:srgbClr val="FFFFFF"/>
                </a:highlight>
              </a:rPr>
              <a:t>Sufficient staff capacity and resources are needed to successfully align and integrate the outcomes of a pastoral care review into the school’s vision and strategic plan. A pastoral care ‘master plan’ can be used to guide and monitor the ongoing implementation of recommendations to the school community.</a:t>
            </a:r>
            <a:endParaRPr sz="10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endParaRPr sz="1000">
              <a:solidFill>
                <a:srgbClr val="232323"/>
              </a:solidFill>
              <a:highlight>
                <a:srgbClr val="FFFFFF"/>
              </a:highlight>
            </a:endParaRPr>
          </a:p>
          <a:p>
            <a:pPr marL="0" marR="952500" lvl="0" indent="0" algn="l" rtl="0">
              <a:lnSpc>
                <a:spcPct val="115000"/>
              </a:lnSpc>
              <a:spcBef>
                <a:spcPts val="1200"/>
              </a:spcBef>
              <a:spcAft>
                <a:spcPts val="1200"/>
              </a:spcAft>
              <a:buClr>
                <a:schemeClr val="dk1"/>
              </a:buClr>
              <a:buSzPts val="275"/>
              <a:buFont typeface="Arial"/>
              <a:buNone/>
            </a:pPr>
            <a:endParaRPr sz="1000">
              <a:solidFill>
                <a:srgbClr val="232323"/>
              </a:solidFill>
              <a:highlight>
                <a:srgbClr val="FFFFFF"/>
              </a:highlight>
            </a:endParaRPr>
          </a:p>
        </p:txBody>
      </p:sp>
      <p:sp>
        <p:nvSpPr>
          <p:cNvPr id="160" name="Google Shape;160;g2b9099eebd0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1797-75E9-4F33-552F-A1BFEBD8D4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23F481-6F5D-C7B4-767B-9D3D892C0F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8D4098-23AA-82D6-79FD-9950C3B9EEAE}"/>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032F2045-7325-54A4-3CB7-D437AA7896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4511BD-A3BE-4E44-C274-EA1D7079DA83}"/>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2404199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0C5E-F563-9EE1-17F5-62DBB26931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17AF13-A14D-3055-EF05-721BAA9BC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80AA2-0B61-B5F3-DC10-ED3A1B42014F}"/>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EB8FBAC1-66F8-ADEB-3780-EB01C5A58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09E695-E76F-4D06-9F56-BAE407E873C7}"/>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20734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2D338-1442-75D1-F896-64A2303C1C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6ECE20-2AF9-2DB5-E0A0-F5227D4768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997FA3-AE72-C11A-B9BD-0564367E5954}"/>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A5BABD72-D1F9-D908-5D02-7F942729C6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7486AC-3636-F8CE-C31B-16075FFD9FB2}"/>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52115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8A3E-40B8-850B-2893-52A63A424DB8}"/>
              </a:ext>
            </a:extLst>
          </p:cNvPr>
          <p:cNvSpPr>
            <a:spLocks noGrp="1"/>
          </p:cNvSpPr>
          <p:nvPr>
            <p:ph type="title"/>
          </p:nvPr>
        </p:nvSpPr>
        <p:spPr>
          <a:xfrm>
            <a:off x="481585" y="110330"/>
            <a:ext cx="1160564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AAD252F-3F3C-028D-E7A1-880432B24374}"/>
              </a:ext>
            </a:extLst>
          </p:cNvPr>
          <p:cNvSpPr>
            <a:spLocks noGrp="1"/>
          </p:cNvSpPr>
          <p:nvPr>
            <p:ph idx="1"/>
          </p:nvPr>
        </p:nvSpPr>
        <p:spPr>
          <a:xfrm>
            <a:off x="481584" y="1733550"/>
            <a:ext cx="116056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04C09E-E444-D98F-E4CD-8D0704601327}"/>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4E33125B-4FAE-B2D4-8F60-3004BC7C2B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3915C-2E83-5195-A6A3-9CB95D66683F}"/>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890856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2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B319-CC19-D0AD-98A2-2E22C5596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EE55C6-0813-DA90-8DD3-93FE50CAC5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3D51F-C41B-6E3B-E273-8BDAC775E042}"/>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C2B83633-44F4-99C7-BD84-A87B3D2DF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3D9B56-CE9D-9CE6-BB5A-E59B4515B869}"/>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603829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95D3-4ECD-5A03-EBE3-911F7DD7FB76}"/>
              </a:ext>
            </a:extLst>
          </p:cNvPr>
          <p:cNvSpPr>
            <a:spLocks noGrp="1"/>
          </p:cNvSpPr>
          <p:nvPr>
            <p:ph type="title"/>
          </p:nvPr>
        </p:nvSpPr>
        <p:spPr>
          <a:xfrm>
            <a:off x="838200" y="365125"/>
            <a:ext cx="10515600" cy="1325563"/>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419CCE7-486F-5F43-AF62-C0597BA8F7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5C81AA-CD5F-1DC1-527C-4DBAC11C0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439259-D581-0230-AADB-FBB9161C0CB1}"/>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6" name="Footer Placeholder 5">
            <a:extLst>
              <a:ext uri="{FF2B5EF4-FFF2-40B4-BE49-F238E27FC236}">
                <a16:creationId xmlns:a16="http://schemas.microsoft.com/office/drawing/2014/main" id="{0F7A1096-024C-5307-D8EB-4F3216DB20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FE777C-A0CB-8231-E30D-511DC86C0B2A}"/>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64122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D979-1121-FEA1-F9F8-8766006E9ADF}"/>
              </a:ext>
            </a:extLst>
          </p:cNvPr>
          <p:cNvSpPr>
            <a:spLocks noGrp="1"/>
          </p:cNvSpPr>
          <p:nvPr>
            <p:ph type="title"/>
          </p:nvPr>
        </p:nvSpPr>
        <p:spPr>
          <a:xfrm>
            <a:off x="836612" y="365125"/>
            <a:ext cx="10518776" cy="1325563"/>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4F530E0-29E8-09D7-8A15-6197D464C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512208-89D8-5B2F-5ABD-7B767453B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597988-003F-9523-86D8-15712748C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BA0B0-6F03-D95D-370F-C7A4FC2524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22037C-1565-0FB9-390C-8CBDDD3B4084}"/>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8" name="Footer Placeholder 7">
            <a:extLst>
              <a:ext uri="{FF2B5EF4-FFF2-40B4-BE49-F238E27FC236}">
                <a16:creationId xmlns:a16="http://schemas.microsoft.com/office/drawing/2014/main" id="{12A746B9-2992-867C-856B-17FC5A9757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534C36-A67D-3D02-318D-57486260AD45}"/>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989720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28A4-9604-F67B-BD09-9974BF12BFA0}"/>
              </a:ext>
            </a:extLst>
          </p:cNvPr>
          <p:cNvSpPr>
            <a:spLocks noGrp="1"/>
          </p:cNvSpPr>
          <p:nvPr>
            <p:ph type="title"/>
          </p:nvPr>
        </p:nvSpPr>
        <p:spPr>
          <a:xfrm>
            <a:off x="838200" y="538861"/>
            <a:ext cx="10158984" cy="1325563"/>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8B6DB6D-0621-6625-DA28-18580409454F}"/>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4" name="Footer Placeholder 3">
            <a:extLst>
              <a:ext uri="{FF2B5EF4-FFF2-40B4-BE49-F238E27FC236}">
                <a16:creationId xmlns:a16="http://schemas.microsoft.com/office/drawing/2014/main" id="{7CF8A82E-1225-9A9B-77D8-AD3F662CEB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4E63DE-E856-3F9F-D679-7F88BA397636}"/>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365019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FA6223-77BA-F857-BCFA-1A144897C849}"/>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3" name="Footer Placeholder 2">
            <a:extLst>
              <a:ext uri="{FF2B5EF4-FFF2-40B4-BE49-F238E27FC236}">
                <a16:creationId xmlns:a16="http://schemas.microsoft.com/office/drawing/2014/main" id="{E1AE412F-0392-D74C-B088-E8CB0E4F52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592741-EE78-5452-72AA-82AFCACA02C6}"/>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95401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6217-831F-9F50-085F-674792870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CFE1DF-473F-E9C8-F56A-C3328B046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EF4147-90E9-77DC-C9A2-94B1220F1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E29D3-A8EF-A3A1-CBC0-C6B6C61BB414}"/>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6" name="Footer Placeholder 5">
            <a:extLst>
              <a:ext uri="{FF2B5EF4-FFF2-40B4-BE49-F238E27FC236}">
                <a16:creationId xmlns:a16="http://schemas.microsoft.com/office/drawing/2014/main" id="{BC98FD23-8D86-F0D9-2267-9CC963E72E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A3EE59-9D34-46FC-CF5A-7DBAB6081874}"/>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15153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F497-E6CA-1B05-BFAD-227969284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C9F210-98FF-4CA5-19D9-D90F013F0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16CA24-E98A-53F8-AAAE-2CBDC1E2D8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C015E-F7DB-00C3-C71B-CB6B21866879}"/>
              </a:ext>
            </a:extLst>
          </p:cNvPr>
          <p:cNvSpPr>
            <a:spLocks noGrp="1"/>
          </p:cNvSpPr>
          <p:nvPr>
            <p:ph type="dt" sz="half" idx="10"/>
          </p:nvPr>
        </p:nvSpPr>
        <p:spPr/>
        <p:txBody>
          <a:bodyPr/>
          <a:lstStyle/>
          <a:p>
            <a:fld id="{0A19B2D0-D2A7-45E0-A27E-EB1E75C26EB4}" type="datetimeFigureOut">
              <a:rPr lang="en-GB" smtClean="0"/>
              <a:t>25/02/2024</a:t>
            </a:fld>
            <a:endParaRPr lang="en-GB"/>
          </a:p>
        </p:txBody>
      </p:sp>
      <p:sp>
        <p:nvSpPr>
          <p:cNvPr id="6" name="Footer Placeholder 5">
            <a:extLst>
              <a:ext uri="{FF2B5EF4-FFF2-40B4-BE49-F238E27FC236}">
                <a16:creationId xmlns:a16="http://schemas.microsoft.com/office/drawing/2014/main" id="{42DC226B-B5A2-9D6C-A203-7E27397829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5B203F-22FB-A65B-3EEF-17BA5BAF1A4B}"/>
              </a:ext>
            </a:extLst>
          </p:cNvPr>
          <p:cNvSpPr>
            <a:spLocks noGrp="1"/>
          </p:cNvSpPr>
          <p:nvPr>
            <p:ph type="sldNum" sz="quarter" idx="12"/>
          </p:nvPr>
        </p:nvSpPr>
        <p:spPr/>
        <p:txBody>
          <a:bodyPr/>
          <a:lstStyle/>
          <a:p>
            <a:fld id="{51391A87-DBC1-434C-9336-3EB3A6E6C6AD}" type="slidenum">
              <a:rPr lang="en-GB" smtClean="0"/>
              <a:t>‹#›</a:t>
            </a:fld>
            <a:endParaRPr lang="en-GB"/>
          </a:p>
        </p:txBody>
      </p:sp>
    </p:spTree>
    <p:extLst>
      <p:ext uri="{BB962C8B-B14F-4D97-AF65-F5344CB8AC3E}">
        <p14:creationId xmlns:p14="http://schemas.microsoft.com/office/powerpoint/2010/main" val="7959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EF18F-9303-81DF-A7E3-AF68C36C9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8DB2CC-DD38-ACFD-5CAD-6D81315FB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C1A83-F8D8-D00C-3C2D-BB32DE889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9B2D0-D2A7-45E0-A27E-EB1E75C26EB4}" type="datetimeFigureOut">
              <a:rPr lang="en-GB" smtClean="0"/>
              <a:t>25/02/2024</a:t>
            </a:fld>
            <a:endParaRPr lang="en-GB"/>
          </a:p>
        </p:txBody>
      </p:sp>
      <p:sp>
        <p:nvSpPr>
          <p:cNvPr id="5" name="Footer Placeholder 4">
            <a:extLst>
              <a:ext uri="{FF2B5EF4-FFF2-40B4-BE49-F238E27FC236}">
                <a16:creationId xmlns:a16="http://schemas.microsoft.com/office/drawing/2014/main" id="{EC1F56D2-D22A-A422-F905-79BFE4912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EF4AF3-349B-AC66-5A6F-DB875E36E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91A87-DBC1-434C-9336-3EB3A6E6C6AD}" type="slidenum">
              <a:rPr lang="en-GB" smtClean="0"/>
              <a:t>‹#›</a:t>
            </a:fld>
            <a:endParaRPr lang="en-GB"/>
          </a:p>
        </p:txBody>
      </p:sp>
    </p:spTree>
    <p:extLst>
      <p:ext uri="{BB962C8B-B14F-4D97-AF65-F5344CB8AC3E}">
        <p14:creationId xmlns:p14="http://schemas.microsoft.com/office/powerpoint/2010/main" val="3112747842"/>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1" r:id="rId3"/>
    <p:sldLayoutId id="2147483652" r:id="rId4"/>
    <p:sldLayoutId id="2147483653" r:id="rId5"/>
    <p:sldLayoutId id="2147483666"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taffordshire-live.co.uk/all-about/uttoxeter"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s://freepngimg.com/png/85229-text-photography-question-interrogation-communication-stoc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jpg"/><Relationship Id="rId4" Type="http://schemas.openxmlformats.org/officeDocument/2006/relationships/hyperlink" Target="https://freepngimg.com/png/85229-text-photography-question-interrogation-communication-stoc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i="1" dirty="0">
                <a:solidFill>
                  <a:schemeClr val="tx2"/>
                </a:solidFill>
              </a:rPr>
              <a:t>Stream 3 – Pastoral Support </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t" anchorCtr="0">
            <a:normAutofit fontScale="77500" lnSpcReduction="20000"/>
          </a:bodyPr>
          <a:lstStyle/>
          <a:p>
            <a:pPr algn="l"/>
            <a:r>
              <a:rPr lang="en-GB" sz="2600" i="1" dirty="0">
                <a:solidFill>
                  <a:schemeClr val="tx2"/>
                </a:solidFill>
              </a:rPr>
              <a:t>Presenters</a:t>
            </a:r>
          </a:p>
          <a:p>
            <a:pPr algn="l"/>
            <a:r>
              <a:rPr lang="en-GB" sz="2600" i="1" dirty="0">
                <a:solidFill>
                  <a:schemeClr val="tx2"/>
                </a:solidFill>
              </a:rPr>
              <a:t>Judith Wesley – David Ross Education Trust</a:t>
            </a:r>
          </a:p>
          <a:p>
            <a:pPr algn="l"/>
            <a:r>
              <a:rPr lang="en-GB" sz="2600" i="1" dirty="0">
                <a:solidFill>
                  <a:schemeClr val="tx2"/>
                </a:solidFill>
              </a:rPr>
              <a:t>Sue Bailey – Arthur Terry Learning Trust</a:t>
            </a:r>
          </a:p>
          <a:p>
            <a:pPr algn="l"/>
            <a:r>
              <a:rPr lang="en-GB" sz="2600" i="1">
                <a:solidFill>
                  <a:schemeClr val="tx2"/>
                </a:solidFill>
              </a:rPr>
              <a:t>Dr Jon </a:t>
            </a:r>
            <a:r>
              <a:rPr lang="en-GB" sz="2600" i="1" dirty="0">
                <a:solidFill>
                  <a:schemeClr val="tx2"/>
                </a:solidFill>
              </a:rPr>
              <a:t>Needham – Oasis Community Learning  </a:t>
            </a:r>
          </a:p>
          <a:p>
            <a:pPr algn="l"/>
            <a:endParaRPr lang="en-GB" sz="2600" i="1" dirty="0">
              <a:solidFill>
                <a:schemeClr val="tx2"/>
              </a:solidFill>
            </a:endParaRP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6" name="Group 1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7" name="Freeform: Shape 1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2327302" cy="369332"/>
          </a:xfrm>
          <a:prstGeom prst="rect">
            <a:avLst/>
          </a:prstGeom>
          <a:noFill/>
        </p:spPr>
        <p:txBody>
          <a:bodyPr wrap="square" rtlCol="0">
            <a:spAutoFit/>
          </a:bodyPr>
          <a:lstStyle/>
          <a:p>
            <a:r>
              <a:rPr lang="en-GB" dirty="0">
                <a:solidFill>
                  <a:schemeClr val="accent3">
                    <a:lumMod val="60000"/>
                    <a:lumOff val="40000"/>
                  </a:schemeClr>
                </a:solidFill>
              </a:rPr>
              <a:t>Session Number</a:t>
            </a:r>
          </a:p>
        </p:txBody>
      </p:sp>
    </p:spTree>
    <p:extLst>
      <p:ext uri="{BB962C8B-B14F-4D97-AF65-F5344CB8AC3E}">
        <p14:creationId xmlns:p14="http://schemas.microsoft.com/office/powerpoint/2010/main" val="63704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Out line of the session</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918DB21A-5B5A-F8A4-09AC-0C0B48872596}"/>
              </a:ext>
            </a:extLst>
          </p:cNvPr>
          <p:cNvSpPr txBox="1">
            <a:spLocks/>
          </p:cNvSpPr>
          <p:nvPr/>
        </p:nvSpPr>
        <p:spPr>
          <a:xfrm>
            <a:off x="752475" y="1435893"/>
            <a:ext cx="9251061" cy="483641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Raise awareness of what low level concerns are </a:t>
            </a:r>
          </a:p>
          <a:p>
            <a:r>
              <a:rPr lang="en-GB"/>
              <a:t>How do they differ from other concerns  </a:t>
            </a:r>
          </a:p>
          <a:p>
            <a:r>
              <a:rPr lang="en-GB"/>
              <a:t>What should our response be </a:t>
            </a:r>
          </a:p>
          <a:p>
            <a:r>
              <a:rPr lang="en-GB"/>
              <a:t>Brief look at the theory </a:t>
            </a:r>
          </a:p>
          <a:p>
            <a:r>
              <a:rPr lang="en-GB"/>
              <a:t>Some recent case studies</a:t>
            </a:r>
          </a:p>
          <a:p>
            <a:r>
              <a:rPr lang="en-GB"/>
              <a:t>Time for questions </a:t>
            </a:r>
            <a:endParaRPr lang="en-GB" dirty="0"/>
          </a:p>
        </p:txBody>
      </p:sp>
    </p:spTree>
    <p:extLst>
      <p:ext uri="{BB962C8B-B14F-4D97-AF65-F5344CB8AC3E}">
        <p14:creationId xmlns:p14="http://schemas.microsoft.com/office/powerpoint/2010/main" val="377296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What are Low Level Concerns?</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4" name="Content Placeholder 2">
            <a:extLst>
              <a:ext uri="{FF2B5EF4-FFF2-40B4-BE49-F238E27FC236}">
                <a16:creationId xmlns:a16="http://schemas.microsoft.com/office/drawing/2014/main" id="{75D517FF-A6CA-586F-4B39-6DE18EEE781D}"/>
              </a:ext>
            </a:extLst>
          </p:cNvPr>
          <p:cNvSpPr txBox="1">
            <a:spLocks/>
          </p:cNvSpPr>
          <p:nvPr/>
        </p:nvSpPr>
        <p:spPr>
          <a:xfrm>
            <a:off x="752475" y="773111"/>
            <a:ext cx="6906491"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a:p>
            <a:r>
              <a:rPr lang="en-GB" dirty="0"/>
              <a:t>Allegations against staff feature in Keeping Children Safe in Education 2023 , Part Four Pages 87 to 105 </a:t>
            </a:r>
          </a:p>
          <a:p>
            <a:r>
              <a:rPr lang="en-GB" dirty="0"/>
              <a:t>Pages 87 to 100 look at allegations that meet the threshold for harm </a:t>
            </a:r>
          </a:p>
          <a:p>
            <a:r>
              <a:rPr lang="en-GB" dirty="0"/>
              <a:t>Pages 100 to 105 look at allegations that do not meet the threshold for harm</a:t>
            </a:r>
          </a:p>
          <a:p>
            <a:r>
              <a:rPr lang="en-GB" dirty="0"/>
              <a:t>These are what we now refer to as Low level concerns </a:t>
            </a:r>
          </a:p>
        </p:txBody>
      </p:sp>
    </p:spTree>
    <p:extLst>
      <p:ext uri="{BB962C8B-B14F-4D97-AF65-F5344CB8AC3E}">
        <p14:creationId xmlns:p14="http://schemas.microsoft.com/office/powerpoint/2010/main" val="82734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So what is a low level concern?</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D9CB2798-FFAA-CDF4-06CB-BF7F30B03FC8}"/>
              </a:ext>
            </a:extLst>
          </p:cNvPr>
          <p:cNvSpPr txBox="1">
            <a:spLocks/>
          </p:cNvSpPr>
          <p:nvPr/>
        </p:nvSpPr>
        <p:spPr>
          <a:xfrm>
            <a:off x="752475" y="1162051"/>
            <a:ext cx="10467975"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Fundamentally a concern that doesn’t meet the threshold for harm</a:t>
            </a:r>
          </a:p>
          <a:p>
            <a:r>
              <a:rPr lang="en-GB" sz="2400" dirty="0"/>
              <a:t>There is no universal definition of what we mean by  harm</a:t>
            </a:r>
          </a:p>
          <a:p>
            <a:r>
              <a:rPr lang="en-GB" sz="2400" dirty="0"/>
              <a:t>The term ‘low-level’ concern does not mean that the concern is insignificant</a:t>
            </a:r>
          </a:p>
          <a:p>
            <a:r>
              <a:rPr lang="en-GB" sz="2400" dirty="0"/>
              <a:t> A low-level concern is any concern – no matter how small, and even if no more than causing a sense of unease or a ‘nagging doubt’ - that an adult working in or on behalf of the school or college may have acted in a way that:</a:t>
            </a:r>
          </a:p>
          <a:p>
            <a:r>
              <a:rPr lang="en-GB" sz="2400" dirty="0"/>
              <a:t>Is inconsistent with the staff code of conduct, including inappropriate conduct outside of work </a:t>
            </a:r>
          </a:p>
          <a:p>
            <a:r>
              <a:rPr lang="en-GB" sz="2400" dirty="0"/>
              <a:t>Does not meet the harm threshold or is otherwise not serious enough to consider a referral to the LADO</a:t>
            </a:r>
          </a:p>
          <a:p>
            <a:r>
              <a:rPr lang="en-GB" sz="2400" dirty="0"/>
              <a:t>All about context and culture </a:t>
            </a:r>
          </a:p>
          <a:p>
            <a:r>
              <a:rPr lang="en-GB" sz="2400" b="1" dirty="0"/>
              <a:t>So important to us as DSL’s </a:t>
            </a:r>
          </a:p>
        </p:txBody>
      </p:sp>
    </p:spTree>
    <p:extLst>
      <p:ext uri="{BB962C8B-B14F-4D97-AF65-F5344CB8AC3E}">
        <p14:creationId xmlns:p14="http://schemas.microsoft.com/office/powerpoint/2010/main" val="3221886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Examples of low level concerns  from KCSiE 2023</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4" name="Content Placeholder 2">
            <a:extLst>
              <a:ext uri="{FF2B5EF4-FFF2-40B4-BE49-F238E27FC236}">
                <a16:creationId xmlns:a16="http://schemas.microsoft.com/office/drawing/2014/main" id="{80BCA4B8-7D98-C67E-A337-56F188E910E1}"/>
              </a:ext>
            </a:extLst>
          </p:cNvPr>
          <p:cNvSpPr txBox="1">
            <a:spLocks/>
          </p:cNvSpPr>
          <p:nvPr/>
        </p:nvSpPr>
        <p:spPr>
          <a:xfrm>
            <a:off x="752475" y="1435893"/>
            <a:ext cx="6906491" cy="48917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t>Examples include, but are not limited to:</a:t>
            </a:r>
          </a:p>
          <a:p>
            <a:r>
              <a:rPr lang="en-GB" sz="2600" dirty="0"/>
              <a:t>Being over friendly with children </a:t>
            </a:r>
          </a:p>
          <a:p>
            <a:r>
              <a:rPr lang="en-GB" sz="2600" dirty="0"/>
              <a:t>Having favourites </a:t>
            </a:r>
          </a:p>
          <a:p>
            <a:r>
              <a:rPr lang="en-GB" sz="2600" dirty="0"/>
              <a:t>Taking photographs of children contrary to school policy </a:t>
            </a:r>
          </a:p>
          <a:p>
            <a:r>
              <a:rPr lang="en-GB" sz="2600" dirty="0"/>
              <a:t>Engaging with a child on a one-to-one basis in a secluded area or behind a closed door </a:t>
            </a:r>
          </a:p>
          <a:p>
            <a:r>
              <a:rPr lang="en-GB" sz="2600" dirty="0"/>
              <a:t>Humiliating children </a:t>
            </a:r>
          </a:p>
          <a:p>
            <a:r>
              <a:rPr lang="en-GB" sz="2600" dirty="0"/>
              <a:t>Such behaviour can exist on a wide spectrum, from the inadvertent or thoughtless</a:t>
            </a:r>
          </a:p>
        </p:txBody>
      </p:sp>
    </p:spTree>
    <p:extLst>
      <p:ext uri="{BB962C8B-B14F-4D97-AF65-F5344CB8AC3E}">
        <p14:creationId xmlns:p14="http://schemas.microsoft.com/office/powerpoint/2010/main" val="77662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What about context. All staff must know </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29FBA38E-8DF9-6BA4-6F8F-83A9D6FFA44C}"/>
              </a:ext>
            </a:extLst>
          </p:cNvPr>
          <p:cNvSpPr txBox="1">
            <a:spLocks/>
          </p:cNvSpPr>
          <p:nvPr/>
        </p:nvSpPr>
        <p:spPr>
          <a:xfrm>
            <a:off x="752475" y="1435893"/>
            <a:ext cx="9433941" cy="501977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Need to be clear on what constitutes harm and what we then do when this happens </a:t>
            </a:r>
          </a:p>
          <a:p>
            <a:r>
              <a:rPr lang="en-GB" sz="2400"/>
              <a:t>Aware of statutory need to report </a:t>
            </a:r>
          </a:p>
          <a:p>
            <a:r>
              <a:rPr lang="en-GB" sz="2400"/>
              <a:t>Involvement of the LADO, perhaps Police and DBS service </a:t>
            </a:r>
          </a:p>
          <a:p>
            <a:r>
              <a:rPr lang="en-GB" sz="2400"/>
              <a:t>Clear expectations for staff around conduct </a:t>
            </a:r>
          </a:p>
          <a:p>
            <a:r>
              <a:rPr lang="en-GB" sz="2400"/>
              <a:t>Includes all staff ,supply staff , agency workers, volunteers , PTA , contractors , catering staff and cleaning staff </a:t>
            </a:r>
          </a:p>
          <a:p>
            <a:r>
              <a:rPr lang="en-GB" sz="2400"/>
              <a:t>All staff need to know how they should behave and how they should expect other staff to behave</a:t>
            </a:r>
          </a:p>
          <a:p>
            <a:r>
              <a:rPr lang="en-GB" sz="2400"/>
              <a:t>They must know they should report </a:t>
            </a:r>
            <a:r>
              <a:rPr lang="en-GB" sz="2400" u="sng"/>
              <a:t>any</a:t>
            </a:r>
            <a:r>
              <a:rPr lang="en-GB" sz="2400"/>
              <a:t> concerns</a:t>
            </a:r>
            <a:endParaRPr lang="en-GB" sz="2400" dirty="0"/>
          </a:p>
        </p:txBody>
      </p:sp>
    </p:spTree>
    <p:extLst>
      <p:ext uri="{BB962C8B-B14F-4D97-AF65-F5344CB8AC3E}">
        <p14:creationId xmlns:p14="http://schemas.microsoft.com/office/powerpoint/2010/main" val="3306286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How do we encourage this ? It is all about culture </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18B73C32-2212-CC8A-095B-4890FB4105DF}"/>
              </a:ext>
            </a:extLst>
          </p:cNvPr>
          <p:cNvSpPr txBox="1">
            <a:spLocks/>
          </p:cNvSpPr>
          <p:nvPr/>
        </p:nvSpPr>
        <p:spPr>
          <a:xfrm>
            <a:off x="752475" y="1435893"/>
            <a:ext cx="9964293" cy="5439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Need to develop a </a:t>
            </a:r>
            <a:r>
              <a:rPr lang="en-GB" sz="2400" b="1" dirty="0"/>
              <a:t>culture of safeguarding first </a:t>
            </a:r>
          </a:p>
          <a:p>
            <a:r>
              <a:rPr lang="en-GB" sz="2400" dirty="0"/>
              <a:t>Putting the child at the centre of everything we do </a:t>
            </a:r>
          </a:p>
          <a:p>
            <a:r>
              <a:rPr lang="en-GB" sz="2400" dirty="0"/>
              <a:t>Understanding it could happen here </a:t>
            </a:r>
          </a:p>
          <a:p>
            <a:r>
              <a:rPr lang="en-GB" sz="2400" dirty="0"/>
              <a:t>Constant training and reinforcement </a:t>
            </a:r>
          </a:p>
          <a:p>
            <a:r>
              <a:rPr lang="en-GB" sz="2400" dirty="0"/>
              <a:t>Need a culture that facilitates disclosures and self reporting </a:t>
            </a:r>
          </a:p>
          <a:p>
            <a:r>
              <a:rPr lang="en-GB" sz="2400" dirty="0"/>
              <a:t>Encourage Staff and student voice </a:t>
            </a:r>
          </a:p>
          <a:p>
            <a:r>
              <a:rPr lang="en-GB" sz="2400" dirty="0"/>
              <a:t>Develop Parental voice</a:t>
            </a:r>
          </a:p>
          <a:p>
            <a:r>
              <a:rPr lang="en-GB" sz="2400" dirty="0"/>
              <a:t>Culture of listening </a:t>
            </a:r>
          </a:p>
          <a:p>
            <a:r>
              <a:rPr lang="en-GB" sz="2400" dirty="0"/>
              <a:t>Culture of reporting </a:t>
            </a:r>
          </a:p>
          <a:p>
            <a:r>
              <a:rPr lang="en-GB" sz="2400" dirty="0"/>
              <a:t>Be clear on boundaries and what constitutes a boundary violation</a:t>
            </a:r>
          </a:p>
          <a:p>
            <a:r>
              <a:rPr lang="en-GB" sz="2400" dirty="0"/>
              <a:t>Avoid bystander apathy </a:t>
            </a:r>
          </a:p>
          <a:p>
            <a:r>
              <a:rPr lang="en-GB" sz="2400" dirty="0"/>
              <a:t>Develop an open and transparent culture of reporting and support </a:t>
            </a:r>
          </a:p>
          <a:p>
            <a:endParaRPr lang="en-GB" sz="2400" dirty="0"/>
          </a:p>
        </p:txBody>
      </p:sp>
    </p:spTree>
    <p:extLst>
      <p:ext uri="{BB962C8B-B14F-4D97-AF65-F5344CB8AC3E}">
        <p14:creationId xmlns:p14="http://schemas.microsoft.com/office/powerpoint/2010/main" val="21632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What do we know about professionals who  offend</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EFB62EA1-6E90-6B6B-A1DD-9339613C0F4F}"/>
              </a:ext>
            </a:extLst>
          </p:cNvPr>
          <p:cNvSpPr txBox="1">
            <a:spLocks/>
          </p:cNvSpPr>
          <p:nvPr/>
        </p:nvSpPr>
        <p:spPr>
          <a:xfrm>
            <a:off x="752475" y="1272381"/>
            <a:ext cx="9820276" cy="505526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There is no such thing as a typical abuser </a:t>
            </a:r>
          </a:p>
          <a:p>
            <a:r>
              <a:rPr lang="en-GB" dirty="0"/>
              <a:t>You can’t spot them</a:t>
            </a:r>
          </a:p>
          <a:p>
            <a:r>
              <a:rPr lang="en-GB" dirty="0"/>
              <a:t>Some are preferential , some situational some opportunistic</a:t>
            </a:r>
          </a:p>
          <a:p>
            <a:r>
              <a:rPr lang="en-GB" dirty="0"/>
              <a:t>Men and women abuse  </a:t>
            </a:r>
          </a:p>
          <a:p>
            <a:r>
              <a:rPr lang="en-GB" dirty="0"/>
              <a:t>All identify vulnerable children to target, those with disabilities ,recently bereaved , living in poverty ,isolated ,LAC, poor family relationships or abused already</a:t>
            </a:r>
          </a:p>
          <a:p>
            <a:r>
              <a:rPr lang="en-GB" dirty="0"/>
              <a:t>They will groom those adults around the child including parents, peers and other professionals and the local community </a:t>
            </a:r>
          </a:p>
        </p:txBody>
      </p:sp>
    </p:spTree>
    <p:extLst>
      <p:ext uri="{BB962C8B-B14F-4D97-AF65-F5344CB8AC3E}">
        <p14:creationId xmlns:p14="http://schemas.microsoft.com/office/powerpoint/2010/main" val="262655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endParaRPr lang="en-GB"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Picture 2">
            <a:extLst>
              <a:ext uri="{FF2B5EF4-FFF2-40B4-BE49-F238E27FC236}">
                <a16:creationId xmlns:a16="http://schemas.microsoft.com/office/drawing/2014/main" id="{DD07DF55-0A81-996F-AEB8-64A0D3319623}"/>
              </a:ext>
            </a:extLst>
          </p:cNvPr>
          <p:cNvPicPr>
            <a:picLocks noChangeAspect="1"/>
          </p:cNvPicPr>
          <p:nvPr/>
        </p:nvPicPr>
        <p:blipFill rotWithShape="1">
          <a:blip r:embed="rId3"/>
          <a:srcRect t="2057" b="19286"/>
          <a:stretch/>
        </p:blipFill>
        <p:spPr>
          <a:xfrm>
            <a:off x="1619248" y="1435893"/>
            <a:ext cx="9396932" cy="5284795"/>
          </a:xfrm>
          <a:prstGeom prst="rect">
            <a:avLst/>
          </a:prstGeom>
        </p:spPr>
      </p:pic>
    </p:spTree>
    <p:extLst>
      <p:ext uri="{BB962C8B-B14F-4D97-AF65-F5344CB8AC3E}">
        <p14:creationId xmlns:p14="http://schemas.microsoft.com/office/powerpoint/2010/main" val="3469676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endParaRPr lang="en-GB"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Picture 2">
            <a:extLst>
              <a:ext uri="{FF2B5EF4-FFF2-40B4-BE49-F238E27FC236}">
                <a16:creationId xmlns:a16="http://schemas.microsoft.com/office/drawing/2014/main" id="{C40BE3A8-16CD-CA93-9FBE-FA5AC092A901}"/>
              </a:ext>
            </a:extLst>
          </p:cNvPr>
          <p:cNvPicPr>
            <a:picLocks noChangeAspect="1"/>
          </p:cNvPicPr>
          <p:nvPr/>
        </p:nvPicPr>
        <p:blipFill>
          <a:blip r:embed="rId3"/>
          <a:stretch>
            <a:fillRect/>
          </a:stretch>
        </p:blipFill>
        <p:spPr>
          <a:xfrm>
            <a:off x="2238375" y="862012"/>
            <a:ext cx="7715250" cy="5133975"/>
          </a:xfrm>
          <a:prstGeom prst="rect">
            <a:avLst/>
          </a:prstGeom>
        </p:spPr>
      </p:pic>
    </p:spTree>
    <p:extLst>
      <p:ext uri="{BB962C8B-B14F-4D97-AF65-F5344CB8AC3E}">
        <p14:creationId xmlns:p14="http://schemas.microsoft.com/office/powerpoint/2010/main" val="335681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endParaRPr lang="en-GB"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TextBox 2">
            <a:extLst>
              <a:ext uri="{FF2B5EF4-FFF2-40B4-BE49-F238E27FC236}">
                <a16:creationId xmlns:a16="http://schemas.microsoft.com/office/drawing/2014/main" id="{3D5CBF0E-9EF2-643C-A74D-8AF6A5A07694}"/>
              </a:ext>
            </a:extLst>
          </p:cNvPr>
          <p:cNvSpPr txBox="1"/>
          <p:nvPr/>
        </p:nvSpPr>
        <p:spPr>
          <a:xfrm>
            <a:off x="1619248" y="1030256"/>
            <a:ext cx="9774176" cy="5585619"/>
          </a:xfrm>
          <a:prstGeom prst="rect">
            <a:avLst/>
          </a:prstGeom>
        </p:spPr>
        <p:txBody>
          <a:bodyPr vert="horz" lIns="91440" tIns="45720" rIns="91440" bIns="45720" rtlCol="0" anchor="ctr">
            <a:normAutofit fontScale="92500" lnSpcReduction="20000"/>
          </a:bodyPr>
          <a:lstStyle/>
          <a:p>
            <a:pPr indent="-228600" fontAlgn="base">
              <a:lnSpc>
                <a:spcPct val="90000"/>
              </a:lnSpc>
              <a:spcAft>
                <a:spcPts val="600"/>
              </a:spcAft>
              <a:buFont typeface="Arial" panose="020B0604020202020204" pitchFamily="34" charset="0"/>
              <a:buChar char="•"/>
            </a:pPr>
            <a:r>
              <a:rPr lang="en-US" sz="2400" b="0" i="0" dirty="0">
                <a:effectLst/>
              </a:rPr>
              <a:t>An assistant head teacher living in East Staffordshire has has been caught with more than 11,500 child abuse images following a National Crime Agency (NCA) investigation.</a:t>
            </a:r>
          </a:p>
          <a:p>
            <a:pPr indent="-228600" fontAlgn="base">
              <a:lnSpc>
                <a:spcPct val="90000"/>
              </a:lnSpc>
              <a:spcAft>
                <a:spcPts val="600"/>
              </a:spcAft>
              <a:buFont typeface="Arial" panose="020B0604020202020204" pitchFamily="34" charset="0"/>
              <a:buChar char="•"/>
            </a:pPr>
            <a:r>
              <a:rPr lang="en-US" sz="2400" b="0" i="0" dirty="0">
                <a:effectLst/>
              </a:rPr>
              <a:t> Gareth Mellor, 43, who now lives in </a:t>
            </a:r>
            <a:r>
              <a:rPr lang="en-US" sz="2400" b="1" i="0" u="sng" dirty="0">
                <a:effectLst/>
                <a:hlinkClick r:id="rId3"/>
              </a:rPr>
              <a:t>Uttoxeter</a:t>
            </a:r>
            <a:r>
              <a:rPr lang="en-US" sz="2400" b="0" i="0" dirty="0">
                <a:effectLst/>
              </a:rPr>
              <a:t>, was also the </a:t>
            </a:r>
            <a:r>
              <a:rPr lang="en-US" sz="2400" b="1" i="0" dirty="0">
                <a:effectLst/>
              </a:rPr>
              <a:t>safeguarding lead </a:t>
            </a:r>
            <a:r>
              <a:rPr lang="en-US" sz="2400" b="0" i="0" dirty="0">
                <a:effectLst/>
              </a:rPr>
              <a:t>at the high school he worked at in Wakefield, Yorkshire.</a:t>
            </a:r>
          </a:p>
          <a:p>
            <a:pPr indent="-228600" fontAlgn="base">
              <a:lnSpc>
                <a:spcPct val="90000"/>
              </a:lnSpc>
              <a:spcAft>
                <a:spcPts val="600"/>
              </a:spcAft>
              <a:buFont typeface="Arial" panose="020B0604020202020204" pitchFamily="34" charset="0"/>
              <a:buChar char="•"/>
            </a:pPr>
            <a:endParaRPr lang="en-US" sz="2400" b="0" i="0" dirty="0">
              <a:effectLst/>
            </a:endParaRPr>
          </a:p>
          <a:p>
            <a:pPr indent="-228600" fontAlgn="base">
              <a:lnSpc>
                <a:spcPct val="90000"/>
              </a:lnSpc>
              <a:spcAft>
                <a:spcPts val="600"/>
              </a:spcAft>
              <a:buFont typeface="Arial" panose="020B0604020202020204" pitchFamily="34" charset="0"/>
              <a:buChar char="•"/>
            </a:pPr>
            <a:r>
              <a:rPr lang="en-US" sz="2400" b="0" i="0" dirty="0">
                <a:effectLst/>
              </a:rPr>
              <a:t>He was tracked down by NCA investigators after making a Bitcoin payment for indecent images of children via an encrypted cloud storage service.</a:t>
            </a:r>
          </a:p>
          <a:p>
            <a:pPr indent="-228600" fontAlgn="base">
              <a:lnSpc>
                <a:spcPct val="90000"/>
              </a:lnSpc>
              <a:spcAft>
                <a:spcPts val="600"/>
              </a:spcAft>
              <a:buFont typeface="Arial" panose="020B0604020202020204" pitchFamily="34" charset="0"/>
              <a:buChar char="•"/>
            </a:pPr>
            <a:endParaRPr lang="en-US" sz="2400" b="0" i="0" dirty="0">
              <a:effectLst/>
            </a:endParaRPr>
          </a:p>
          <a:p>
            <a:pPr indent="-228600" fontAlgn="base">
              <a:lnSpc>
                <a:spcPct val="90000"/>
              </a:lnSpc>
              <a:spcAft>
                <a:spcPts val="600"/>
              </a:spcAft>
              <a:buFont typeface="Arial" panose="020B0604020202020204" pitchFamily="34" charset="0"/>
              <a:buChar char="•"/>
            </a:pPr>
            <a:r>
              <a:rPr lang="en-US" sz="2400" b="0" i="0" dirty="0">
                <a:effectLst/>
              </a:rPr>
              <a:t> An assistant headteacher has admitted a catalogue of child sex offences.</a:t>
            </a:r>
          </a:p>
          <a:p>
            <a:pPr indent="-228600" fontAlgn="base">
              <a:lnSpc>
                <a:spcPct val="90000"/>
              </a:lnSpc>
              <a:spcAft>
                <a:spcPts val="600"/>
              </a:spcAft>
              <a:buFont typeface="Arial" panose="020B0604020202020204" pitchFamily="34" charset="0"/>
              <a:buChar char="•"/>
            </a:pPr>
            <a:endParaRPr lang="en-US" sz="2400" dirty="0"/>
          </a:p>
          <a:p>
            <a:pPr indent="-228600" fontAlgn="base">
              <a:lnSpc>
                <a:spcPct val="90000"/>
              </a:lnSpc>
              <a:spcAft>
                <a:spcPts val="600"/>
              </a:spcAft>
              <a:buFont typeface="Arial" panose="020B0604020202020204" pitchFamily="34" charset="0"/>
              <a:buChar char="•"/>
            </a:pPr>
            <a:r>
              <a:rPr lang="en-US" sz="2400" b="0" i="0" dirty="0">
                <a:effectLst/>
              </a:rPr>
              <a:t> Gareth David Mellor was caught with a huge stash of photos and videos depicting the horrific abuse of children, mainly teenage girls.</a:t>
            </a:r>
          </a:p>
          <a:p>
            <a:pPr indent="-228600" fontAlgn="base">
              <a:lnSpc>
                <a:spcPct val="90000"/>
              </a:lnSpc>
              <a:spcAft>
                <a:spcPts val="600"/>
              </a:spcAft>
              <a:buFont typeface="Arial" panose="020B0604020202020204" pitchFamily="34" charset="0"/>
              <a:buChar char="•"/>
            </a:pPr>
            <a:endParaRPr lang="en-US" sz="2400" b="0" i="0" dirty="0">
              <a:effectLst/>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Officers downloaded the contents of his two cloud storage accounts, and a forensic review revealed more than 11,500 indecent images and videos of children in categories A-C (A being the most extreme). The images, which had not been taken by Mellor, were predominantly of teenage</a:t>
            </a:r>
          </a:p>
          <a:p>
            <a:pPr indent="-228600" fontAlgn="base">
              <a:lnSpc>
                <a:spcPct val="90000"/>
              </a:lnSpc>
              <a:spcAft>
                <a:spcPts val="600"/>
              </a:spcAft>
              <a:buFont typeface="Arial" panose="020B0604020202020204" pitchFamily="34" charset="0"/>
              <a:buChar char="•"/>
            </a:pPr>
            <a:endParaRPr lang="en-US" sz="2400" b="0" i="0" dirty="0">
              <a:effectLst/>
            </a:endParaRPr>
          </a:p>
        </p:txBody>
      </p:sp>
    </p:spTree>
    <p:extLst>
      <p:ext uri="{BB962C8B-B14F-4D97-AF65-F5344CB8AC3E}">
        <p14:creationId xmlns:p14="http://schemas.microsoft.com/office/powerpoint/2010/main" val="994883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b9099eebd0_0_2"/>
          <p:cNvSpPr/>
          <p:nvPr/>
        </p:nvSpPr>
        <p:spPr>
          <a:xfrm>
            <a:off x="0" y="-1"/>
            <a:ext cx="12191700" cy="685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g2b9099eebd0_0_2"/>
          <p:cNvSpPr/>
          <p:nvPr/>
        </p:nvSpPr>
        <p:spPr>
          <a:xfrm>
            <a:off x="305" y="0"/>
            <a:ext cx="12191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g2b9099eebd0_0_2"/>
          <p:cNvSpPr txBox="1">
            <a:spLocks noGrp="1"/>
          </p:cNvSpPr>
          <p:nvPr>
            <p:ph type="ctrTitle"/>
          </p:nvPr>
        </p:nvSpPr>
        <p:spPr>
          <a:xfrm>
            <a:off x="6531452" y="2464472"/>
            <a:ext cx="5363100" cy="1862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4000"/>
              <a:buFont typeface="Calibri"/>
              <a:buNone/>
            </a:pPr>
            <a:r>
              <a:rPr lang="en-GB" sz="4000" i="1">
                <a:solidFill>
                  <a:schemeClr val="dk2"/>
                </a:solidFill>
              </a:rPr>
              <a:t>Developing a Pastoral Offer</a:t>
            </a:r>
            <a:endParaRPr/>
          </a:p>
        </p:txBody>
      </p:sp>
      <p:sp>
        <p:nvSpPr>
          <p:cNvPr id="103" name="Google Shape;103;g2b9099eebd0_0_2"/>
          <p:cNvSpPr txBox="1">
            <a:spLocks noGrp="1"/>
          </p:cNvSpPr>
          <p:nvPr>
            <p:ph type="subTitle" idx="1"/>
          </p:nvPr>
        </p:nvSpPr>
        <p:spPr>
          <a:xfrm>
            <a:off x="6579076" y="4128656"/>
            <a:ext cx="5268000" cy="16431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0"/>
              </a:spcAft>
              <a:buClr>
                <a:schemeClr val="dk2"/>
              </a:buClr>
              <a:buSzPts val="3900"/>
              <a:buNone/>
            </a:pPr>
            <a:r>
              <a:rPr lang="en-GB" sz="3900" i="1">
                <a:solidFill>
                  <a:schemeClr val="dk2"/>
                </a:solidFill>
              </a:rPr>
              <a:t>Judith Wesley </a:t>
            </a:r>
            <a:endParaRPr/>
          </a:p>
          <a:p>
            <a:pPr marL="0" lvl="0" indent="0" algn="l" rtl="0">
              <a:lnSpc>
                <a:spcPct val="90000"/>
              </a:lnSpc>
              <a:spcBef>
                <a:spcPts val="1000"/>
              </a:spcBef>
              <a:spcAft>
                <a:spcPts val="0"/>
              </a:spcAft>
              <a:buClr>
                <a:schemeClr val="dk2"/>
              </a:buClr>
              <a:buSzPts val="3200"/>
              <a:buNone/>
            </a:pPr>
            <a:r>
              <a:rPr lang="en-GB" sz="3200" i="1">
                <a:solidFill>
                  <a:schemeClr val="dk2"/>
                </a:solidFill>
              </a:rPr>
              <a:t>Deputy Head of Safeguarding </a:t>
            </a:r>
            <a:endParaRPr/>
          </a:p>
          <a:p>
            <a:pPr marL="0" lvl="0" indent="0" algn="l" rtl="0">
              <a:lnSpc>
                <a:spcPct val="90000"/>
              </a:lnSpc>
              <a:spcBef>
                <a:spcPts val="1000"/>
              </a:spcBef>
              <a:spcAft>
                <a:spcPts val="0"/>
              </a:spcAft>
              <a:buClr>
                <a:schemeClr val="dk2"/>
              </a:buClr>
              <a:buSzPts val="2600"/>
              <a:buNone/>
            </a:pPr>
            <a:r>
              <a:rPr lang="en-GB" sz="2600" i="1">
                <a:solidFill>
                  <a:schemeClr val="dk2"/>
                </a:solidFill>
              </a:rPr>
              <a:t>David Ross Education Trust</a:t>
            </a:r>
            <a:endParaRPr/>
          </a:p>
        </p:txBody>
      </p:sp>
      <p:pic>
        <p:nvPicPr>
          <p:cNvPr id="104" name="Google Shape;104;g2b9099eebd0_0_2" descr="A logo with a black background&#10;&#10;Description automatically generated"/>
          <p:cNvPicPr preferRelativeResize="0"/>
          <p:nvPr/>
        </p:nvPicPr>
        <p:blipFill rotWithShape="1">
          <a:blip r:embed="rId3">
            <a:alphaModFix/>
          </a:blip>
          <a:srcRect/>
          <a:stretch/>
        </p:blipFill>
        <p:spPr>
          <a:xfrm>
            <a:off x="0" y="2219395"/>
            <a:ext cx="5632794" cy="2353092"/>
          </a:xfrm>
          <a:custGeom>
            <a:avLst/>
            <a:gdLst/>
            <a:ahLst/>
            <a:cxnLst/>
            <a:rect l="l" t="t" r="r" b="b"/>
            <a:pathLst>
              <a:path w="4141760" h="4377846" extrusionOk="0">
                <a:moveTo>
                  <a:pt x="0" y="0"/>
                </a:moveTo>
                <a:lnTo>
                  <a:pt x="4141760" y="0"/>
                </a:lnTo>
                <a:lnTo>
                  <a:pt x="4141760" y="4377846"/>
                </a:lnTo>
                <a:lnTo>
                  <a:pt x="0" y="4377846"/>
                </a:lnTo>
                <a:close/>
              </a:path>
            </a:pathLst>
          </a:custGeom>
          <a:noFill/>
          <a:ln>
            <a:noFill/>
          </a:ln>
        </p:spPr>
      </p:pic>
      <p:grpSp>
        <p:nvGrpSpPr>
          <p:cNvPr id="105" name="Google Shape;105;g2b9099eebd0_0_2"/>
          <p:cNvGrpSpPr/>
          <p:nvPr/>
        </p:nvGrpSpPr>
        <p:grpSpPr>
          <a:xfrm>
            <a:off x="-9754" y="-5977"/>
            <a:ext cx="6244176" cy="6863979"/>
            <a:chOff x="-5196" y="-5977"/>
            <a:chExt cx="6244176" cy="6863979"/>
          </a:xfrm>
        </p:grpSpPr>
        <p:sp>
          <p:nvSpPr>
            <p:cNvPr id="106" name="Google Shape;106;g2b9099eebd0_0_2"/>
            <p:cNvSpPr/>
            <p:nvPr/>
          </p:nvSpPr>
          <p:spPr>
            <a:xfrm flipH="1">
              <a:off x="305" y="34854"/>
              <a:ext cx="6028697" cy="6817170"/>
            </a:xfrm>
            <a:custGeom>
              <a:avLst/>
              <a:gdLst/>
              <a:ahLst/>
              <a:cxnLst/>
              <a:rect l="l" t="t" r="r" b="b"/>
              <a:pathLst>
                <a:path w="6028697" h="6817170" extrusionOk="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g2b9099eebd0_0_2"/>
            <p:cNvSpPr/>
            <p:nvPr/>
          </p:nvSpPr>
          <p:spPr>
            <a:xfrm flipH="1">
              <a:off x="-5196" y="1"/>
              <a:ext cx="6170617" cy="6858001"/>
            </a:xfrm>
            <a:custGeom>
              <a:avLst/>
              <a:gdLst/>
              <a:ahLst/>
              <a:cxnLst/>
              <a:rect l="l" t="t" r="r" b="b"/>
              <a:pathLst>
                <a:path w="6264586" h="6858001" extrusionOk="0">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g2b9099eebd0_0_2"/>
            <p:cNvSpPr/>
            <p:nvPr/>
          </p:nvSpPr>
          <p:spPr>
            <a:xfrm flipH="1">
              <a:off x="5717" y="-5977"/>
              <a:ext cx="6233263" cy="6858001"/>
            </a:xfrm>
            <a:custGeom>
              <a:avLst/>
              <a:gdLst/>
              <a:ahLst/>
              <a:cxnLst/>
              <a:rect l="l" t="t" r="r" b="b"/>
              <a:pathLst>
                <a:path w="6264586" h="6858001" extrusionOk="0">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9" name="Google Shape;109;g2b9099eebd0_0_2" descr="A black text on a white background&#10;&#10;Description automatically generated"/>
          <p:cNvPicPr preferRelativeResize="0"/>
          <p:nvPr/>
        </p:nvPicPr>
        <p:blipFill rotWithShape="1">
          <a:blip r:embed="rId4">
            <a:alphaModFix/>
          </a:blip>
          <a:srcRect/>
          <a:stretch/>
        </p:blipFill>
        <p:spPr>
          <a:xfrm>
            <a:off x="10219645" y="6181385"/>
            <a:ext cx="1888966" cy="670639"/>
          </a:xfrm>
          <a:prstGeom prst="rect">
            <a:avLst/>
          </a:prstGeom>
          <a:noFill/>
          <a:ln>
            <a:noFill/>
          </a:ln>
        </p:spPr>
      </p:pic>
      <p:sp>
        <p:nvSpPr>
          <p:cNvPr id="110" name="Google Shape;110;g2b9099eebd0_0_2"/>
          <p:cNvSpPr txBox="1"/>
          <p:nvPr/>
        </p:nvSpPr>
        <p:spPr>
          <a:xfrm>
            <a:off x="83389" y="6387210"/>
            <a:ext cx="2327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C9C9C9"/>
                </a:solidFill>
                <a:latin typeface="Calibri"/>
                <a:ea typeface="Calibri"/>
                <a:cs typeface="Calibri"/>
                <a:sym typeface="Calibri"/>
              </a:rPr>
              <a:t>3.1</a:t>
            </a:r>
            <a:endParaRPr sz="1400" b="0" i="0" u="none" strike="noStrike" cap="none">
              <a:solidFill>
                <a:srgbClr val="000000"/>
              </a:solidFill>
              <a:latin typeface="Arial"/>
              <a:ea typeface="Arial"/>
              <a:cs typeface="Arial"/>
              <a:sym typeface="Arial"/>
            </a:endParaRPr>
          </a:p>
        </p:txBody>
      </p:sp>
      <p:pic>
        <p:nvPicPr>
          <p:cNvPr id="111" name="Google Shape;111;g2b9099eebd0_0_2"/>
          <p:cNvPicPr preferRelativeResize="0"/>
          <p:nvPr/>
        </p:nvPicPr>
        <p:blipFill rotWithShape="1">
          <a:blip r:embed="rId5">
            <a:alphaModFix/>
          </a:blip>
          <a:srcRect/>
          <a:stretch/>
        </p:blipFill>
        <p:spPr>
          <a:xfrm>
            <a:off x="7868200" y="258075"/>
            <a:ext cx="4118825" cy="1643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endParaRPr lang="en-GB"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TextBox 2">
            <a:extLst>
              <a:ext uri="{FF2B5EF4-FFF2-40B4-BE49-F238E27FC236}">
                <a16:creationId xmlns:a16="http://schemas.microsoft.com/office/drawing/2014/main" id="{72C3A0A1-FED3-0726-2211-3A0AD5B28B97}"/>
              </a:ext>
            </a:extLst>
          </p:cNvPr>
          <p:cNvSpPr txBox="1"/>
          <p:nvPr/>
        </p:nvSpPr>
        <p:spPr>
          <a:xfrm>
            <a:off x="752474" y="1435893"/>
            <a:ext cx="8062341" cy="4207306"/>
          </a:xfrm>
          <a:prstGeom prst="rect">
            <a:avLst/>
          </a:prstGeom>
          <a:noFill/>
        </p:spPr>
        <p:txBody>
          <a:bodyPr wrap="square">
            <a:spAutoFit/>
          </a:bodyPr>
          <a:lstStyle/>
          <a:p>
            <a:pPr defTabSz="822960">
              <a:spcAft>
                <a:spcPts val="600"/>
              </a:spcAft>
            </a:pPr>
            <a:r>
              <a:rPr lang="en-GB" sz="1620" b="1" kern="1200" dirty="0">
                <a:solidFill>
                  <a:srgbClr val="000000"/>
                </a:solidFill>
                <a:latin typeface="graphik"/>
                <a:ea typeface="+mn-ea"/>
                <a:cs typeface="+mn-cs"/>
              </a:rPr>
              <a:t>Primary school is put on special measures after allowing a teacher who previously jailed for grooming a teenage girl, 16, to work as a classroom volunteer</a:t>
            </a:r>
          </a:p>
          <a:p>
            <a:pPr defTabSz="822960">
              <a:spcAft>
                <a:spcPts val="600"/>
              </a:spcAft>
            </a:pPr>
            <a:endParaRPr lang="en-GB" sz="1620" b="1" kern="1200" dirty="0">
              <a:solidFill>
                <a:srgbClr val="000000"/>
              </a:solidFill>
              <a:latin typeface="graphik"/>
              <a:ea typeface="+mn-ea"/>
              <a:cs typeface="+mn-cs"/>
            </a:endParaRPr>
          </a:p>
          <a:p>
            <a:pPr defTabSz="822960">
              <a:spcAft>
                <a:spcPts val="600"/>
              </a:spcAft>
              <a:buFont typeface="Arial" panose="020B0604020202020204" pitchFamily="34" charset="0"/>
              <a:buChar char="•"/>
            </a:pPr>
            <a:r>
              <a:rPr lang="en-GB" sz="1620" b="1" kern="1200" dirty="0">
                <a:solidFill>
                  <a:srgbClr val="000000"/>
                </a:solidFill>
                <a:latin typeface="graphik"/>
                <a:ea typeface="+mn-ea"/>
                <a:cs typeface="+mn-cs"/>
              </a:rPr>
              <a:t>Teacher Craig Lindsay jailed for 15 months in 2011 for grooming a girl, 16</a:t>
            </a:r>
          </a:p>
          <a:p>
            <a:pPr defTabSz="822960">
              <a:spcAft>
                <a:spcPts val="600"/>
              </a:spcAft>
              <a:buFont typeface="Arial" panose="020B0604020202020204" pitchFamily="34" charset="0"/>
              <a:buChar char="•"/>
            </a:pPr>
            <a:endParaRPr lang="en-GB" sz="1620" kern="1200" dirty="0">
              <a:solidFill>
                <a:srgbClr val="000000"/>
              </a:solidFill>
              <a:latin typeface="graphik"/>
              <a:ea typeface="+mn-ea"/>
              <a:cs typeface="+mn-cs"/>
            </a:endParaRPr>
          </a:p>
          <a:p>
            <a:pPr defTabSz="822960">
              <a:spcAft>
                <a:spcPts val="600"/>
              </a:spcAft>
              <a:buFont typeface="Arial" panose="020B0604020202020204" pitchFamily="34" charset="0"/>
              <a:buChar char="•"/>
            </a:pPr>
            <a:r>
              <a:rPr lang="en-GB" sz="1620" b="1" kern="1200" dirty="0">
                <a:solidFill>
                  <a:srgbClr val="000000"/>
                </a:solidFill>
                <a:latin typeface="graphik"/>
                <a:ea typeface="+mn-ea"/>
                <a:cs typeface="+mn-cs"/>
              </a:rPr>
              <a:t>He performed sex act on webcam and sent explicit messages to schoolgirl</a:t>
            </a:r>
          </a:p>
          <a:p>
            <a:pPr defTabSz="822960">
              <a:spcAft>
                <a:spcPts val="600"/>
              </a:spcAft>
              <a:buFont typeface="Arial" panose="020B0604020202020204" pitchFamily="34" charset="0"/>
              <a:buChar char="•"/>
            </a:pPr>
            <a:endParaRPr lang="en-GB" sz="1620" kern="1200" dirty="0">
              <a:solidFill>
                <a:srgbClr val="000000"/>
              </a:solidFill>
              <a:latin typeface="graphik"/>
              <a:ea typeface="+mn-ea"/>
              <a:cs typeface="+mn-cs"/>
            </a:endParaRPr>
          </a:p>
          <a:p>
            <a:pPr defTabSz="822960">
              <a:spcAft>
                <a:spcPts val="600"/>
              </a:spcAft>
              <a:buFont typeface="Arial" panose="020B0604020202020204" pitchFamily="34" charset="0"/>
              <a:buChar char="•"/>
            </a:pPr>
            <a:r>
              <a:rPr lang="en-GB" sz="1620" b="1" kern="1200" dirty="0">
                <a:solidFill>
                  <a:srgbClr val="000000"/>
                </a:solidFill>
                <a:latin typeface="graphik"/>
                <a:ea typeface="+mn-ea"/>
                <a:cs typeface="+mn-cs"/>
              </a:rPr>
              <a:t>But primary school half a mile away hired Lindsay as  classroom volunteer </a:t>
            </a:r>
          </a:p>
          <a:p>
            <a:pPr defTabSz="822960">
              <a:spcAft>
                <a:spcPts val="600"/>
              </a:spcAft>
              <a:buFont typeface="Arial" panose="020B0604020202020204" pitchFamily="34" charset="0"/>
              <a:buChar char="•"/>
            </a:pPr>
            <a:endParaRPr lang="en-GB" sz="1620" kern="1200" dirty="0">
              <a:solidFill>
                <a:srgbClr val="000000"/>
              </a:solidFill>
              <a:latin typeface="graphik"/>
              <a:ea typeface="+mn-ea"/>
              <a:cs typeface="+mn-cs"/>
            </a:endParaRPr>
          </a:p>
          <a:p>
            <a:pPr defTabSz="822960">
              <a:spcAft>
                <a:spcPts val="600"/>
              </a:spcAft>
              <a:buFont typeface="Arial" panose="020B0604020202020204" pitchFamily="34" charset="0"/>
              <a:buChar char="•"/>
            </a:pPr>
            <a:r>
              <a:rPr lang="en-GB" sz="1620" b="1" kern="1200" dirty="0" err="1">
                <a:solidFill>
                  <a:srgbClr val="000000"/>
                </a:solidFill>
                <a:latin typeface="graphik"/>
                <a:ea typeface="+mn-ea"/>
                <a:cs typeface="+mn-cs"/>
              </a:rPr>
              <a:t>Picknalls</a:t>
            </a:r>
            <a:r>
              <a:rPr lang="en-GB" sz="1620" b="1" kern="1200" dirty="0">
                <a:solidFill>
                  <a:srgbClr val="000000"/>
                </a:solidFill>
                <a:latin typeface="graphik"/>
                <a:ea typeface="+mn-ea"/>
                <a:cs typeface="+mn-cs"/>
              </a:rPr>
              <a:t> First School in special measures for failing to keep its pupils safe</a:t>
            </a:r>
          </a:p>
          <a:p>
            <a:pPr defTabSz="822960">
              <a:spcAft>
                <a:spcPts val="600"/>
              </a:spcAft>
              <a:buFont typeface="Arial" panose="020B0604020202020204" pitchFamily="34" charset="0"/>
              <a:buChar char="•"/>
            </a:pPr>
            <a:endParaRPr lang="en-GB" sz="1620" b="1" kern="1200" dirty="0">
              <a:solidFill>
                <a:srgbClr val="000000"/>
              </a:solidFill>
              <a:latin typeface="graphik"/>
              <a:ea typeface="+mn-ea"/>
              <a:cs typeface="+mn-cs"/>
            </a:endParaRPr>
          </a:p>
          <a:p>
            <a:pPr defTabSz="822960">
              <a:spcAft>
                <a:spcPts val="600"/>
              </a:spcAft>
              <a:buFont typeface="Arial" panose="020B0604020202020204" pitchFamily="34" charset="0"/>
              <a:buChar char="•"/>
            </a:pPr>
            <a:r>
              <a:rPr lang="en-GB" sz="1620" b="1" kern="1200" dirty="0">
                <a:solidFill>
                  <a:srgbClr val="000000"/>
                </a:solidFill>
                <a:latin typeface="graphik"/>
                <a:ea typeface="+mn-ea"/>
                <a:cs typeface="+mn-cs"/>
              </a:rPr>
              <a:t>Ofsted said </a:t>
            </a:r>
          </a:p>
          <a:p>
            <a:pPr algn="l">
              <a:spcAft>
                <a:spcPts val="600"/>
              </a:spcAft>
              <a:buFont typeface="Arial" panose="020B0604020202020204" pitchFamily="34" charset="0"/>
              <a:buChar char="•"/>
            </a:pPr>
            <a:endParaRPr lang="en-GB" b="0" i="0" dirty="0">
              <a:solidFill>
                <a:srgbClr val="000000"/>
              </a:solidFill>
              <a:effectLst/>
              <a:latin typeface="graphik"/>
            </a:endParaRPr>
          </a:p>
        </p:txBody>
      </p:sp>
      <p:sp>
        <p:nvSpPr>
          <p:cNvPr id="4" name="TextBox 3">
            <a:extLst>
              <a:ext uri="{FF2B5EF4-FFF2-40B4-BE49-F238E27FC236}">
                <a16:creationId xmlns:a16="http://schemas.microsoft.com/office/drawing/2014/main" id="{FA91276C-D406-0E14-5EC4-AC45811BDB44}"/>
              </a:ext>
            </a:extLst>
          </p:cNvPr>
          <p:cNvSpPr txBox="1"/>
          <p:nvPr/>
        </p:nvSpPr>
        <p:spPr>
          <a:xfrm>
            <a:off x="752474" y="5275445"/>
            <a:ext cx="6852057" cy="1086148"/>
          </a:xfrm>
          <a:prstGeom prst="rect">
            <a:avLst/>
          </a:prstGeom>
          <a:noFill/>
        </p:spPr>
        <p:txBody>
          <a:bodyPr wrap="square">
            <a:spAutoFit/>
          </a:bodyPr>
          <a:lstStyle/>
          <a:p>
            <a:pPr defTabSz="822960">
              <a:spcAft>
                <a:spcPts val="600"/>
              </a:spcAft>
            </a:pPr>
            <a:r>
              <a:rPr lang="en-GB" sz="1620" kern="1200" dirty="0">
                <a:solidFill>
                  <a:srgbClr val="000000"/>
                </a:solidFill>
                <a:latin typeface="graphik"/>
                <a:ea typeface="+mn-ea"/>
                <a:cs typeface="+mn-cs"/>
              </a:rPr>
              <a:t>‘The school’s leaders did not follow the statutory safer recruitment practices before allowing a volunteer to work with children in the classroom. A risk assessment had not been suitably undertaken or recorded, nor advice sought from the local authority before allowing the volunteer into school.’</a:t>
            </a:r>
            <a:endParaRPr lang="en-GB" b="0" i="0" dirty="0">
              <a:solidFill>
                <a:srgbClr val="000000"/>
              </a:solidFill>
              <a:effectLst/>
              <a:latin typeface="graphik"/>
            </a:endParaRPr>
          </a:p>
        </p:txBody>
      </p:sp>
      <p:pic>
        <p:nvPicPr>
          <p:cNvPr id="6" name="Picture 2">
            <a:extLst>
              <a:ext uri="{FF2B5EF4-FFF2-40B4-BE49-F238E27FC236}">
                <a16:creationId xmlns:a16="http://schemas.microsoft.com/office/drawing/2014/main" id="{FEA702EF-100A-CAF0-DAF2-F70AEF3E3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2130" y="2253157"/>
            <a:ext cx="2637396" cy="374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2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Other case studies</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3F7FC5D5-E064-71BF-AE6B-873B0F07A310}"/>
              </a:ext>
            </a:extLst>
          </p:cNvPr>
          <p:cNvSpPr txBox="1">
            <a:spLocks/>
          </p:cNvSpPr>
          <p:nvPr/>
        </p:nvSpPr>
        <p:spPr>
          <a:xfrm>
            <a:off x="752475" y="1162051"/>
            <a:ext cx="6906491"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Martin Goldberg</a:t>
            </a:r>
          </a:p>
          <a:p>
            <a:r>
              <a:rPr lang="en-GB"/>
              <a:t>Nigel Leat</a:t>
            </a:r>
          </a:p>
          <a:p>
            <a:r>
              <a:rPr lang="en-GB"/>
              <a:t>Jonathan Thorpe </a:t>
            </a:r>
          </a:p>
          <a:p>
            <a:r>
              <a:rPr lang="en-GB"/>
              <a:t>Vanessa George </a:t>
            </a:r>
          </a:p>
          <a:p>
            <a:r>
              <a:rPr lang="en-GB"/>
              <a:t>William Vahey</a:t>
            </a:r>
          </a:p>
          <a:p>
            <a:r>
              <a:rPr lang="en-GB"/>
              <a:t>Jonathan Thompson Glover</a:t>
            </a:r>
          </a:p>
          <a:p>
            <a:r>
              <a:rPr lang="en-GB"/>
              <a:t>Bruce Roth</a:t>
            </a:r>
          </a:p>
          <a:p>
            <a:pPr marL="0" indent="0">
              <a:buFont typeface="Arial" panose="020B0604020202020204" pitchFamily="34" charset="0"/>
              <a:buNone/>
            </a:pPr>
            <a:r>
              <a:rPr lang="en-GB"/>
              <a:t> Similarities between them all </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90630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Case study - Before low level concerns.</a:t>
            </a:r>
            <a:br>
              <a:rPr lang="en-GB" dirty="0"/>
            </a:br>
            <a:r>
              <a:rPr lang="en-GB" dirty="0"/>
              <a:t>At what point does this cross the line ?</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06994F51-F9F7-822A-27F1-2781867E2088}"/>
              </a:ext>
            </a:extLst>
          </p:cNvPr>
          <p:cNvSpPr txBox="1">
            <a:spLocks/>
          </p:cNvSpPr>
          <p:nvPr/>
        </p:nvSpPr>
        <p:spPr>
          <a:xfrm>
            <a:off x="752475" y="1435893"/>
            <a:ext cx="11043285" cy="5056347"/>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GB" sz="1400" dirty="0"/>
              <a:t>TK was a talented  teacher . There were some odd comments on his reference but  his lesson was brilliant </a:t>
            </a:r>
          </a:p>
          <a:p>
            <a:pPr marL="514350" indent="-514350">
              <a:buFont typeface="Arial" panose="020B0604020202020204" pitchFamily="34" charset="0"/>
              <a:buAutoNum type="arabicPeriod"/>
            </a:pPr>
            <a:r>
              <a:rPr lang="en-GB" sz="1400" dirty="0"/>
              <a:t>The reference rated his relationships with students as average . There were some concerns about his social media posts. A DHT was to keep an eye on him.</a:t>
            </a:r>
          </a:p>
          <a:p>
            <a:pPr marL="514350" indent="-514350">
              <a:buFont typeface="Arial" panose="020B0604020202020204" pitchFamily="34" charset="0"/>
              <a:buAutoNum type="arabicPeriod"/>
            </a:pPr>
            <a:r>
              <a:rPr lang="en-GB" sz="1400" dirty="0"/>
              <a:t>His results were good . He was very helpful . Did lots of duties . Went on lots of school trips . Always bought biscuits .</a:t>
            </a:r>
          </a:p>
          <a:p>
            <a:pPr marL="514350" indent="-514350">
              <a:buFont typeface="Arial" panose="020B0604020202020204" pitchFamily="34" charset="0"/>
              <a:buAutoNum type="arabicPeriod"/>
            </a:pPr>
            <a:r>
              <a:rPr lang="en-GB" sz="1400" dirty="0"/>
              <a:t>He had a Y7 class that he was very fond of . He asked to keep this group. </a:t>
            </a:r>
          </a:p>
          <a:p>
            <a:pPr marL="514350" indent="-514350">
              <a:buFont typeface="Arial" panose="020B0604020202020204" pitchFamily="34" charset="0"/>
              <a:buAutoNum type="arabicPeriod"/>
            </a:pPr>
            <a:r>
              <a:rPr lang="en-GB" sz="1400" dirty="0"/>
              <a:t>When these children were in Y11 a colleague noticed he was working late , one to one ,with a member of this class, often several hours after school had ended </a:t>
            </a:r>
          </a:p>
          <a:p>
            <a:pPr marL="514350" indent="-514350">
              <a:buFont typeface="Arial" panose="020B0604020202020204" pitchFamily="34" charset="0"/>
              <a:buAutoNum type="arabicPeriod"/>
            </a:pPr>
            <a:r>
              <a:rPr lang="en-GB" sz="1400" dirty="0"/>
              <a:t>His </a:t>
            </a:r>
            <a:r>
              <a:rPr lang="en-GB" sz="1400" dirty="0" err="1"/>
              <a:t>HoD</a:t>
            </a:r>
            <a:r>
              <a:rPr lang="en-GB" sz="1400" dirty="0"/>
              <a:t> thanked him for the extra time he was putting in . He made repeated phone calls home to the child’s parents who expressed their gratitude .</a:t>
            </a:r>
          </a:p>
          <a:p>
            <a:pPr marL="514350" indent="-514350">
              <a:buFont typeface="Arial" panose="020B0604020202020204" pitchFamily="34" charset="0"/>
              <a:buAutoNum type="arabicPeriod"/>
            </a:pPr>
            <a:r>
              <a:rPr lang="en-GB" sz="1400" dirty="0"/>
              <a:t>Another colleague saw him leaving school after 6 one night with the student .He felt uncomfortable due to their body language. </a:t>
            </a:r>
          </a:p>
          <a:p>
            <a:pPr marL="514350" indent="-514350">
              <a:buFont typeface="Arial" panose="020B0604020202020204" pitchFamily="34" charset="0"/>
              <a:buAutoNum type="arabicPeriod"/>
            </a:pPr>
            <a:r>
              <a:rPr lang="en-GB" sz="1400" dirty="0"/>
              <a:t>There were some anonymous comments on the schools SHARP system from students suggesting a child was in a relationship with a teacher</a:t>
            </a:r>
          </a:p>
          <a:p>
            <a:pPr marL="514350" indent="-514350">
              <a:buFont typeface="Arial" panose="020B0604020202020204" pitchFamily="34" charset="0"/>
              <a:buAutoNum type="arabicPeriod"/>
            </a:pPr>
            <a:r>
              <a:rPr lang="en-GB" sz="1400" dirty="0"/>
              <a:t>Some of her friends came and said they were worried about her . She had an obsession with a teacher . She had changed her routines and  no longer spent time with them</a:t>
            </a:r>
          </a:p>
          <a:p>
            <a:pPr marL="514350" indent="-514350">
              <a:buFont typeface="Arial" panose="020B0604020202020204" pitchFamily="34" charset="0"/>
              <a:buAutoNum type="arabicPeriod"/>
            </a:pPr>
            <a:r>
              <a:rPr lang="en-GB" sz="1400" dirty="0"/>
              <a:t>The teacher was spoken to . He vehemently denied any inappropriate actions . Said he was trying to help, was shocked that his actions could be perceived as inappropriate </a:t>
            </a:r>
          </a:p>
          <a:p>
            <a:pPr marL="514350" indent="-514350">
              <a:buFont typeface="Arial" panose="020B0604020202020204" pitchFamily="34" charset="0"/>
              <a:buAutoNum type="arabicPeriod"/>
            </a:pPr>
            <a:r>
              <a:rPr lang="en-GB" sz="1400" dirty="0"/>
              <a:t> Parent were spoken to and the student . Parents were angry saying that their daughter would never be involved in such a way </a:t>
            </a:r>
          </a:p>
          <a:p>
            <a:pPr marL="514350" indent="-514350">
              <a:buFont typeface="Arial" panose="020B0604020202020204" pitchFamily="34" charset="0"/>
              <a:buAutoNum type="arabicPeriod"/>
            </a:pPr>
            <a:r>
              <a:rPr lang="en-GB" sz="1400" dirty="0"/>
              <a:t>One evening after school he took her to a local park where he sexually  assaulted her . She disclosed this to a teacher</a:t>
            </a:r>
          </a:p>
          <a:p>
            <a:pPr marL="514350" indent="-514350">
              <a:buFont typeface="Arial" panose="020B0604020202020204" pitchFamily="34" charset="0"/>
              <a:buAutoNum type="arabicPeriod"/>
            </a:pPr>
            <a:r>
              <a:rPr lang="en-GB" sz="1400" dirty="0"/>
              <a:t>She refused to give evidence against him but enough evidence was gained from other students and teachers to  see him banned from teaching for life </a:t>
            </a:r>
          </a:p>
          <a:p>
            <a:pPr marL="514350" indent="-514350">
              <a:buFont typeface="Arial" panose="020B0604020202020204" pitchFamily="34" charset="0"/>
              <a:buAutoNum type="arabicPeriod"/>
            </a:pPr>
            <a:r>
              <a:rPr lang="en-GB" sz="1400" dirty="0"/>
              <a:t>Had we been more aware of low level concerns then we might have prevented this harm.</a:t>
            </a:r>
          </a:p>
        </p:txBody>
      </p:sp>
    </p:spTree>
    <p:extLst>
      <p:ext uri="{BB962C8B-B14F-4D97-AF65-F5344CB8AC3E}">
        <p14:creationId xmlns:p14="http://schemas.microsoft.com/office/powerpoint/2010/main" val="260773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Low level concerns examples from recent practice </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4" name="Content Placeholder 2">
            <a:extLst>
              <a:ext uri="{FF2B5EF4-FFF2-40B4-BE49-F238E27FC236}">
                <a16:creationId xmlns:a16="http://schemas.microsoft.com/office/drawing/2014/main" id="{7E07384D-D8B4-9420-BDFC-0B3FA594DA47}"/>
              </a:ext>
            </a:extLst>
          </p:cNvPr>
          <p:cNvSpPr txBox="1">
            <a:spLocks/>
          </p:cNvSpPr>
          <p:nvPr/>
        </p:nvSpPr>
        <p:spPr>
          <a:xfrm>
            <a:off x="752475" y="1435893"/>
            <a:ext cx="9525381" cy="4983195"/>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PE teacher loosing his temper with his football team (caretaker )</a:t>
            </a:r>
          </a:p>
          <a:p>
            <a:r>
              <a:rPr lang="en-GB" sz="2400"/>
              <a:t>Staff member searching on the internet for pornography (Smoothwall alert)</a:t>
            </a:r>
          </a:p>
          <a:p>
            <a:r>
              <a:rPr lang="en-GB" sz="2400"/>
              <a:t>Staff member working late after school with a child one to one (staff member )</a:t>
            </a:r>
          </a:p>
          <a:p>
            <a:r>
              <a:rPr lang="en-GB" sz="2400"/>
              <a:t>Member of staff calling a child an inappropriate name  ( teaching assistant)</a:t>
            </a:r>
          </a:p>
          <a:p>
            <a:r>
              <a:rPr lang="en-GB" sz="2400"/>
              <a:t>Staff member taking  photographs of children with their own phone (self reported)</a:t>
            </a:r>
          </a:p>
          <a:p>
            <a:r>
              <a:rPr lang="en-GB" sz="2400"/>
              <a:t>Staff member walking into a girls dormitory when  girls in a state of undress (self reported)</a:t>
            </a:r>
          </a:p>
          <a:p>
            <a:r>
              <a:rPr lang="en-GB" sz="2400"/>
              <a:t>Staff member buying gifts for some members of their class (school reception)</a:t>
            </a:r>
          </a:p>
          <a:p>
            <a:r>
              <a:rPr lang="en-GB" sz="2400"/>
              <a:t>Teaching Assistant meeting a child on a Saturday to receive a gift (parent )</a:t>
            </a:r>
            <a:endParaRPr lang="en-GB" sz="2400" dirty="0"/>
          </a:p>
        </p:txBody>
      </p:sp>
    </p:spTree>
    <p:extLst>
      <p:ext uri="{BB962C8B-B14F-4D97-AF65-F5344CB8AC3E}">
        <p14:creationId xmlns:p14="http://schemas.microsoft.com/office/powerpoint/2010/main" val="1915467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A little theory. The slippery slope!</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Content Placeholder 4">
            <a:extLst>
              <a:ext uri="{FF2B5EF4-FFF2-40B4-BE49-F238E27FC236}">
                <a16:creationId xmlns:a16="http://schemas.microsoft.com/office/drawing/2014/main" id="{0CBA51A3-BFC3-722B-9015-72AD7D7A2963}"/>
              </a:ext>
            </a:extLst>
          </p:cNvPr>
          <p:cNvPicPr>
            <a:picLocks noChangeAspect="1"/>
          </p:cNvPicPr>
          <p:nvPr/>
        </p:nvPicPr>
        <p:blipFill>
          <a:blip r:embed="rId3"/>
          <a:stretch>
            <a:fillRect/>
          </a:stretch>
        </p:blipFill>
        <p:spPr>
          <a:xfrm>
            <a:off x="1534865" y="1825625"/>
            <a:ext cx="9122269" cy="4351338"/>
          </a:xfrm>
          <a:prstGeom prst="rect">
            <a:avLst/>
          </a:prstGeom>
        </p:spPr>
      </p:pic>
    </p:spTree>
    <p:extLst>
      <p:ext uri="{BB962C8B-B14F-4D97-AF65-F5344CB8AC3E}">
        <p14:creationId xmlns:p14="http://schemas.microsoft.com/office/powerpoint/2010/main" val="2511894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So what should staff do if they are worried</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1E3FBA64-F007-BBCC-6FAA-4951C3F976EB}"/>
              </a:ext>
            </a:extLst>
          </p:cNvPr>
          <p:cNvSpPr txBox="1">
            <a:spLocks/>
          </p:cNvSpPr>
          <p:nvPr/>
        </p:nvSpPr>
        <p:spPr>
          <a:xfrm>
            <a:off x="752475" y="1435893"/>
            <a:ext cx="9379077" cy="501977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Need to have a Low level concerns policy that gives clear advice</a:t>
            </a:r>
          </a:p>
          <a:p>
            <a:r>
              <a:rPr lang="en-GB" sz="2400"/>
              <a:t>Any concerns must be shared , sometimes with the DSL or Values Champion but with the HT who is ultimately responsible</a:t>
            </a:r>
          </a:p>
          <a:p>
            <a:r>
              <a:rPr lang="en-GB" sz="2400"/>
              <a:t>This </a:t>
            </a:r>
            <a:r>
              <a:rPr lang="en-GB" sz="2400" u="sng"/>
              <a:t>must be clearly stated </a:t>
            </a:r>
            <a:r>
              <a:rPr lang="en-GB" sz="2400"/>
              <a:t>in your policy and all staff must know what to do </a:t>
            </a:r>
          </a:p>
          <a:p>
            <a:r>
              <a:rPr lang="en-GB" sz="2400"/>
              <a:t>The HT will decide the appropriate course of action</a:t>
            </a:r>
          </a:p>
          <a:p>
            <a:r>
              <a:rPr lang="en-GB" sz="2400"/>
              <a:t>It might be a LADO referral or call for advice</a:t>
            </a:r>
          </a:p>
          <a:p>
            <a:r>
              <a:rPr lang="en-GB" sz="2400"/>
              <a:t>It might be support with say a better understanding of the Staff Code of Conduct or Behaviour management or appropriate use of the internet</a:t>
            </a:r>
          </a:p>
          <a:p>
            <a:r>
              <a:rPr lang="en-GB" sz="2400"/>
              <a:t>Can be part of your Safeguarding policy /Staff Code of Conduct policy or separate</a:t>
            </a:r>
          </a:p>
          <a:p>
            <a:r>
              <a:rPr lang="en-GB" sz="2400"/>
              <a:t>Must have clear links to HR and other policies such as Staff Conduct and Whistle blowing</a:t>
            </a:r>
            <a:endParaRPr lang="en-GB" sz="2400" dirty="0"/>
          </a:p>
        </p:txBody>
      </p:sp>
    </p:spTree>
    <p:extLst>
      <p:ext uri="{BB962C8B-B14F-4D97-AF65-F5344CB8AC3E}">
        <p14:creationId xmlns:p14="http://schemas.microsoft.com/office/powerpoint/2010/main" val="2339578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6C5975-B5D2-2F3C-579E-42F485D35ECC}"/>
              </a:ext>
            </a:extLst>
          </p:cNvPr>
          <p:cNvPicPr>
            <a:picLocks noChangeAspect="1" noChangeArrowheads="1"/>
          </p:cNvPicPr>
          <p:nvPr/>
        </p:nvPicPr>
        <p:blipFill rotWithShape="1">
          <a:blip r:embed="rId2">
            <a:alphaModFix amt="38000"/>
            <a:extLst>
              <a:ext uri="{28A0092B-C50C-407E-A947-70E740481C1C}">
                <a14:useLocalDpi xmlns:a14="http://schemas.microsoft.com/office/drawing/2010/main" val="0"/>
              </a:ext>
            </a:extLst>
          </a:blip>
          <a:srcRect l="1024" t="5263" r="19044"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endParaRPr lang="en-GB"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Title 1">
            <a:extLst>
              <a:ext uri="{FF2B5EF4-FFF2-40B4-BE49-F238E27FC236}">
                <a16:creationId xmlns:a16="http://schemas.microsoft.com/office/drawing/2014/main" id="{9A357418-13F6-29CA-50E2-3B7731BE136F}"/>
              </a:ext>
            </a:extLst>
          </p:cNvPr>
          <p:cNvSpPr txBox="1">
            <a:spLocks/>
          </p:cNvSpPr>
          <p:nvPr/>
        </p:nvSpPr>
        <p:spPr>
          <a:xfrm>
            <a:off x="752475" y="1405349"/>
            <a:ext cx="343814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a:t>Other sources of advice </a:t>
            </a:r>
            <a:br>
              <a:rPr lang="en-GB" sz="2600"/>
            </a:br>
            <a:endParaRPr lang="en-GB" sz="2600" dirty="0"/>
          </a:p>
        </p:txBody>
      </p:sp>
      <p:sp>
        <p:nvSpPr>
          <p:cNvPr id="4" name="Content Placeholder 2">
            <a:extLst>
              <a:ext uri="{FF2B5EF4-FFF2-40B4-BE49-F238E27FC236}">
                <a16:creationId xmlns:a16="http://schemas.microsoft.com/office/drawing/2014/main" id="{62DAE1B6-9187-DB83-76B1-E48AD4DBF54B}"/>
              </a:ext>
            </a:extLst>
          </p:cNvPr>
          <p:cNvSpPr txBox="1">
            <a:spLocks/>
          </p:cNvSpPr>
          <p:nvPr/>
        </p:nvSpPr>
        <p:spPr>
          <a:xfrm>
            <a:off x="752475" y="2245393"/>
            <a:ext cx="3438906"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a:t>Farrer and co</a:t>
            </a:r>
          </a:p>
          <a:p>
            <a:r>
              <a:rPr lang="en-GB" sz="1700"/>
              <a:t>Legal firm but have an excellent Low Level Concerns model policy and a variety of case studies </a:t>
            </a:r>
          </a:p>
          <a:p>
            <a:r>
              <a:rPr lang="en-GB" sz="1700"/>
              <a:t>Book by Marcus Erooga Towards Safer Organisations </a:t>
            </a:r>
          </a:p>
          <a:p>
            <a:pPr marL="0" indent="0">
              <a:buFont typeface="Arial" panose="020B0604020202020204" pitchFamily="34" charset="0"/>
              <a:buNone/>
            </a:pPr>
            <a:r>
              <a:rPr lang="en-GB" sz="1700"/>
              <a:t> </a:t>
            </a:r>
            <a:endParaRPr lang="en-GB" sz="1700" dirty="0"/>
          </a:p>
        </p:txBody>
      </p:sp>
    </p:spTree>
    <p:extLst>
      <p:ext uri="{BB962C8B-B14F-4D97-AF65-F5344CB8AC3E}">
        <p14:creationId xmlns:p14="http://schemas.microsoft.com/office/powerpoint/2010/main" val="89542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50" y="0"/>
            <a:ext cx="10467975" cy="2223031"/>
          </a:xfrm>
        </p:spPr>
        <p:txBody>
          <a:bodyPr>
            <a:normAutofit/>
          </a:bodyPr>
          <a:lstStyle/>
          <a:p>
            <a:r>
              <a:rPr lang="en-GB" sz="4400" dirty="0"/>
              <a:t>Guidance for safer working practice for those working with children and young people in education settings February 2022 </a:t>
            </a:r>
            <a:endParaRPr lang="en-GB"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pic>
        <p:nvPicPr>
          <p:cNvPr id="3" name="Picture 2" descr="original?tenant=vbu-digital">
            <a:extLst>
              <a:ext uri="{FF2B5EF4-FFF2-40B4-BE49-F238E27FC236}">
                <a16:creationId xmlns:a16="http://schemas.microsoft.com/office/drawing/2014/main" id="{467C582C-D2EE-C280-69B5-15F3D088A0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15379" y="2404007"/>
            <a:ext cx="4361241" cy="371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570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sz="4400" dirty="0"/>
              <a:t>Guidance for safer working practice P17.</a:t>
            </a:r>
            <a:endParaRPr lang="en-GB" dirty="0"/>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1146A44E-CBFF-D3D9-160E-DA292C2DF513}"/>
              </a:ext>
            </a:extLst>
          </p:cNvPr>
          <p:cNvSpPr txBox="1">
            <a:spLocks/>
          </p:cNvSpPr>
          <p:nvPr/>
        </p:nvSpPr>
        <p:spPr>
          <a:xfrm>
            <a:off x="752474" y="1435893"/>
            <a:ext cx="9671686" cy="1857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Any sexual behaviour by a member of staff with or towards a pupil is unacceptable. It is an offence for a member of staff in a position of trust to engage in sexual activity with a pupil under 18 years of age5 and sexual activity with a child could be a matter for criminal and/or disciplinary procedures. Pupils are protected by the same laws as adults in relation to non-consensual sexual behaviour. They are additionally protected by specific legal provisions </a:t>
            </a:r>
          </a:p>
        </p:txBody>
      </p:sp>
      <p:sp>
        <p:nvSpPr>
          <p:cNvPr id="4" name="Content Placeholder 3">
            <a:extLst>
              <a:ext uri="{FF2B5EF4-FFF2-40B4-BE49-F238E27FC236}">
                <a16:creationId xmlns:a16="http://schemas.microsoft.com/office/drawing/2014/main" id="{653EA89E-5458-A4DE-F07C-4E053B485E91}"/>
              </a:ext>
            </a:extLst>
          </p:cNvPr>
          <p:cNvSpPr txBox="1">
            <a:spLocks/>
          </p:cNvSpPr>
          <p:nvPr/>
        </p:nvSpPr>
        <p:spPr>
          <a:xfrm>
            <a:off x="752474" y="3508442"/>
            <a:ext cx="9671686" cy="25466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This means that staff should:</a:t>
            </a:r>
          </a:p>
          <a:p>
            <a:r>
              <a:rPr lang="en-GB" sz="2000" dirty="0"/>
              <a:t> not have any form of sexual contact with a pupil from the school or setting</a:t>
            </a:r>
          </a:p>
          <a:p>
            <a:r>
              <a:rPr lang="en-GB" sz="2000" dirty="0"/>
              <a:t> avoid any form of touch or comment which is, or may be considered to be, indecent </a:t>
            </a:r>
          </a:p>
          <a:p>
            <a:r>
              <a:rPr lang="en-GB" sz="2000" dirty="0"/>
              <a:t>avoid any form of communication with a pupil which could be interpreted as sexually suggestive, provocative or give rise to speculation e.g. verbal comments, letters, notes, by email or on social media </a:t>
            </a:r>
          </a:p>
        </p:txBody>
      </p:sp>
    </p:spTree>
    <p:extLst>
      <p:ext uri="{BB962C8B-B14F-4D97-AF65-F5344CB8AC3E}">
        <p14:creationId xmlns:p14="http://schemas.microsoft.com/office/powerpoint/2010/main" val="2750804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What happens next </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5AD0C8DD-062B-DAC4-089E-990B2AE06D83}"/>
              </a:ext>
            </a:extLst>
          </p:cNvPr>
          <p:cNvSpPr txBox="1">
            <a:spLocks/>
          </p:cNvSpPr>
          <p:nvPr/>
        </p:nvSpPr>
        <p:spPr>
          <a:xfrm>
            <a:off x="752475" y="1931829"/>
            <a:ext cx="9927717" cy="481584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Head teacher will decide if the concern meets the threshold for harm</a:t>
            </a:r>
          </a:p>
          <a:p>
            <a:r>
              <a:rPr lang="en-GB" sz="2400" dirty="0"/>
              <a:t>If any doubt , consult</a:t>
            </a:r>
          </a:p>
          <a:p>
            <a:r>
              <a:rPr lang="en-GB" sz="2400" dirty="0"/>
              <a:t>May be that it doesn’t but there have been numerous concerns </a:t>
            </a:r>
          </a:p>
          <a:p>
            <a:r>
              <a:rPr lang="en-GB" sz="2400" dirty="0"/>
              <a:t>If it does ,phone call to the LADO for advice</a:t>
            </a:r>
          </a:p>
          <a:p>
            <a:r>
              <a:rPr lang="en-GB" sz="2400" dirty="0"/>
              <a:t>We always involve HR at this stage as well</a:t>
            </a:r>
          </a:p>
          <a:p>
            <a:r>
              <a:rPr lang="en-GB" sz="2400" dirty="0"/>
              <a:t>It will often be a conversation with the staff member </a:t>
            </a:r>
          </a:p>
          <a:p>
            <a:r>
              <a:rPr lang="en-GB" sz="2400" dirty="0"/>
              <a:t>Support or training maybe offered  in terms of what is acceptable behaviour and what is not </a:t>
            </a:r>
          </a:p>
          <a:p>
            <a:r>
              <a:rPr lang="en-GB" sz="2400" dirty="0"/>
              <a:t>A log must be kept to record the incident </a:t>
            </a:r>
          </a:p>
          <a:p>
            <a:r>
              <a:rPr lang="en-GB" sz="2400" dirty="0"/>
              <a:t>HT should analyse the log in order to identify trends or the need for whole staff training </a:t>
            </a:r>
          </a:p>
          <a:p>
            <a:r>
              <a:rPr lang="en-GB" sz="2400" dirty="0"/>
              <a:t>May be included in report to LGB</a:t>
            </a:r>
          </a:p>
          <a:p>
            <a:endParaRPr lang="en-GB" sz="2400" dirty="0"/>
          </a:p>
          <a:p>
            <a:endParaRPr lang="en-GB" sz="2400" dirty="0"/>
          </a:p>
        </p:txBody>
      </p:sp>
    </p:spTree>
    <p:extLst>
      <p:ext uri="{BB962C8B-B14F-4D97-AF65-F5344CB8AC3E}">
        <p14:creationId xmlns:p14="http://schemas.microsoft.com/office/powerpoint/2010/main" val="1707451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b75f422ede_2_12"/>
          <p:cNvSpPr/>
          <p:nvPr/>
        </p:nvSpPr>
        <p:spPr>
          <a:xfrm>
            <a:off x="-1" y="-15505"/>
            <a:ext cx="12192000" cy="1325700"/>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g2b75f422ede_2_12"/>
          <p:cNvSpPr txBox="1">
            <a:spLocks noGrp="1"/>
          </p:cNvSpPr>
          <p:nvPr>
            <p:ph type="title"/>
          </p:nvPr>
        </p:nvSpPr>
        <p:spPr>
          <a:xfrm>
            <a:off x="777815" y="-711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Calibri"/>
              <a:buNone/>
            </a:pPr>
            <a:r>
              <a:rPr lang="en-GB" sz="5400" b="1">
                <a:solidFill>
                  <a:schemeClr val="accent1"/>
                </a:solidFill>
              </a:rPr>
              <a:t>Session Oversight </a:t>
            </a:r>
            <a:endParaRPr/>
          </a:p>
        </p:txBody>
      </p:sp>
      <p:pic>
        <p:nvPicPr>
          <p:cNvPr id="118" name="Google Shape;118;g2b75f422ede_2_12" descr="A logo with a black background&#10;&#10;Description automatically generated"/>
          <p:cNvPicPr preferRelativeResize="0"/>
          <p:nvPr/>
        </p:nvPicPr>
        <p:blipFill rotWithShape="1">
          <a:blip r:embed="rId3">
            <a:alphaModFix/>
          </a:blip>
          <a:srcRect/>
          <a:stretch/>
        </p:blipFill>
        <p:spPr>
          <a:xfrm>
            <a:off x="10458450" y="-356754"/>
            <a:ext cx="1733547" cy="1857378"/>
          </a:xfrm>
          <a:prstGeom prst="rect">
            <a:avLst/>
          </a:prstGeom>
          <a:noFill/>
          <a:ln>
            <a:noFill/>
          </a:ln>
        </p:spPr>
      </p:pic>
      <p:sp>
        <p:nvSpPr>
          <p:cNvPr id="119" name="Google Shape;119;g2b75f422ede_2_12"/>
          <p:cNvSpPr txBox="1">
            <a:spLocks noGrp="1"/>
          </p:cNvSpPr>
          <p:nvPr>
            <p:ph type="body" idx="1"/>
          </p:nvPr>
        </p:nvSpPr>
        <p:spPr>
          <a:xfrm>
            <a:off x="481584" y="1733550"/>
            <a:ext cx="11605500" cy="43512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200000"/>
              </a:lnSpc>
              <a:spcBef>
                <a:spcPts val="0"/>
              </a:spcBef>
              <a:spcAft>
                <a:spcPts val="0"/>
              </a:spcAft>
              <a:buSzPct val="64400"/>
              <a:buNone/>
            </a:pPr>
            <a:r>
              <a:rPr lang="en-GB" sz="8600">
                <a:solidFill>
                  <a:srgbClr val="121212"/>
                </a:solidFill>
                <a:highlight>
                  <a:srgbClr val="FFFFFF"/>
                </a:highlight>
              </a:rPr>
              <a:t>What is a Pastoral offer?</a:t>
            </a:r>
            <a:endParaRPr sz="8600">
              <a:solidFill>
                <a:srgbClr val="121212"/>
              </a:solidFill>
              <a:highlight>
                <a:srgbClr val="FFFFFF"/>
              </a:highlight>
            </a:endParaRPr>
          </a:p>
          <a:p>
            <a:pPr marL="0" lvl="0" indent="0" algn="l" rtl="0">
              <a:lnSpc>
                <a:spcPct val="200000"/>
              </a:lnSpc>
              <a:spcBef>
                <a:spcPts val="0"/>
              </a:spcBef>
              <a:spcAft>
                <a:spcPts val="0"/>
              </a:spcAft>
              <a:buSzPct val="64400"/>
              <a:buNone/>
            </a:pPr>
            <a:r>
              <a:rPr lang="en-GB" sz="8600">
                <a:solidFill>
                  <a:srgbClr val="121212"/>
                </a:solidFill>
                <a:highlight>
                  <a:srgbClr val="FFFFFF"/>
                </a:highlight>
              </a:rPr>
              <a:t>Different Trust ethos’ </a:t>
            </a:r>
            <a:endParaRPr sz="8600">
              <a:solidFill>
                <a:srgbClr val="121212"/>
              </a:solidFill>
              <a:highlight>
                <a:srgbClr val="FFFFFF"/>
              </a:highlight>
            </a:endParaRPr>
          </a:p>
          <a:p>
            <a:pPr marL="0" lvl="0" indent="0" algn="l" rtl="0">
              <a:lnSpc>
                <a:spcPct val="200000"/>
              </a:lnSpc>
              <a:spcBef>
                <a:spcPts val="0"/>
              </a:spcBef>
              <a:spcAft>
                <a:spcPts val="0"/>
              </a:spcAft>
              <a:buSzPct val="64400"/>
              <a:buNone/>
            </a:pPr>
            <a:r>
              <a:rPr lang="en-GB" sz="8600">
                <a:solidFill>
                  <a:srgbClr val="121212"/>
                </a:solidFill>
                <a:highlight>
                  <a:srgbClr val="FFFFFF"/>
                </a:highlight>
              </a:rPr>
              <a:t>Know your why</a:t>
            </a:r>
            <a:endParaRPr sz="8600">
              <a:solidFill>
                <a:srgbClr val="121212"/>
              </a:solidFill>
              <a:highlight>
                <a:srgbClr val="FFFFFF"/>
              </a:highlight>
            </a:endParaRPr>
          </a:p>
          <a:p>
            <a:pPr marL="0" lvl="0" indent="0" algn="l" rtl="0">
              <a:lnSpc>
                <a:spcPct val="200000"/>
              </a:lnSpc>
              <a:spcBef>
                <a:spcPts val="0"/>
              </a:spcBef>
              <a:spcAft>
                <a:spcPts val="0"/>
              </a:spcAft>
              <a:buSzPct val="64400"/>
              <a:buNone/>
            </a:pPr>
            <a:r>
              <a:rPr lang="en-GB" sz="8600">
                <a:solidFill>
                  <a:srgbClr val="121212"/>
                </a:solidFill>
                <a:highlight>
                  <a:srgbClr val="FFFFFF"/>
                </a:highlight>
              </a:rPr>
              <a:t>Next steps</a:t>
            </a:r>
            <a:endParaRPr sz="8600">
              <a:solidFill>
                <a:srgbClr val="121212"/>
              </a:solidFill>
              <a:highlight>
                <a:srgbClr val="FFFFFF"/>
              </a:highlight>
            </a:endParaRPr>
          </a:p>
          <a:p>
            <a:pPr marL="0" lvl="0" indent="0" algn="l" rtl="0">
              <a:lnSpc>
                <a:spcPct val="200000"/>
              </a:lnSpc>
              <a:spcBef>
                <a:spcPts val="0"/>
              </a:spcBef>
              <a:spcAft>
                <a:spcPts val="0"/>
              </a:spcAft>
              <a:buSzPct val="64400"/>
              <a:buNone/>
            </a:pPr>
            <a:r>
              <a:rPr lang="en-GB" sz="8600"/>
              <a:t>Not a quick fix</a:t>
            </a:r>
            <a:endParaRPr sz="8600"/>
          </a:p>
          <a:p>
            <a:pPr marL="457200" lvl="0" indent="0" algn="l" rtl="0">
              <a:lnSpc>
                <a:spcPct val="90000"/>
              </a:lnSpc>
              <a:spcBef>
                <a:spcPts val="0"/>
              </a:spcBef>
              <a:spcAft>
                <a:spcPts val="0"/>
              </a:spcAft>
              <a:buSzPct val="276923"/>
              <a:buNone/>
            </a:pPr>
            <a:r>
              <a:rPr lang="en-GB" sz="2000">
                <a:solidFill>
                  <a:srgbClr val="121212"/>
                </a:solidFill>
                <a:highlight>
                  <a:srgbClr val="FFFFFF"/>
                </a:highlight>
              </a:rPr>
              <a:t> </a:t>
            </a:r>
            <a:endParaRPr sz="2000">
              <a:solidFill>
                <a:srgbClr val="121212"/>
              </a:solidFill>
              <a:highlight>
                <a:srgbClr val="FFFFFF"/>
              </a:highlight>
            </a:endParaRPr>
          </a:p>
          <a:p>
            <a:pPr marL="457200" lvl="0" indent="0" algn="l" rtl="0">
              <a:lnSpc>
                <a:spcPct val="90000"/>
              </a:lnSpc>
              <a:spcBef>
                <a:spcPts val="0"/>
              </a:spcBef>
              <a:spcAft>
                <a:spcPts val="0"/>
              </a:spcAft>
              <a:buSzPct val="276923"/>
              <a:buNone/>
            </a:pPr>
            <a:endParaRPr sz="2000">
              <a:solidFill>
                <a:srgbClr val="121212"/>
              </a:solidFill>
              <a:highlight>
                <a:srgbClr val="FFFFFF"/>
              </a:highlight>
            </a:endParaRPr>
          </a:p>
          <a:p>
            <a:pPr marL="457200" lvl="0" indent="0" algn="l" rtl="0">
              <a:lnSpc>
                <a:spcPct val="90000"/>
              </a:lnSpc>
              <a:spcBef>
                <a:spcPts val="0"/>
              </a:spcBef>
              <a:spcAft>
                <a:spcPts val="0"/>
              </a:spcAft>
              <a:buSzPct val="276923"/>
              <a:buNone/>
            </a:pPr>
            <a:endParaRPr sz="2000">
              <a:solidFill>
                <a:srgbClr val="121212"/>
              </a:solidFill>
              <a:highlight>
                <a:srgbClr val="FFFFFF"/>
              </a:highlight>
            </a:endParaRPr>
          </a:p>
          <a:p>
            <a:pPr marL="457200" lvl="0" indent="0" algn="l" rtl="0">
              <a:lnSpc>
                <a:spcPct val="90000"/>
              </a:lnSpc>
              <a:spcBef>
                <a:spcPts val="0"/>
              </a:spcBef>
              <a:spcAft>
                <a:spcPts val="0"/>
              </a:spcAft>
              <a:buSzPct val="276923"/>
              <a:buNone/>
            </a:pPr>
            <a:endParaRPr sz="2000">
              <a:solidFill>
                <a:srgbClr val="121212"/>
              </a:solidFill>
              <a:highlight>
                <a:srgbClr val="FFFFFF"/>
              </a:highlight>
            </a:endParaRPr>
          </a:p>
        </p:txBody>
      </p:sp>
      <p:pic>
        <p:nvPicPr>
          <p:cNvPr id="120" name="Google Shape;120;g2b75f422ede_2_12"/>
          <p:cNvPicPr preferRelativeResize="0"/>
          <p:nvPr/>
        </p:nvPicPr>
        <p:blipFill rotWithShape="1">
          <a:blip r:embed="rId4">
            <a:alphaModFix/>
          </a:blip>
          <a:srcRect/>
          <a:stretch/>
        </p:blipFill>
        <p:spPr>
          <a:xfrm>
            <a:off x="7431150" y="3229175"/>
            <a:ext cx="4228550" cy="31714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What about self reported concerns </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629BC98D-5638-00AB-84ED-348FDC2D1E5D}"/>
              </a:ext>
            </a:extLst>
          </p:cNvPr>
          <p:cNvSpPr txBox="1">
            <a:spLocks/>
          </p:cNvSpPr>
          <p:nvPr/>
        </p:nvSpPr>
        <p:spPr>
          <a:xfrm>
            <a:off x="752475" y="1435893"/>
            <a:ext cx="10467975" cy="4397979"/>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Always remember and stress with staff that an abuser wouldn’t report </a:t>
            </a:r>
          </a:p>
          <a:p>
            <a:r>
              <a:rPr lang="en-GB"/>
              <a:t> So , a staff member reports that they have accidentally accepted a child as a friend on social media </a:t>
            </a:r>
          </a:p>
          <a:p>
            <a:r>
              <a:rPr lang="en-GB"/>
              <a:t>A staff member reports that a child was really upset and they gave them a hug </a:t>
            </a:r>
          </a:p>
          <a:p>
            <a:r>
              <a:rPr lang="en-GB"/>
              <a:t>Encouraging that culture of reporting , acknowledging how difficult it might be to come forward is really important </a:t>
            </a:r>
          </a:p>
          <a:p>
            <a:r>
              <a:rPr lang="en-GB"/>
              <a:t>Important to acknowledge this and thank those who do come forward </a:t>
            </a:r>
          </a:p>
          <a:p>
            <a:r>
              <a:rPr lang="en-GB"/>
              <a:t>It is all about culture !</a:t>
            </a:r>
            <a:endParaRPr lang="en-GB" dirty="0"/>
          </a:p>
        </p:txBody>
      </p:sp>
    </p:spTree>
    <p:extLst>
      <p:ext uri="{BB962C8B-B14F-4D97-AF65-F5344CB8AC3E}">
        <p14:creationId xmlns:p14="http://schemas.microsoft.com/office/powerpoint/2010/main" val="1928002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What happens to the record?</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0D7DDE3A-AB00-F36F-DA6E-CE39F3DD847E}"/>
              </a:ext>
            </a:extLst>
          </p:cNvPr>
          <p:cNvSpPr txBox="1">
            <a:spLocks/>
          </p:cNvSpPr>
          <p:nvPr/>
        </p:nvSpPr>
        <p:spPr>
          <a:xfrm>
            <a:off x="752475" y="1162051"/>
            <a:ext cx="10677525" cy="47998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KCSiE 2023  very clear </a:t>
            </a:r>
          </a:p>
          <a:p>
            <a:r>
              <a:rPr lang="en-GB" dirty="0"/>
              <a:t>Concerns about supply staff or contractors should be reported to their employer </a:t>
            </a:r>
          </a:p>
          <a:p>
            <a:r>
              <a:rPr lang="en-GB" dirty="0"/>
              <a:t>All concerns should be in writing</a:t>
            </a:r>
          </a:p>
          <a:p>
            <a:r>
              <a:rPr lang="en-GB" dirty="0"/>
              <a:t>Details kept confidentially</a:t>
            </a:r>
          </a:p>
          <a:p>
            <a:r>
              <a:rPr lang="en-GB" dirty="0"/>
              <a:t>Reviewed so patterns can be established </a:t>
            </a:r>
          </a:p>
          <a:p>
            <a:pPr marL="0" indent="0">
              <a:buFont typeface="Arial" panose="020B0604020202020204" pitchFamily="34" charset="0"/>
              <a:buNone/>
            </a:pPr>
            <a:r>
              <a:rPr lang="en-GB" dirty="0"/>
              <a:t>Up to schools how long they keep them but should be kept until they leave their employment </a:t>
            </a:r>
          </a:p>
        </p:txBody>
      </p:sp>
    </p:spTree>
    <p:extLst>
      <p:ext uri="{BB962C8B-B14F-4D97-AF65-F5344CB8AC3E}">
        <p14:creationId xmlns:p14="http://schemas.microsoft.com/office/powerpoint/2010/main" val="3979115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References?</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F4E787C5-9525-EBD2-6948-E59E36792973}"/>
              </a:ext>
            </a:extLst>
          </p:cNvPr>
          <p:cNvSpPr txBox="1">
            <a:spLocks/>
          </p:cNvSpPr>
          <p:nvPr/>
        </p:nvSpPr>
        <p:spPr>
          <a:xfrm>
            <a:off x="752475" y="1162051"/>
            <a:ext cx="9820276"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a:t>Part three of the guidance is clear that schools and colleges should only provide substantiated safeguarding concerns/allegations (including a group of low-level concerns about the same individual) that meet the harm threshold in references </a:t>
            </a:r>
          </a:p>
          <a:p>
            <a:r>
              <a:rPr lang="en-GB" sz="2600"/>
              <a:t>Low-level concerns should not be included in references unless they relate to issues which would normally be included in a reference, for example, misconduct or poor performance</a:t>
            </a:r>
          </a:p>
          <a:p>
            <a:r>
              <a:rPr lang="en-GB" sz="2600"/>
              <a:t>It follows that a low-level concern which relates exclusively to safeguarding (and not to misconduct or poor performance) should not be referred to in a reference </a:t>
            </a:r>
          </a:p>
          <a:p>
            <a:r>
              <a:rPr lang="en-GB" sz="2600"/>
              <a:t>If in doubt  consult HR</a:t>
            </a:r>
            <a:endParaRPr lang="en-GB" sz="2600" dirty="0"/>
          </a:p>
        </p:txBody>
      </p:sp>
    </p:spTree>
    <p:extLst>
      <p:ext uri="{BB962C8B-B14F-4D97-AF65-F5344CB8AC3E}">
        <p14:creationId xmlns:p14="http://schemas.microsoft.com/office/powerpoint/2010/main" val="2419338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7160-79B3-7BE7-0BA8-4FA42729B816}"/>
              </a:ext>
            </a:extLst>
          </p:cNvPr>
          <p:cNvSpPr>
            <a:spLocks noGrp="1"/>
          </p:cNvSpPr>
          <p:nvPr>
            <p:ph type="title"/>
          </p:nvPr>
        </p:nvSpPr>
        <p:spPr>
          <a:xfrm>
            <a:off x="1619249" y="110330"/>
            <a:ext cx="10467975" cy="1325563"/>
          </a:xfrm>
        </p:spPr>
        <p:txBody>
          <a:bodyPr/>
          <a:lstStyle/>
          <a:p>
            <a:r>
              <a:rPr lang="en-GB" dirty="0"/>
              <a:t>Let’s finish with some more music. But what about Abba Was a child harmed ? </a:t>
            </a:r>
          </a:p>
        </p:txBody>
      </p:sp>
      <p:pic>
        <p:nvPicPr>
          <p:cNvPr id="5" name="Content Placeholder 4" descr="A logo with a black background&#10;&#10;Description automatically generated">
            <a:extLst>
              <a:ext uri="{FF2B5EF4-FFF2-40B4-BE49-F238E27FC236}">
                <a16:creationId xmlns:a16="http://schemas.microsoft.com/office/drawing/2014/main" id="{5929AB3D-CC11-E357-B50F-5F7CAD6072A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300" y="-180976"/>
            <a:ext cx="1733550" cy="1857375"/>
          </a:xfrm>
        </p:spPr>
      </p:pic>
      <p:sp>
        <p:nvSpPr>
          <p:cNvPr id="3" name="Content Placeholder 2">
            <a:extLst>
              <a:ext uri="{FF2B5EF4-FFF2-40B4-BE49-F238E27FC236}">
                <a16:creationId xmlns:a16="http://schemas.microsoft.com/office/drawing/2014/main" id="{C9037FF0-BB47-1806-BECF-5C3A343C2918}"/>
              </a:ext>
            </a:extLst>
          </p:cNvPr>
          <p:cNvSpPr txBox="1">
            <a:spLocks/>
          </p:cNvSpPr>
          <p:nvPr/>
        </p:nvSpPr>
        <p:spPr>
          <a:xfrm>
            <a:off x="752475" y="1676399"/>
            <a:ext cx="6906491" cy="474437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Identify the bands </a:t>
            </a:r>
          </a:p>
          <a:p>
            <a:r>
              <a:rPr lang="en-GB"/>
              <a:t>There are two!</a:t>
            </a:r>
          </a:p>
          <a:p>
            <a:r>
              <a:rPr lang="en-GB"/>
              <a:t>Identify the TV show that the piece featured in </a:t>
            </a:r>
          </a:p>
          <a:p>
            <a:r>
              <a:rPr lang="en-GB"/>
              <a:t>Identify the musical that one of the songs is in</a:t>
            </a:r>
          </a:p>
          <a:p>
            <a:r>
              <a:rPr lang="en-GB"/>
              <a:t>Identify the Shakespeare play that this musical was based upon </a:t>
            </a:r>
            <a:endParaRPr lang="en-GB" dirty="0"/>
          </a:p>
        </p:txBody>
      </p:sp>
      <p:pic>
        <p:nvPicPr>
          <p:cNvPr id="4" name="GLEE Dont Stand So Close to Me Young Girl (Full Performance) From Ballads">
            <a:hlinkClick r:id="" action="ppaction://media"/>
            <a:extLst>
              <a:ext uri="{FF2B5EF4-FFF2-40B4-BE49-F238E27FC236}">
                <a16:creationId xmlns:a16="http://schemas.microsoft.com/office/drawing/2014/main" id="{6D481D3F-2056-0983-F763-7B189EE76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875" y="6178550"/>
            <a:ext cx="406400" cy="406400"/>
          </a:xfrm>
          <a:prstGeom prst="rect">
            <a:avLst/>
          </a:prstGeom>
        </p:spPr>
      </p:pic>
    </p:spTree>
    <p:extLst>
      <p:ext uri="{BB962C8B-B14F-4D97-AF65-F5344CB8AC3E}">
        <p14:creationId xmlns:p14="http://schemas.microsoft.com/office/powerpoint/2010/main" val="71943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361951" y="110330"/>
            <a:ext cx="2556740" cy="1325563"/>
          </a:xfrm>
        </p:spPr>
        <p:txBody>
          <a:bodyPr>
            <a:normAutofit/>
          </a:bodyPr>
          <a:lstStyle/>
          <a:p>
            <a:r>
              <a:rPr lang="en-GB" dirty="0"/>
              <a:t>Questions</a:t>
            </a:r>
          </a:p>
        </p:txBody>
      </p:sp>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8334" y="2395129"/>
            <a:ext cx="2449581" cy="2448742"/>
          </a:xfrm>
        </p:spPr>
      </p:pic>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1172" y="0"/>
            <a:ext cx="5024576" cy="685800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spTree>
    <p:extLst>
      <p:ext uri="{BB962C8B-B14F-4D97-AF65-F5344CB8AC3E}">
        <p14:creationId xmlns:p14="http://schemas.microsoft.com/office/powerpoint/2010/main" val="2933941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dirty="0">
                <a:solidFill>
                  <a:schemeClr val="tx2"/>
                </a:solidFill>
              </a:rPr>
              <a:t>Supporting the Trans Community</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b">
            <a:normAutofit lnSpcReduction="10000"/>
          </a:bodyPr>
          <a:lstStyle/>
          <a:p>
            <a:pPr algn="l"/>
            <a:r>
              <a:rPr lang="en-GB" sz="3900" i="1" dirty="0">
                <a:solidFill>
                  <a:schemeClr val="tx2"/>
                </a:solidFill>
              </a:rPr>
              <a:t>Dr Jon Needham</a:t>
            </a:r>
          </a:p>
          <a:p>
            <a:pPr algn="l"/>
            <a:r>
              <a:rPr lang="en-GB" sz="3200" i="1" dirty="0">
                <a:solidFill>
                  <a:schemeClr val="tx2"/>
                </a:solidFill>
              </a:rPr>
              <a:t>Director of Safeguarding </a:t>
            </a:r>
          </a:p>
          <a:p>
            <a:pPr algn="l"/>
            <a:r>
              <a:rPr lang="en-GB" sz="2600" i="1" dirty="0">
                <a:solidFill>
                  <a:schemeClr val="tx2"/>
                </a:solidFill>
              </a:rPr>
              <a:t>Oasis Community Learning</a:t>
            </a: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pic>
        <p:nvPicPr>
          <p:cNvPr id="8" name="Picture 7" descr="A close-up of a logo&#10;&#10;Description automatically generated">
            <a:extLst>
              <a:ext uri="{FF2B5EF4-FFF2-40B4-BE49-F238E27FC236}">
                <a16:creationId xmlns:a16="http://schemas.microsoft.com/office/drawing/2014/main" id="{ED8057B6-8FBD-01D4-96F5-420D12D7B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564" y="441035"/>
            <a:ext cx="2323811" cy="1307637"/>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1644073" cy="369332"/>
          </a:xfrm>
          <a:prstGeom prst="rect">
            <a:avLst/>
          </a:prstGeom>
          <a:noFill/>
        </p:spPr>
        <p:txBody>
          <a:bodyPr wrap="square" rtlCol="0">
            <a:spAutoFit/>
          </a:bodyPr>
          <a:lstStyle/>
          <a:p>
            <a:r>
              <a:rPr lang="en-GB" dirty="0">
                <a:solidFill>
                  <a:schemeClr val="accent3">
                    <a:lumMod val="60000"/>
                    <a:lumOff val="40000"/>
                  </a:schemeClr>
                </a:solidFill>
              </a:rPr>
              <a:t>Session 3.3 </a:t>
            </a:r>
          </a:p>
        </p:txBody>
      </p:sp>
    </p:spTree>
    <p:extLst>
      <p:ext uri="{BB962C8B-B14F-4D97-AF65-F5344CB8AC3E}">
        <p14:creationId xmlns:p14="http://schemas.microsoft.com/office/powerpoint/2010/main" val="4256375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Agenda</a:t>
            </a:r>
          </a:p>
        </p:txBody>
      </p:sp>
      <p:sp>
        <p:nvSpPr>
          <p:cNvPr id="3" name="Content Placeholder 2">
            <a:extLst>
              <a:ext uri="{FF2B5EF4-FFF2-40B4-BE49-F238E27FC236}">
                <a16:creationId xmlns:a16="http://schemas.microsoft.com/office/drawing/2014/main" id="{115E6E97-060E-FF6D-8B76-44E432884F8F}"/>
              </a:ext>
            </a:extLst>
          </p:cNvPr>
          <p:cNvSpPr>
            <a:spLocks noGrp="1"/>
          </p:cNvSpPr>
          <p:nvPr>
            <p:ph idx="1"/>
          </p:nvPr>
        </p:nvSpPr>
        <p:spPr>
          <a:xfrm>
            <a:off x="777815" y="1539298"/>
            <a:ext cx="10515600" cy="4351338"/>
          </a:xfrm>
        </p:spPr>
        <p:txBody>
          <a:bodyPr>
            <a:noAutofit/>
          </a:bodyPr>
          <a:lstStyle/>
          <a:p>
            <a:pPr marL="0" indent="0">
              <a:buNone/>
            </a:pPr>
            <a:r>
              <a:rPr lang="en-GB" sz="2400" b="1" dirty="0"/>
              <a:t>Why do we need to consider this group of students?</a:t>
            </a:r>
          </a:p>
          <a:p>
            <a:pPr marL="914400" lvl="1" indent="-457200">
              <a:buClr>
                <a:srgbClr val="FF0000"/>
              </a:buClr>
              <a:buFont typeface="Arial" panose="020B0604020202020204" pitchFamily="34" charset="0"/>
              <a:buChar char="•"/>
            </a:pPr>
            <a:r>
              <a:rPr lang="en-GB" dirty="0"/>
              <a:t>Statistics</a:t>
            </a:r>
          </a:p>
          <a:p>
            <a:pPr marL="914400" lvl="1" indent="-457200">
              <a:buClr>
                <a:srgbClr val="FF0000"/>
              </a:buClr>
              <a:buFont typeface="Arial" panose="020B0604020202020204" pitchFamily="34" charset="0"/>
              <a:buChar char="•"/>
            </a:pPr>
            <a:r>
              <a:rPr lang="en-GB" dirty="0"/>
              <a:t>Definitions</a:t>
            </a:r>
          </a:p>
          <a:p>
            <a:pPr marL="914400" lvl="1" indent="-457200">
              <a:buFont typeface="Arial" panose="020B0604020202020204" pitchFamily="34" charset="0"/>
              <a:buChar char="•"/>
            </a:pPr>
            <a:endParaRPr lang="en-GB" sz="800" dirty="0"/>
          </a:p>
          <a:p>
            <a:pPr marL="0" indent="0">
              <a:buNone/>
            </a:pPr>
            <a:r>
              <a:rPr lang="en-GB" sz="2400" b="1" dirty="0"/>
              <a:t>Legislative Framework</a:t>
            </a:r>
          </a:p>
          <a:p>
            <a:pPr marL="914400" lvl="1" indent="-457200">
              <a:buClr>
                <a:srgbClr val="FF0000"/>
              </a:buClr>
              <a:buFont typeface="Arial" panose="020B0604020202020204" pitchFamily="34" charset="0"/>
              <a:buChar char="•"/>
            </a:pPr>
            <a:r>
              <a:rPr lang="en-GB" dirty="0"/>
              <a:t>Transgender &amp; the Law</a:t>
            </a:r>
          </a:p>
          <a:p>
            <a:pPr marL="914400" lvl="1" indent="-457200">
              <a:buClr>
                <a:srgbClr val="FF0000"/>
              </a:buClr>
              <a:buFont typeface="Arial" panose="020B0604020202020204" pitchFamily="34" charset="0"/>
              <a:buChar char="•"/>
            </a:pPr>
            <a:r>
              <a:rPr lang="en-GB" dirty="0"/>
              <a:t>The Equality Act 2010</a:t>
            </a:r>
          </a:p>
          <a:p>
            <a:pPr marL="914400" lvl="1" indent="-457200">
              <a:buClr>
                <a:srgbClr val="FF0000"/>
              </a:buClr>
              <a:buFont typeface="Arial" panose="020B0604020202020204" pitchFamily="34" charset="0"/>
              <a:buChar char="•"/>
            </a:pPr>
            <a:r>
              <a:rPr lang="en-GB" dirty="0"/>
              <a:t>DfE Guidelines</a:t>
            </a:r>
          </a:p>
          <a:p>
            <a:pPr marL="914400" lvl="1" indent="-457200">
              <a:buFont typeface="Arial" panose="020B0604020202020204" pitchFamily="34" charset="0"/>
              <a:buChar char="•"/>
            </a:pPr>
            <a:endParaRPr lang="en-GB" sz="800" dirty="0"/>
          </a:p>
          <a:p>
            <a:pPr marL="0" indent="0">
              <a:buNone/>
            </a:pPr>
            <a:r>
              <a:rPr lang="en-GB" sz="2400" b="1" dirty="0"/>
              <a:t>Steps to consider within your Academies</a:t>
            </a:r>
          </a:p>
          <a:p>
            <a:pPr marL="0" indent="0">
              <a:buNone/>
            </a:pPr>
            <a:endParaRPr lang="en-GB" sz="2400" dirty="0"/>
          </a:p>
        </p:txBody>
      </p:sp>
      <p:sp>
        <p:nvSpPr>
          <p:cNvPr id="6" name="TextBox 5">
            <a:extLst>
              <a:ext uri="{FF2B5EF4-FFF2-40B4-BE49-F238E27FC236}">
                <a16:creationId xmlns:a16="http://schemas.microsoft.com/office/drawing/2014/main" id="{8C182FE6-2A64-6D27-3C58-968671464908}"/>
              </a:ext>
            </a:extLst>
          </p:cNvPr>
          <p:cNvSpPr txBox="1"/>
          <p:nvPr/>
        </p:nvSpPr>
        <p:spPr>
          <a:xfrm>
            <a:off x="346768" y="5288340"/>
            <a:ext cx="9445791" cy="1569660"/>
          </a:xfrm>
          <a:prstGeom prst="rect">
            <a:avLst/>
          </a:prstGeom>
          <a:noFill/>
        </p:spPr>
        <p:txBody>
          <a:bodyPr wrap="none" rtlCol="0">
            <a:spAutoFit/>
          </a:bodyPr>
          <a:lstStyle/>
          <a:p>
            <a:pPr algn="just"/>
            <a:r>
              <a:rPr lang="en-GB" sz="2400" i="1" dirty="0">
                <a:solidFill>
                  <a:schemeClr val="accent2"/>
                </a:solidFill>
              </a:rPr>
              <a:t>What this presentation isn’t is an in-depth look at trans rights and a </a:t>
            </a:r>
          </a:p>
          <a:p>
            <a:pPr algn="just"/>
            <a:r>
              <a:rPr lang="en-GB" sz="2400" i="1" dirty="0">
                <a:solidFill>
                  <a:schemeClr val="accent2"/>
                </a:solidFill>
              </a:rPr>
              <a:t>discourse on modern society.  It is looking at the practical steps we need to</a:t>
            </a:r>
          </a:p>
          <a:p>
            <a:pPr algn="just"/>
            <a:r>
              <a:rPr lang="en-GB" sz="2400" i="1" dirty="0">
                <a:solidFill>
                  <a:schemeClr val="accent2"/>
                </a:solidFill>
              </a:rPr>
              <a:t>take to ensure that a group of students feel included and welcomed into </a:t>
            </a:r>
          </a:p>
          <a:p>
            <a:pPr algn="just"/>
            <a:r>
              <a:rPr lang="en-GB" sz="2400" i="1" dirty="0">
                <a:solidFill>
                  <a:schemeClr val="accent2"/>
                </a:solidFill>
              </a:rPr>
              <a:t>your provision.  </a:t>
            </a:r>
          </a:p>
        </p:txBody>
      </p:sp>
      <p:pic>
        <p:nvPicPr>
          <p:cNvPr id="7" name="Picture 6" descr="Practical Advice on SaaS Marketing: December 2013">
            <a:extLst>
              <a:ext uri="{FF2B5EF4-FFF2-40B4-BE49-F238E27FC236}">
                <a16:creationId xmlns:a16="http://schemas.microsoft.com/office/drawing/2014/main" id="{DB06502F-68F5-1871-6F48-437A446258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pic>
        <p:nvPicPr>
          <p:cNvPr id="4" name="Content Placeholder 4" descr="A logo with a black background&#10;&#10;Description automatically generated">
            <a:extLst>
              <a:ext uri="{FF2B5EF4-FFF2-40B4-BE49-F238E27FC236}">
                <a16:creationId xmlns:a16="http://schemas.microsoft.com/office/drawing/2014/main" id="{A81C9FBD-C03C-8AA3-4D1C-014F8F907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5510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7FA928-4385-4848-8A6A-F95C92BBCFAB}"/>
              </a:ext>
            </a:extLst>
          </p:cNvPr>
          <p:cNvSpPr>
            <a:spLocks noGrp="1"/>
          </p:cNvSpPr>
          <p:nvPr>
            <p:ph idx="1"/>
          </p:nvPr>
        </p:nvSpPr>
        <p:spPr>
          <a:xfrm>
            <a:off x="539171" y="1760970"/>
            <a:ext cx="11113655" cy="4351338"/>
          </a:xfrm>
        </p:spPr>
        <p:txBody>
          <a:bodyPr>
            <a:noAutofit/>
          </a:bodyPr>
          <a:lstStyle/>
          <a:p>
            <a:pPr marL="0" indent="0" algn="l">
              <a:buNone/>
            </a:pPr>
            <a:r>
              <a:rPr lang="en-GB" sz="2400" dirty="0">
                <a:solidFill>
                  <a:srgbClr val="6F6F6F"/>
                </a:solidFill>
              </a:rPr>
              <a:t>‘S</a:t>
            </a:r>
            <a:r>
              <a:rPr lang="en-GB" sz="2400" b="0" i="0" dirty="0">
                <a:solidFill>
                  <a:srgbClr val="6F6F6F"/>
                </a:solidFill>
                <a:effectLst/>
              </a:rPr>
              <a:t>ocial transitioning’ - defined this as “actions such as changing names, uniforms, or using different facilities to help a child appear more like the opposite sex, with the expectation that they will be treated as if they are”.</a:t>
            </a:r>
          </a:p>
          <a:p>
            <a:pPr marL="457200" indent="-457200" algn="l">
              <a:buClr>
                <a:srgbClr val="FF0000"/>
              </a:buClr>
              <a:buFont typeface="+mj-lt"/>
              <a:buAutoNum type="arabicPeriod"/>
            </a:pPr>
            <a:r>
              <a:rPr lang="en-GB" sz="2400" b="0" i="0" dirty="0">
                <a:solidFill>
                  <a:srgbClr val="6F6F6F"/>
                </a:solidFill>
                <a:effectLst/>
              </a:rPr>
              <a:t>Schools and colleges have statutory duties to safeguard and promote the welfare of all children</a:t>
            </a:r>
          </a:p>
          <a:p>
            <a:pPr marL="457200" indent="-457200" algn="l">
              <a:buClr>
                <a:srgbClr val="FF0000"/>
              </a:buClr>
              <a:buFont typeface="+mj-lt"/>
              <a:buAutoNum type="arabicPeriod"/>
            </a:pPr>
            <a:r>
              <a:rPr lang="en-GB" sz="2400" b="0" i="0" dirty="0">
                <a:solidFill>
                  <a:srgbClr val="6F6F6F"/>
                </a:solidFill>
                <a:effectLst/>
              </a:rPr>
              <a:t>Schools and colleges should be respectful and tolerant places where bullying is never tolerated</a:t>
            </a:r>
          </a:p>
          <a:p>
            <a:pPr marL="457200" indent="-457200" algn="l">
              <a:buClr>
                <a:srgbClr val="FF0000"/>
              </a:buClr>
              <a:buFont typeface="+mj-lt"/>
              <a:buAutoNum type="arabicPeriod"/>
            </a:pPr>
            <a:r>
              <a:rPr lang="en-GB" sz="2400" b="0" i="0" dirty="0">
                <a:solidFill>
                  <a:srgbClr val="6F6F6F"/>
                </a:solidFill>
                <a:effectLst/>
              </a:rPr>
              <a:t>Parents should not be excluded from decisions relating to requests for a child to ‘socially transition’</a:t>
            </a:r>
          </a:p>
          <a:p>
            <a:pPr marL="457200" indent="-457200" algn="l">
              <a:buClr>
                <a:srgbClr val="FF0000"/>
              </a:buClr>
              <a:buFont typeface="+mj-lt"/>
              <a:buAutoNum type="arabicPeriod"/>
            </a:pPr>
            <a:r>
              <a:rPr lang="en-GB" sz="2400" b="0" i="0" dirty="0">
                <a:solidFill>
                  <a:srgbClr val="6F6F6F"/>
                </a:solidFill>
                <a:effectLst/>
              </a:rPr>
              <a:t>Schools and colleges have specific legal duties that are framed by a child’s biological sex</a:t>
            </a:r>
          </a:p>
          <a:p>
            <a:pPr marL="457200" indent="-457200" algn="l">
              <a:buClr>
                <a:srgbClr val="FF0000"/>
              </a:buClr>
              <a:buFont typeface="+mj-lt"/>
              <a:buAutoNum type="arabicPeriod"/>
            </a:pPr>
            <a:r>
              <a:rPr lang="en-GB" sz="2400" b="0" i="0" dirty="0">
                <a:solidFill>
                  <a:srgbClr val="6F6F6F"/>
                </a:solidFill>
                <a:effectLst/>
              </a:rPr>
              <a:t>There is no general duty to allow a child to ‘social transition’</a:t>
            </a:r>
          </a:p>
          <a:p>
            <a:endParaRPr lang="en-GB" sz="2400" dirty="0"/>
          </a:p>
        </p:txBody>
      </p:sp>
      <p:sp>
        <p:nvSpPr>
          <p:cNvPr id="6" name="Rectangle 5">
            <a:extLst>
              <a:ext uri="{FF2B5EF4-FFF2-40B4-BE49-F238E27FC236}">
                <a16:creationId xmlns:a16="http://schemas.microsoft.com/office/drawing/2014/main" id="{43A99EDD-4F89-7D25-1985-1F70D7E9FCAD}"/>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C2297A47-7040-55D0-E2BD-7AE50A61EFF4}"/>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latin typeface="+mn-lt"/>
              </a:rPr>
              <a:t>DfE 5 Overarching Principles *</a:t>
            </a:r>
          </a:p>
        </p:txBody>
      </p:sp>
      <p:pic>
        <p:nvPicPr>
          <p:cNvPr id="2" name="Content Placeholder 4" descr="A logo with a black background&#10;&#10;Description automatically generated">
            <a:extLst>
              <a:ext uri="{FF2B5EF4-FFF2-40B4-BE49-F238E27FC236}">
                <a16:creationId xmlns:a16="http://schemas.microsoft.com/office/drawing/2014/main" id="{2B694186-D836-FDA4-D3F0-797F44A4E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477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rPr>
              <a:t>Why this student cohort?</a:t>
            </a:r>
          </a:p>
        </p:txBody>
      </p:sp>
      <p:sp>
        <p:nvSpPr>
          <p:cNvPr id="6" name="Content Placeholder 5">
            <a:extLst>
              <a:ext uri="{FF2B5EF4-FFF2-40B4-BE49-F238E27FC236}">
                <a16:creationId xmlns:a16="http://schemas.microsoft.com/office/drawing/2014/main" id="{ECC911B0-FDC8-2BBC-B7D5-2A78C907233C}"/>
              </a:ext>
            </a:extLst>
          </p:cNvPr>
          <p:cNvSpPr>
            <a:spLocks noGrp="1"/>
          </p:cNvSpPr>
          <p:nvPr>
            <p:ph idx="1"/>
          </p:nvPr>
        </p:nvSpPr>
        <p:spPr>
          <a:xfrm>
            <a:off x="634767" y="1659371"/>
            <a:ext cx="10515600" cy="1806648"/>
          </a:xfrm>
          <a:prstGeom prst="rect">
            <a:avLst/>
          </a:prstGeom>
        </p:spPr>
        <p:txBody>
          <a:bodyPr wrap="square">
            <a:spAutoFit/>
          </a:bodyPr>
          <a:lstStyle/>
          <a:p>
            <a:pPr marL="285750" indent="-285750">
              <a:buClr>
                <a:srgbClr val="FF0000"/>
              </a:buClr>
              <a:buFont typeface="Arial" panose="020B0604020202020204" pitchFamily="34" charset="0"/>
              <a:buChar char="•"/>
            </a:pPr>
            <a:r>
              <a:rPr lang="en-GB" sz="2400" dirty="0">
                <a:solidFill>
                  <a:srgbClr val="000000"/>
                </a:solidFill>
              </a:rPr>
              <a:t>64% of trans pupils – are bullied for being LGBT in Britain’s schools;</a:t>
            </a:r>
          </a:p>
          <a:p>
            <a:pPr marL="342900" indent="-342900">
              <a:buClr>
                <a:srgbClr val="FF0000"/>
              </a:buClr>
              <a:buFont typeface="Arial" panose="020B0604020202020204" pitchFamily="34" charset="0"/>
              <a:buChar char="•"/>
            </a:pPr>
            <a:r>
              <a:rPr lang="en-GB" sz="2400" dirty="0">
                <a:solidFill>
                  <a:srgbClr val="000000"/>
                </a:solidFill>
              </a:rPr>
              <a:t>80% of trans young people have self-harmed;</a:t>
            </a:r>
          </a:p>
          <a:p>
            <a:pPr marL="285750" indent="-285750">
              <a:buClr>
                <a:srgbClr val="FF0000"/>
              </a:buClr>
              <a:buFont typeface="Arial" panose="020B0604020202020204" pitchFamily="34" charset="0"/>
              <a:buChar char="•"/>
            </a:pPr>
            <a:r>
              <a:rPr lang="en-GB" sz="2400" dirty="0">
                <a:solidFill>
                  <a:srgbClr val="000000"/>
                </a:solidFill>
              </a:rPr>
              <a:t>40% of trans young people have attempted to take their own life;</a:t>
            </a:r>
          </a:p>
          <a:p>
            <a:pPr marL="285750" indent="-285750">
              <a:buClr>
                <a:srgbClr val="FF0000"/>
              </a:buClr>
              <a:buFont typeface="Arial" panose="020B0604020202020204" pitchFamily="34" charset="0"/>
              <a:buChar char="•"/>
            </a:pPr>
            <a:r>
              <a:rPr lang="en-GB" sz="2400" dirty="0"/>
              <a:t>10% of trans pupils are subjected to death threats at school. </a:t>
            </a:r>
          </a:p>
        </p:txBody>
      </p:sp>
      <p:grpSp>
        <p:nvGrpSpPr>
          <p:cNvPr id="7" name="Group 6">
            <a:extLst>
              <a:ext uri="{FF2B5EF4-FFF2-40B4-BE49-F238E27FC236}">
                <a16:creationId xmlns:a16="http://schemas.microsoft.com/office/drawing/2014/main" id="{7DFCD419-25EB-8A12-47B7-B8B80ACFD89C}"/>
              </a:ext>
            </a:extLst>
          </p:cNvPr>
          <p:cNvGrpSpPr/>
          <p:nvPr/>
        </p:nvGrpSpPr>
        <p:grpSpPr>
          <a:xfrm>
            <a:off x="331191" y="3815331"/>
            <a:ext cx="5700154" cy="1467869"/>
            <a:chOff x="258146" y="2567135"/>
            <a:chExt cx="4777273" cy="1446244"/>
          </a:xfrm>
        </p:grpSpPr>
        <p:sp>
          <p:nvSpPr>
            <p:cNvPr id="8" name="Rounded Rectangular Callout 12">
              <a:extLst>
                <a:ext uri="{FF2B5EF4-FFF2-40B4-BE49-F238E27FC236}">
                  <a16:creationId xmlns:a16="http://schemas.microsoft.com/office/drawing/2014/main" id="{10E1A81F-F3D4-D9D6-E4C5-66CB5CFCA3A1}"/>
                </a:ext>
              </a:extLst>
            </p:cNvPr>
            <p:cNvSpPr/>
            <p:nvPr/>
          </p:nvSpPr>
          <p:spPr>
            <a:xfrm>
              <a:off x="258146" y="2567135"/>
              <a:ext cx="4777273" cy="1446244"/>
            </a:xfrm>
            <a:prstGeom prst="wedgeRoundRectCallout">
              <a:avLst>
                <a:gd name="adj1" fmla="val -5208"/>
                <a:gd name="adj2" fmla="val 64435"/>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79F7647-31B4-76F8-9F82-01F994AC1F1D}"/>
                </a:ext>
              </a:extLst>
            </p:cNvPr>
            <p:cNvSpPr/>
            <p:nvPr/>
          </p:nvSpPr>
          <p:spPr>
            <a:xfrm>
              <a:off x="374778" y="2683519"/>
              <a:ext cx="4544008" cy="960879"/>
            </a:xfrm>
            <a:prstGeom prst="rect">
              <a:avLst/>
            </a:prstGeom>
          </p:spPr>
          <p:txBody>
            <a:bodyPr wrap="square">
              <a:spAutoFit/>
            </a:bodyPr>
            <a:lstStyle/>
            <a:p>
              <a:r>
                <a:rPr lang="en-GB" sz="2400" dirty="0"/>
                <a:t>I’d been bullied in the past so it was just part of my existence. I started getting death threats online after I came out.</a:t>
              </a:r>
            </a:p>
          </p:txBody>
        </p:sp>
      </p:grpSp>
      <p:grpSp>
        <p:nvGrpSpPr>
          <p:cNvPr id="10" name="Group 9">
            <a:extLst>
              <a:ext uri="{FF2B5EF4-FFF2-40B4-BE49-F238E27FC236}">
                <a16:creationId xmlns:a16="http://schemas.microsoft.com/office/drawing/2014/main" id="{97D21E4A-C816-1E7C-7A23-8618BACF5E91}"/>
              </a:ext>
            </a:extLst>
          </p:cNvPr>
          <p:cNvGrpSpPr/>
          <p:nvPr/>
        </p:nvGrpSpPr>
        <p:grpSpPr>
          <a:xfrm>
            <a:off x="6785752" y="3687037"/>
            <a:ext cx="4935894" cy="2990853"/>
            <a:chOff x="6976188" y="2851323"/>
            <a:chExt cx="4935894" cy="3090292"/>
          </a:xfrm>
        </p:grpSpPr>
        <p:sp>
          <p:nvSpPr>
            <p:cNvPr id="11" name="Rounded Rectangular Callout 14">
              <a:extLst>
                <a:ext uri="{FF2B5EF4-FFF2-40B4-BE49-F238E27FC236}">
                  <a16:creationId xmlns:a16="http://schemas.microsoft.com/office/drawing/2014/main" id="{D65867CB-D09F-12B9-761E-28EC8174F64E}"/>
                </a:ext>
              </a:extLst>
            </p:cNvPr>
            <p:cNvSpPr/>
            <p:nvPr/>
          </p:nvSpPr>
          <p:spPr>
            <a:xfrm>
              <a:off x="6976188" y="2851323"/>
              <a:ext cx="4935894" cy="3090292"/>
            </a:xfrm>
            <a:prstGeom prst="wedgeRoundRectCallout">
              <a:avLst>
                <a:gd name="adj1" fmla="val 3780"/>
                <a:gd name="adj2" fmla="val -72564"/>
                <a:gd name="adj3" fmla="val 16667"/>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C9116342-C175-071A-542B-B6E7B3355EC7}"/>
                </a:ext>
              </a:extLst>
            </p:cNvPr>
            <p:cNvSpPr/>
            <p:nvPr/>
          </p:nvSpPr>
          <p:spPr>
            <a:xfrm>
              <a:off x="7187682" y="3096615"/>
              <a:ext cx="4512906" cy="2766682"/>
            </a:xfrm>
            <a:prstGeom prst="rect">
              <a:avLst/>
            </a:prstGeom>
          </p:spPr>
          <p:txBody>
            <a:bodyPr wrap="square">
              <a:spAutoFit/>
            </a:bodyPr>
            <a:lstStyle/>
            <a:p>
              <a:pPr algn="ctr"/>
              <a:r>
                <a:rPr lang="en-GB" sz="2400" dirty="0"/>
                <a:t>I’ve constantly been the victim of online Abuse and it’s always anonymous. It made me feel violated and awful, it created an overwhelming sense of guilt towards being trans, and increased </a:t>
              </a:r>
            </a:p>
            <a:p>
              <a:pPr algn="ctr"/>
              <a:r>
                <a:rPr lang="en-GB" sz="2400" dirty="0"/>
                <a:t>the hatred I had for myself</a:t>
              </a:r>
            </a:p>
          </p:txBody>
        </p:sp>
      </p:grpSp>
      <p:sp>
        <p:nvSpPr>
          <p:cNvPr id="13" name="Rectangle 12">
            <a:extLst>
              <a:ext uri="{FF2B5EF4-FFF2-40B4-BE49-F238E27FC236}">
                <a16:creationId xmlns:a16="http://schemas.microsoft.com/office/drawing/2014/main" id="{33446833-7A0F-C0A3-2FDA-EA810940A25E}"/>
              </a:ext>
            </a:extLst>
          </p:cNvPr>
          <p:cNvSpPr/>
          <p:nvPr/>
        </p:nvSpPr>
        <p:spPr>
          <a:xfrm>
            <a:off x="0" y="6211669"/>
            <a:ext cx="5406249" cy="523220"/>
          </a:xfrm>
          <a:prstGeom prst="rect">
            <a:avLst/>
          </a:prstGeom>
        </p:spPr>
        <p:txBody>
          <a:bodyPr wrap="square">
            <a:spAutoFit/>
          </a:bodyPr>
          <a:lstStyle/>
          <a:p>
            <a:r>
              <a:rPr lang="en-GB" sz="1400" dirty="0"/>
              <a:t>Taken From:    SCHOOL REPORT - The experiences of lesbian, gay, bi and</a:t>
            </a:r>
          </a:p>
          <a:p>
            <a:r>
              <a:rPr lang="en-GB" sz="1400" dirty="0"/>
              <a:t>                          trans young people in Britain’s schools in 2017. Stonewall </a:t>
            </a:r>
          </a:p>
        </p:txBody>
      </p:sp>
      <p:pic>
        <p:nvPicPr>
          <p:cNvPr id="4" name="Content Placeholder 4" descr="A logo with a black background&#10;&#10;Description automatically generated">
            <a:extLst>
              <a:ext uri="{FF2B5EF4-FFF2-40B4-BE49-F238E27FC236}">
                <a16:creationId xmlns:a16="http://schemas.microsoft.com/office/drawing/2014/main" id="{1D047D49-02EA-51FD-A1D7-14033787E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6281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rPr>
              <a:t>Sex or Gender?</a:t>
            </a:r>
          </a:p>
        </p:txBody>
      </p:sp>
      <p:sp>
        <p:nvSpPr>
          <p:cNvPr id="3" name="Content Placeholder 2">
            <a:extLst>
              <a:ext uri="{FF2B5EF4-FFF2-40B4-BE49-F238E27FC236}">
                <a16:creationId xmlns:a16="http://schemas.microsoft.com/office/drawing/2014/main" id="{115E6E97-060E-FF6D-8B76-44E432884F8F}"/>
              </a:ext>
            </a:extLst>
          </p:cNvPr>
          <p:cNvSpPr>
            <a:spLocks noGrp="1"/>
          </p:cNvSpPr>
          <p:nvPr>
            <p:ph idx="1"/>
          </p:nvPr>
        </p:nvSpPr>
        <p:spPr>
          <a:xfrm>
            <a:off x="838200" y="1825625"/>
            <a:ext cx="11159836" cy="4944630"/>
          </a:xfrm>
        </p:spPr>
        <p:txBody>
          <a:bodyPr>
            <a:normAutofit/>
          </a:bodyPr>
          <a:lstStyle/>
          <a:p>
            <a:pPr marL="0" indent="0">
              <a:buNone/>
            </a:pPr>
            <a:r>
              <a:rPr lang="en-GB" sz="2400" dirty="0">
                <a:ea typeface="Times New Roman" panose="02020603050405020304" pitchFamily="18" charset="0"/>
              </a:rPr>
              <a:t>The terms ‘sex’ and ‘gender’ are often used interchangeably but have different meanings. </a:t>
            </a:r>
          </a:p>
          <a:p>
            <a:pPr marL="342900" indent="-342900" algn="just">
              <a:buClr>
                <a:srgbClr val="FF0000"/>
              </a:buClr>
              <a:buFont typeface="Arial" panose="020B0604020202020204" pitchFamily="34" charset="0"/>
              <a:buChar char="•"/>
            </a:pPr>
            <a:r>
              <a:rPr lang="en-GB" sz="2400" b="1" dirty="0">
                <a:ea typeface="Times New Roman" panose="02020603050405020304" pitchFamily="18" charset="0"/>
              </a:rPr>
              <a:t>SEX</a:t>
            </a:r>
            <a:r>
              <a:rPr lang="en-GB" sz="2400" dirty="0">
                <a:ea typeface="Times New Roman" panose="02020603050405020304" pitchFamily="18" charset="0"/>
              </a:rPr>
              <a:t> -  refers to the classification assigned at birth, based largely on external reproductive characteristics and genetic make-up. </a:t>
            </a:r>
          </a:p>
          <a:p>
            <a:pPr marL="342900" indent="-342900" algn="just">
              <a:buClr>
                <a:srgbClr val="FF0000"/>
              </a:buClr>
              <a:buFont typeface="Arial" panose="020B0604020202020204" pitchFamily="34" charset="0"/>
              <a:buChar char="•"/>
            </a:pPr>
            <a:r>
              <a:rPr lang="en-GB" sz="2400" b="1" dirty="0">
                <a:ea typeface="Times New Roman" panose="02020603050405020304" pitchFamily="18" charset="0"/>
              </a:rPr>
              <a:t>GENDER</a:t>
            </a:r>
            <a:r>
              <a:rPr lang="en-GB" sz="2400" dirty="0">
                <a:ea typeface="Times New Roman" panose="02020603050405020304" pitchFamily="18" charset="0"/>
              </a:rPr>
              <a:t> - refers to the construct of an individual’s identity and self-representation. Gender is defined by the individual, as they seem themselves.</a:t>
            </a:r>
          </a:p>
          <a:p>
            <a:pPr marL="342900" indent="-342900" algn="just">
              <a:buClr>
                <a:srgbClr val="FF0000"/>
              </a:buClr>
              <a:buFont typeface="Arial" panose="020B0604020202020204" pitchFamily="34" charset="0"/>
              <a:buChar char="•"/>
            </a:pPr>
            <a:r>
              <a:rPr lang="en-GB" sz="2400" b="1" dirty="0">
                <a:ea typeface="Times New Roman" panose="02020603050405020304" pitchFamily="18" charset="0"/>
              </a:rPr>
              <a:t>Non-Binary</a:t>
            </a:r>
            <a:r>
              <a:rPr lang="en-GB" sz="2400" dirty="0">
                <a:ea typeface="Times New Roman" panose="02020603050405020304" pitchFamily="18" charset="0"/>
              </a:rPr>
              <a:t> – refers to a person who does not identify as exclusively male or female but may feel like they're a blend of both genders, or they don't identify with either gender.</a:t>
            </a:r>
          </a:p>
          <a:p>
            <a:pPr marL="342900" indent="-342900" algn="just">
              <a:buClr>
                <a:srgbClr val="FF0000"/>
              </a:buClr>
              <a:buFont typeface="Arial" panose="020B0604020202020204" pitchFamily="34" charset="0"/>
              <a:buChar char="•"/>
            </a:pPr>
            <a:r>
              <a:rPr lang="en-GB" sz="2400" b="1" dirty="0">
                <a:ea typeface="Times New Roman" panose="02020603050405020304" pitchFamily="18" charset="0"/>
              </a:rPr>
              <a:t>Transgender</a:t>
            </a:r>
            <a:r>
              <a:rPr lang="en-GB" sz="2400" dirty="0">
                <a:ea typeface="Times New Roman" panose="02020603050405020304" pitchFamily="18" charset="0"/>
              </a:rPr>
              <a:t> identity is not a sexual orientation, but a definition of gender. </a:t>
            </a:r>
          </a:p>
          <a:p>
            <a:pPr marL="0" indent="0">
              <a:buNone/>
            </a:pPr>
            <a:endParaRPr lang="en-GB" dirty="0"/>
          </a:p>
        </p:txBody>
      </p:sp>
      <p:pic>
        <p:nvPicPr>
          <p:cNvPr id="6" name="Picture 5">
            <a:extLst>
              <a:ext uri="{FF2B5EF4-FFF2-40B4-BE49-F238E27FC236}">
                <a16:creationId xmlns:a16="http://schemas.microsoft.com/office/drawing/2014/main" id="{A9C753E7-CBF7-EA7E-4647-A9279FF940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2818" y="5848724"/>
            <a:ext cx="2945593" cy="1009276"/>
          </a:xfrm>
          <a:prstGeom prst="rect">
            <a:avLst/>
          </a:prstGeom>
        </p:spPr>
      </p:pic>
      <p:pic>
        <p:nvPicPr>
          <p:cNvPr id="4" name="Content Placeholder 4" descr="A logo with a black background&#10;&#10;Description automatically generated">
            <a:extLst>
              <a:ext uri="{FF2B5EF4-FFF2-40B4-BE49-F238E27FC236}">
                <a16:creationId xmlns:a16="http://schemas.microsoft.com/office/drawing/2014/main" id="{1880487C-CDC5-342C-CF51-C261AFD0E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64636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b75f422ede_2_19"/>
          <p:cNvSpPr/>
          <p:nvPr/>
        </p:nvSpPr>
        <p:spPr>
          <a:xfrm>
            <a:off x="-1" y="-15505"/>
            <a:ext cx="12192000" cy="1325700"/>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g2b75f422ede_2_19"/>
          <p:cNvSpPr txBox="1">
            <a:spLocks noGrp="1"/>
          </p:cNvSpPr>
          <p:nvPr>
            <p:ph type="title"/>
          </p:nvPr>
        </p:nvSpPr>
        <p:spPr>
          <a:xfrm>
            <a:off x="777815" y="-711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Calibri"/>
              <a:buNone/>
            </a:pPr>
            <a:r>
              <a:rPr lang="en-GB" sz="5400" b="1">
                <a:solidFill>
                  <a:schemeClr val="accent1"/>
                </a:solidFill>
              </a:rPr>
              <a:t>Wellspring Academy Trust</a:t>
            </a:r>
            <a:endParaRPr/>
          </a:p>
        </p:txBody>
      </p:sp>
      <p:pic>
        <p:nvPicPr>
          <p:cNvPr id="127" name="Google Shape;127;g2b75f422ede_2_19" descr="A logo with a black background&#10;&#10;Description automatically generated"/>
          <p:cNvPicPr preferRelativeResize="0"/>
          <p:nvPr/>
        </p:nvPicPr>
        <p:blipFill rotWithShape="1">
          <a:blip r:embed="rId3">
            <a:alphaModFix/>
          </a:blip>
          <a:srcRect/>
          <a:stretch/>
        </p:blipFill>
        <p:spPr>
          <a:xfrm>
            <a:off x="10458450" y="-356754"/>
            <a:ext cx="1733547" cy="1857378"/>
          </a:xfrm>
          <a:prstGeom prst="rect">
            <a:avLst/>
          </a:prstGeom>
          <a:noFill/>
          <a:ln>
            <a:noFill/>
          </a:ln>
        </p:spPr>
      </p:pic>
      <p:sp>
        <p:nvSpPr>
          <p:cNvPr id="128" name="Google Shape;128;g2b75f422ede_2_19"/>
          <p:cNvSpPr txBox="1">
            <a:spLocks noGrp="1"/>
          </p:cNvSpPr>
          <p:nvPr>
            <p:ph type="body" idx="1"/>
          </p:nvPr>
        </p:nvSpPr>
        <p:spPr>
          <a:xfrm>
            <a:off x="481584" y="1733550"/>
            <a:ext cx="11605500" cy="43512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15000"/>
              </a:lnSpc>
              <a:spcBef>
                <a:spcPts val="0"/>
              </a:spcBef>
              <a:spcAft>
                <a:spcPts val="0"/>
              </a:spcAft>
              <a:buSzPct val="119595"/>
              <a:buNone/>
            </a:pPr>
            <a:r>
              <a:rPr lang="en-GB" sz="4631">
                <a:highlight>
                  <a:srgbClr val="FFFFFF"/>
                </a:highlight>
              </a:rPr>
              <a:t>We believe that every child has the right to an engaging, exciting education. We believe in inclusive, supportive and empathetic learning environments for children and young people. We champion inclusive education, stronger communities and improved life chances. </a:t>
            </a:r>
            <a:endParaRPr sz="4631">
              <a:highlight>
                <a:srgbClr val="FFFFFF"/>
              </a:highlight>
            </a:endParaRPr>
          </a:p>
          <a:p>
            <a:pPr marL="0" lvl="0" indent="0" algn="l" rtl="0">
              <a:lnSpc>
                <a:spcPct val="115000"/>
              </a:lnSpc>
              <a:spcBef>
                <a:spcPts val="1600"/>
              </a:spcBef>
              <a:spcAft>
                <a:spcPts val="0"/>
              </a:spcAft>
              <a:buClr>
                <a:schemeClr val="dk1"/>
              </a:buClr>
              <a:buSzPts val="358"/>
              <a:buFont typeface="Arial"/>
              <a:buNone/>
            </a:pPr>
            <a:r>
              <a:rPr lang="en-GB" sz="4631">
                <a:highlight>
                  <a:srgbClr val="FFFFFF"/>
                </a:highlight>
              </a:rPr>
              <a:t>We believe that education is the vehicle for improved outcomes for all. Improved outcomes for all aid the cause of social justice through equity. This is why we are so passionate about what we do.</a:t>
            </a:r>
            <a:endParaRPr sz="4631">
              <a:highlight>
                <a:srgbClr val="FFFFFF"/>
              </a:highlight>
            </a:endParaRPr>
          </a:p>
          <a:p>
            <a:pPr marL="0" lvl="0" indent="0" algn="l" rtl="0">
              <a:lnSpc>
                <a:spcPct val="115000"/>
              </a:lnSpc>
              <a:spcBef>
                <a:spcPts val="1600"/>
              </a:spcBef>
              <a:spcAft>
                <a:spcPts val="0"/>
              </a:spcAft>
              <a:buSzPct val="119595"/>
              <a:buNone/>
            </a:pPr>
            <a:r>
              <a:rPr lang="en-GB" sz="4631">
                <a:highlight>
                  <a:srgbClr val="FFFFFF"/>
                </a:highlight>
              </a:rPr>
              <a:t>We champion inclusive education, stronger communities and improving life chances. We are passionate about our social purpose: to make a difference.</a:t>
            </a:r>
            <a:endParaRPr sz="4631">
              <a:highlight>
                <a:srgbClr val="FFFFFF"/>
              </a:highlight>
            </a:endParaRPr>
          </a:p>
          <a:p>
            <a:pPr marL="0" lvl="0" indent="0" algn="l" rtl="0">
              <a:lnSpc>
                <a:spcPct val="115000"/>
              </a:lnSpc>
              <a:spcBef>
                <a:spcPts val="1600"/>
              </a:spcBef>
              <a:spcAft>
                <a:spcPts val="0"/>
              </a:spcAft>
              <a:buSzPct val="119595"/>
              <a:buNone/>
            </a:pPr>
            <a:r>
              <a:rPr lang="en-GB" sz="4631">
                <a:highlight>
                  <a:srgbClr val="FFFFFF"/>
                </a:highlight>
              </a:rPr>
              <a:t>When you join Wellspring Academy Trust you are committing to never permanently exclude a child, as we know that this only further negatively impacts their life. To date we are proud to say that our 31 schools have managed to achieve this through continuous positive regard.</a:t>
            </a:r>
            <a:endParaRPr sz="4631">
              <a:highlight>
                <a:srgbClr val="FFFFFF"/>
              </a:highlight>
            </a:endParaRPr>
          </a:p>
          <a:p>
            <a:pPr marL="0" lvl="0" indent="0" algn="l" rtl="0">
              <a:lnSpc>
                <a:spcPct val="115000"/>
              </a:lnSpc>
              <a:spcBef>
                <a:spcPts val="1600"/>
              </a:spcBef>
              <a:spcAft>
                <a:spcPts val="0"/>
              </a:spcAft>
              <a:buClr>
                <a:schemeClr val="dk1"/>
              </a:buClr>
              <a:buSzPts val="358"/>
              <a:buFont typeface="Arial"/>
              <a:buNone/>
            </a:pPr>
            <a:r>
              <a:rPr lang="en-GB" sz="4631">
                <a:highlight>
                  <a:srgbClr val="FFFFFF"/>
                </a:highlight>
              </a:rPr>
              <a:t>This is achieved through a strong pastoral offer not only within our academies but centrally at Trust level. We have a team called Positive Regard who support both our academies internally and share their knowledge externally to support young people to remain in school and engaged. </a:t>
            </a:r>
            <a:endParaRPr sz="4631">
              <a:highlight>
                <a:srgbClr val="FFFFFF"/>
              </a:highlight>
            </a:endParaRPr>
          </a:p>
          <a:p>
            <a:pPr marL="457200" lvl="0" indent="0" algn="l" rtl="0">
              <a:lnSpc>
                <a:spcPct val="90000"/>
              </a:lnSpc>
              <a:spcBef>
                <a:spcPts val="1600"/>
              </a:spcBef>
              <a:spcAft>
                <a:spcPts val="0"/>
              </a:spcAft>
              <a:buSzPct val="276923"/>
              <a:buNone/>
            </a:pPr>
            <a:endParaRPr sz="2000">
              <a:solidFill>
                <a:srgbClr val="121212"/>
              </a:solidFill>
              <a:highlight>
                <a:srgbClr val="FFFFFF"/>
              </a:highlight>
            </a:endParaRPr>
          </a:p>
        </p:txBody>
      </p:sp>
      <p:pic>
        <p:nvPicPr>
          <p:cNvPr id="129" name="Google Shape;129;g2b75f422ede_2_19"/>
          <p:cNvPicPr preferRelativeResize="0"/>
          <p:nvPr/>
        </p:nvPicPr>
        <p:blipFill rotWithShape="1">
          <a:blip r:embed="rId4">
            <a:alphaModFix/>
          </a:blip>
          <a:srcRect/>
          <a:stretch/>
        </p:blipFill>
        <p:spPr>
          <a:xfrm>
            <a:off x="4932350" y="5334573"/>
            <a:ext cx="2327300" cy="1450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7116"/>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rPr>
              <a:t>Transgender &amp; the Law</a:t>
            </a:r>
            <a:r>
              <a:rPr lang="en-GB" sz="5400" b="1" dirty="0">
                <a:solidFill>
                  <a:schemeClr val="accent1"/>
                </a:solidFill>
                <a:latin typeface="+mn-lt"/>
              </a:rPr>
              <a:t> *</a:t>
            </a:r>
            <a:endParaRPr lang="en-GB" sz="5400" b="1" dirty="0">
              <a:solidFill>
                <a:schemeClr val="accent1"/>
              </a:solidFill>
            </a:endParaRPr>
          </a:p>
        </p:txBody>
      </p:sp>
      <p:sp>
        <p:nvSpPr>
          <p:cNvPr id="6" name="TextBox 5">
            <a:extLst>
              <a:ext uri="{FF2B5EF4-FFF2-40B4-BE49-F238E27FC236}">
                <a16:creationId xmlns:a16="http://schemas.microsoft.com/office/drawing/2014/main" id="{D0A979C1-C0A4-6A98-ED68-CEDA0D64F9B8}"/>
              </a:ext>
            </a:extLst>
          </p:cNvPr>
          <p:cNvSpPr txBox="1"/>
          <p:nvPr/>
        </p:nvSpPr>
        <p:spPr>
          <a:xfrm>
            <a:off x="661766" y="1902992"/>
            <a:ext cx="11699739" cy="4647426"/>
          </a:xfrm>
          <a:prstGeom prst="rect">
            <a:avLst/>
          </a:prstGeom>
          <a:noFill/>
        </p:spPr>
        <p:txBody>
          <a:bodyPr wrap="square" rtlCol="0">
            <a:spAutoFit/>
          </a:bodyPr>
          <a:lstStyle/>
          <a:p>
            <a:pPr marL="342900" indent="-342900">
              <a:buClr>
                <a:srgbClr val="FF0000"/>
              </a:buClr>
              <a:buFont typeface="Arial" panose="020B0604020202020204" pitchFamily="34" charset="0"/>
              <a:buChar char="•"/>
            </a:pPr>
            <a:r>
              <a:rPr lang="en-GB" sz="2400" dirty="0"/>
              <a:t>The Equality Act 2010 outlines that gender reassignment is one of the 9 protected characteristics identified in law that cannot be discriminated against.</a:t>
            </a:r>
          </a:p>
          <a:p>
            <a:pPr marL="342900" indent="-342900">
              <a:buClr>
                <a:srgbClr val="FF0000"/>
              </a:buClr>
              <a:buFont typeface="Arial" panose="020B0604020202020204" pitchFamily="34" charset="0"/>
              <a:buChar char="•"/>
            </a:pPr>
            <a:endParaRPr lang="en-GB" sz="800" dirty="0"/>
          </a:p>
          <a:p>
            <a:pPr marL="800100" lvl="1" indent="-342900" algn="just">
              <a:buClr>
                <a:srgbClr val="FF0000"/>
              </a:buClr>
              <a:buFont typeface="Arial" panose="020B0604020202020204" pitchFamily="34" charset="0"/>
              <a:buChar char="•"/>
            </a:pPr>
            <a:r>
              <a:rPr lang="en-GB" sz="2400" dirty="0"/>
              <a:t>To be protected from gender reassignment discrimination, people do </a:t>
            </a:r>
            <a:r>
              <a:rPr lang="en-GB" sz="2400" u="sng" dirty="0"/>
              <a:t>not</a:t>
            </a:r>
            <a:r>
              <a:rPr lang="en-GB" sz="2400" dirty="0"/>
              <a:t> need </a:t>
            </a:r>
          </a:p>
          <a:p>
            <a:pPr lvl="1" algn="just">
              <a:buClr>
                <a:srgbClr val="FF0000"/>
              </a:buClr>
            </a:pPr>
            <a:r>
              <a:rPr lang="en-GB" sz="2400" dirty="0"/>
              <a:t>     to have undergone any specific treatment or surgery to change from their birth </a:t>
            </a:r>
          </a:p>
          <a:p>
            <a:pPr lvl="1" algn="just">
              <a:buClr>
                <a:srgbClr val="FF0000"/>
              </a:buClr>
            </a:pPr>
            <a:r>
              <a:rPr lang="en-GB" sz="2400" dirty="0"/>
              <a:t>     sex to their preferred gender. </a:t>
            </a:r>
          </a:p>
          <a:p>
            <a:pPr marL="628650" lvl="1" indent="-171450" algn="just">
              <a:buClr>
                <a:srgbClr val="FF0000"/>
              </a:buClr>
              <a:buFont typeface="Arial" panose="020B0604020202020204" pitchFamily="34" charset="0"/>
              <a:buChar char="•"/>
            </a:pPr>
            <a:endParaRPr lang="en-GB" sz="800" dirty="0"/>
          </a:p>
          <a:p>
            <a:pPr marL="800100" lvl="1" indent="-342900" algn="just">
              <a:buClr>
                <a:srgbClr val="FF0000"/>
              </a:buClr>
              <a:buFont typeface="Arial" panose="020B0604020202020204" pitchFamily="34" charset="0"/>
              <a:buChar char="•"/>
            </a:pPr>
            <a:r>
              <a:rPr lang="en-GB" sz="2400" dirty="0"/>
              <a:t>This is because changing gender attributes is a personal process rather than a </a:t>
            </a:r>
          </a:p>
          <a:p>
            <a:pPr lvl="1" algn="just">
              <a:buClr>
                <a:srgbClr val="FF0000"/>
              </a:buClr>
            </a:pPr>
            <a:r>
              <a:rPr lang="en-GB" sz="2400" dirty="0"/>
              <a:t>     medical one.</a:t>
            </a:r>
          </a:p>
          <a:p>
            <a:pPr marL="628650" lvl="1" indent="-171450" algn="just">
              <a:buClr>
                <a:srgbClr val="FF0000"/>
              </a:buClr>
              <a:buFont typeface="Arial" panose="020B0604020202020204" pitchFamily="34" charset="0"/>
              <a:buChar char="•"/>
            </a:pPr>
            <a:endParaRPr lang="en-GB" sz="800" dirty="0"/>
          </a:p>
          <a:p>
            <a:pPr marL="800100" lvl="1" indent="-342900" algn="just">
              <a:buClr>
                <a:srgbClr val="FF0000"/>
              </a:buClr>
              <a:buFont typeface="Arial" panose="020B0604020202020204" pitchFamily="34" charset="0"/>
              <a:buChar char="•"/>
            </a:pPr>
            <a:r>
              <a:rPr lang="en-GB" sz="2400" dirty="0"/>
              <a:t>A person can be at </a:t>
            </a:r>
            <a:r>
              <a:rPr lang="en-GB" sz="2400" u="sng" dirty="0"/>
              <a:t>any</a:t>
            </a:r>
            <a:r>
              <a:rPr lang="en-GB" sz="2400" dirty="0"/>
              <a:t> </a:t>
            </a:r>
            <a:r>
              <a:rPr lang="en-GB" sz="2400" u="sng" dirty="0"/>
              <a:t>stage</a:t>
            </a:r>
            <a:r>
              <a:rPr lang="en-GB" sz="2400" dirty="0"/>
              <a:t> in the transition process – from proposing to reassign</a:t>
            </a:r>
          </a:p>
          <a:p>
            <a:pPr lvl="1" algn="just">
              <a:buClr>
                <a:srgbClr val="FF0000"/>
              </a:buClr>
            </a:pPr>
            <a:r>
              <a:rPr lang="en-GB" sz="2400" dirty="0"/>
              <a:t>     gender, to undergoing a process to reassign gender. </a:t>
            </a:r>
          </a:p>
          <a:p>
            <a:pPr marL="171450" indent="-171450" algn="just">
              <a:buClr>
                <a:srgbClr val="FF0000"/>
              </a:buClr>
              <a:buFont typeface="Arial" panose="020B0604020202020204" pitchFamily="34" charset="0"/>
              <a:buChar char="•"/>
            </a:pPr>
            <a:endParaRPr lang="en-GB" sz="800" dirty="0"/>
          </a:p>
          <a:p>
            <a:pPr marL="342900" indent="-342900" algn="just">
              <a:buClr>
                <a:srgbClr val="FF0000"/>
              </a:buClr>
              <a:buFont typeface="Arial" panose="020B0604020202020204" pitchFamily="34" charset="0"/>
              <a:buChar char="•"/>
            </a:pPr>
            <a:r>
              <a:rPr lang="en-GB" sz="2400" b="0" i="0" dirty="0">
                <a:effectLst/>
              </a:rPr>
              <a:t>GDPR legislation plac</a:t>
            </a:r>
            <a:r>
              <a:rPr lang="en-GB" sz="2400" dirty="0"/>
              <a:t>es the child over 13 yrs as their data controller </a:t>
            </a:r>
            <a:endParaRPr lang="en-GB" sz="2400" b="0" i="0" dirty="0">
              <a:effectLst/>
            </a:endParaRPr>
          </a:p>
          <a:p>
            <a:pPr algn="just"/>
            <a:endParaRPr lang="en-GB" sz="2400" dirty="0"/>
          </a:p>
        </p:txBody>
      </p:sp>
      <p:pic>
        <p:nvPicPr>
          <p:cNvPr id="3" name="Content Placeholder 4" descr="A logo with a black background&#10;&#10;Description automatically generated">
            <a:extLst>
              <a:ext uri="{FF2B5EF4-FFF2-40B4-BE49-F238E27FC236}">
                <a16:creationId xmlns:a16="http://schemas.microsoft.com/office/drawing/2014/main" id="{7104C4B0-D3BC-9151-38B0-598CF640B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71349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9C2E3-3229-280E-C6A2-60AF796163A4}"/>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A9230D5-D42D-55B7-54E8-ED6A072428E9}"/>
              </a:ext>
            </a:extLst>
          </p:cNvPr>
          <p:cNvSpPr>
            <a:spLocks noGrp="1"/>
          </p:cNvSpPr>
          <p:nvPr>
            <p:ph type="title"/>
          </p:nvPr>
        </p:nvSpPr>
        <p:spPr>
          <a:xfrm>
            <a:off x="777815" y="-7116"/>
            <a:ext cx="10515600" cy="1325563"/>
          </a:xfrm>
        </p:spPr>
        <p:txBody>
          <a:bodyPr>
            <a:normAutofit/>
          </a:bodyPr>
          <a:lstStyle/>
          <a:p>
            <a:r>
              <a:rPr lang="en-GB" sz="5400" b="1" dirty="0">
                <a:solidFill>
                  <a:schemeClr val="accent1"/>
                </a:solidFill>
              </a:rPr>
              <a:t>Reflection</a:t>
            </a:r>
          </a:p>
        </p:txBody>
      </p:sp>
      <p:sp>
        <p:nvSpPr>
          <p:cNvPr id="8" name="Rounded Rectangular Callout 5">
            <a:extLst>
              <a:ext uri="{FF2B5EF4-FFF2-40B4-BE49-F238E27FC236}">
                <a16:creationId xmlns:a16="http://schemas.microsoft.com/office/drawing/2014/main" id="{2454CD40-DC41-1EA4-02FE-4A487A3A54CA}"/>
              </a:ext>
            </a:extLst>
          </p:cNvPr>
          <p:cNvSpPr/>
          <p:nvPr/>
        </p:nvSpPr>
        <p:spPr>
          <a:xfrm>
            <a:off x="332066" y="1572256"/>
            <a:ext cx="11407097" cy="2358632"/>
          </a:xfrm>
          <a:prstGeom prst="wedgeRoundRectCallout">
            <a:avLst>
              <a:gd name="adj1" fmla="val -38453"/>
              <a:gd name="adj2" fmla="val 6367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3924FC91-982B-FCF1-1C06-3C0735642206}"/>
              </a:ext>
            </a:extLst>
          </p:cNvPr>
          <p:cNvSpPr txBox="1"/>
          <p:nvPr/>
        </p:nvSpPr>
        <p:spPr>
          <a:xfrm>
            <a:off x="553615" y="1683824"/>
            <a:ext cx="11084768" cy="1938992"/>
          </a:xfrm>
          <a:prstGeom prst="rect">
            <a:avLst/>
          </a:prstGeom>
          <a:noFill/>
        </p:spPr>
        <p:txBody>
          <a:bodyPr wrap="square" rtlCol="0">
            <a:spAutoFit/>
          </a:bodyPr>
          <a:lstStyle/>
          <a:p>
            <a:pPr algn="ctr"/>
            <a:r>
              <a:rPr lang="en-GB" sz="2400" dirty="0"/>
              <a:t>‘In the same way that we would not tolerate discrimination in terms of nationality, religion or colour – neither should we permit discrimination in terms of </a:t>
            </a:r>
          </a:p>
          <a:p>
            <a:pPr algn="ctr"/>
            <a:r>
              <a:rPr lang="en-GB" sz="2400" dirty="0"/>
              <a:t>gender or sexual orientation.</a:t>
            </a:r>
          </a:p>
          <a:p>
            <a:pPr algn="ctr"/>
            <a:endParaRPr lang="en-GB" sz="2000" dirty="0"/>
          </a:p>
          <a:p>
            <a:pPr algn="ctr"/>
            <a:r>
              <a:rPr lang="en-GB" sz="2400" dirty="0"/>
              <a:t>We can’t pick and choose our acceptance of discrimination – it is either all or nothing.’   </a:t>
            </a:r>
          </a:p>
        </p:txBody>
      </p:sp>
      <p:pic>
        <p:nvPicPr>
          <p:cNvPr id="10" name="Picture 9" descr="Practical Advice on SaaS Marketing: December 2013">
            <a:extLst>
              <a:ext uri="{FF2B5EF4-FFF2-40B4-BE49-F238E27FC236}">
                <a16:creationId xmlns:a16="http://schemas.microsoft.com/office/drawing/2014/main" id="{BB0C922E-CFD1-3834-3238-D96A3C5CF7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sp>
        <p:nvSpPr>
          <p:cNvPr id="11" name="TextBox 10">
            <a:extLst>
              <a:ext uri="{FF2B5EF4-FFF2-40B4-BE49-F238E27FC236}">
                <a16:creationId xmlns:a16="http://schemas.microsoft.com/office/drawing/2014/main" id="{FDBBC722-BB42-0BEE-7C72-B026128982A1}"/>
              </a:ext>
            </a:extLst>
          </p:cNvPr>
          <p:cNvSpPr txBox="1"/>
          <p:nvPr/>
        </p:nvSpPr>
        <p:spPr>
          <a:xfrm>
            <a:off x="177828" y="4303455"/>
            <a:ext cx="11407097" cy="2554545"/>
          </a:xfrm>
          <a:prstGeom prst="rect">
            <a:avLst/>
          </a:prstGeom>
          <a:noFill/>
        </p:spPr>
        <p:txBody>
          <a:bodyPr wrap="square" rtlCol="0">
            <a:spAutoFit/>
          </a:bodyPr>
          <a:lstStyle/>
          <a:p>
            <a:r>
              <a:rPr lang="en-GB" sz="2400" dirty="0"/>
              <a:t>Take time to think and discuss how your organisation stands against discrimination for other of the protected characteristics and could you do better.</a:t>
            </a:r>
          </a:p>
          <a:p>
            <a:endParaRPr lang="en-GB" sz="800" i="1" dirty="0">
              <a:solidFill>
                <a:schemeClr val="accent2"/>
              </a:solidFill>
            </a:endParaRPr>
          </a:p>
          <a:p>
            <a:pPr marL="342900" indent="-342900">
              <a:buFont typeface="Arial" panose="020B0604020202020204" pitchFamily="34" charset="0"/>
              <a:buChar char="•"/>
            </a:pPr>
            <a:r>
              <a:rPr lang="en-GB" sz="2400" i="1" dirty="0">
                <a:solidFill>
                  <a:schemeClr val="accent2"/>
                </a:solidFill>
              </a:rPr>
              <a:t>If you are following this course with colleagues share examples where</a:t>
            </a:r>
          </a:p>
          <a:p>
            <a:r>
              <a:rPr lang="en-GB" sz="2400" i="1" dirty="0">
                <a:solidFill>
                  <a:schemeClr val="accent2"/>
                </a:solidFill>
              </a:rPr>
              <a:t>     prejudice &amp; discrimination have been or are being addressed. </a:t>
            </a:r>
          </a:p>
          <a:p>
            <a:endParaRPr lang="en-GB" sz="800" i="1" strike="sngStrike" dirty="0">
              <a:solidFill>
                <a:schemeClr val="accent2"/>
              </a:solidFill>
            </a:endParaRPr>
          </a:p>
          <a:p>
            <a:r>
              <a:rPr lang="en-GB" sz="2400" dirty="0"/>
              <a:t>It is true that we can always do better, but our intention should be to</a:t>
            </a:r>
          </a:p>
          <a:p>
            <a:r>
              <a:rPr lang="en-GB" sz="2400" dirty="0"/>
              <a:t>Include everyone in our provision.</a:t>
            </a:r>
          </a:p>
        </p:txBody>
      </p:sp>
      <p:pic>
        <p:nvPicPr>
          <p:cNvPr id="3" name="Content Placeholder 4" descr="A logo with a black background&#10;&#10;Description automatically generated">
            <a:extLst>
              <a:ext uri="{FF2B5EF4-FFF2-40B4-BE49-F238E27FC236}">
                <a16:creationId xmlns:a16="http://schemas.microsoft.com/office/drawing/2014/main" id="{1249F516-CE22-65CE-499F-CD109EEB8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347782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E421E0-CED8-A2AE-6B76-75AEBE59ACD0}"/>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95681" y="1520825"/>
            <a:ext cx="11800638" cy="4816896"/>
          </a:xfrm>
          <a:prstGeom prst="rect">
            <a:avLst/>
          </a:prstGeom>
        </p:spPr>
        <p:txBody>
          <a:bodyPr wrap="square">
            <a:spAutoFit/>
          </a:bodyPr>
          <a:lstStyle/>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Informal Discussion</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Disclosure to a Trusted Adult</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Exploring the concepts</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Gender Identity not linked to Transition</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Not to ‘push’ the concept</a:t>
            </a:r>
          </a:p>
          <a:p>
            <a:pPr marL="800100" lvl="1" indent="-342900" algn="just">
              <a:lnSpc>
                <a:spcPct val="107000"/>
              </a:lnSpc>
              <a:buClr>
                <a:srgbClr val="FF0000"/>
              </a:buClr>
              <a:buFont typeface="Arial" panose="020B0604020202020204" pitchFamily="34" charset="0"/>
              <a:buChar char="•"/>
            </a:pPr>
            <a:r>
              <a:rPr lang="en-GB" sz="2400" i="1" dirty="0">
                <a:ea typeface="Calibri" panose="020F0502020204030204" pitchFamily="34" charset="0"/>
                <a:cs typeface="Times New Roman" panose="02020603050405020304" pitchFamily="18" charset="0"/>
              </a:rPr>
              <a:t>‘Watchful waiting’</a:t>
            </a:r>
          </a:p>
          <a:p>
            <a:pPr marL="342900" indent="-342900" algn="just">
              <a:lnSpc>
                <a:spcPct val="107000"/>
              </a:lnSpc>
              <a:spcAft>
                <a:spcPts val="0"/>
              </a:spcAft>
              <a:buClr>
                <a:srgbClr val="FF0000"/>
              </a:buClr>
              <a:buFont typeface="Arial" panose="020B0604020202020204" pitchFamily="34" charset="0"/>
              <a:buChar char="•"/>
            </a:pPr>
            <a:endParaRPr lang="en-GB" sz="2400" i="1" dirty="0">
              <a:ea typeface="Calibri" panose="020F0502020204030204" pitchFamily="34" charset="0"/>
              <a:cs typeface="Times New Roman" panose="02020603050405020304" pitchFamily="18" charset="0"/>
            </a:endParaRPr>
          </a:p>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Formal Notification</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Discuss with parents – exceptional may circumstances exist     </a:t>
            </a:r>
            <a:r>
              <a:rPr lang="en-GB" dirty="0">
                <a:ea typeface="Calibri" panose="020F0502020204030204" pitchFamily="34" charset="0"/>
                <a:cs typeface="Times New Roman" panose="02020603050405020304" pitchFamily="18" charset="0"/>
              </a:rPr>
              <a:t>(ethical/spiritual/moral objection)</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Parental awareness</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Consider differences in Primary &amp; Secondary approaches</a:t>
            </a:r>
          </a:p>
          <a:p>
            <a:pPr marL="800100" lvl="1"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Maintain </a:t>
            </a:r>
            <a:r>
              <a:rPr lang="en-GB" sz="2400">
                <a:ea typeface="Calibri" panose="020F0502020204030204" pitchFamily="34" charset="0"/>
                <a:cs typeface="Times New Roman" panose="02020603050405020304" pitchFamily="18" charset="0"/>
              </a:rPr>
              <a:t>legal requirements</a:t>
            </a:r>
            <a:endParaRPr lang="en-GB" sz="2000" dirty="0">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60C080D3-1E71-B743-5849-ABBC1F928865}"/>
              </a:ext>
            </a:extLst>
          </p:cNvPr>
          <p:cNvSpPr txBox="1">
            <a:spLocks/>
          </p:cNvSpPr>
          <p:nvPr/>
        </p:nvSpPr>
        <p:spPr>
          <a:xfrm>
            <a:off x="919018" y="-11727"/>
            <a:ext cx="10526797" cy="131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Involvement of Parents * </a:t>
            </a:r>
          </a:p>
        </p:txBody>
      </p:sp>
      <p:pic>
        <p:nvPicPr>
          <p:cNvPr id="2" name="Content Placeholder 4" descr="A logo with a black background&#10;&#10;Description automatically generated">
            <a:extLst>
              <a:ext uri="{FF2B5EF4-FFF2-40B4-BE49-F238E27FC236}">
                <a16:creationId xmlns:a16="http://schemas.microsoft.com/office/drawing/2014/main" id="{9970B767-E159-01AA-DBAA-C15EFC806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136425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E421E0-CED8-A2AE-6B76-75AEBE59ACD0}"/>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95681" y="1520825"/>
            <a:ext cx="11800638" cy="4951548"/>
          </a:xfrm>
          <a:prstGeom prst="rect">
            <a:avLst/>
          </a:prstGeom>
        </p:spPr>
        <p:txBody>
          <a:bodyPr wrap="square">
            <a:spAutoFit/>
          </a:bodyPr>
          <a:lstStyle/>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Under 13 years of age - registration of pupils as transgender will be under the instruction of the persons holding Parental Responsibility (PR). </a:t>
            </a:r>
          </a:p>
          <a:p>
            <a:pPr algn="just">
              <a:lnSpc>
                <a:spcPct val="107000"/>
              </a:lnSpc>
              <a:spcAft>
                <a:spcPts val="0"/>
              </a:spcAft>
              <a:buClr>
                <a:srgbClr val="FF0000"/>
              </a:buClr>
            </a:pPr>
            <a:r>
              <a:rPr lang="en-GB" sz="2000" dirty="0">
                <a:ea typeface="Calibri" panose="020F0502020204030204" pitchFamily="34" charset="0"/>
                <a:cs typeface="Times New Roman" panose="02020603050405020304" pitchFamily="18" charset="0"/>
              </a:rPr>
              <a:t> </a:t>
            </a:r>
          </a:p>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Where the child under 13 years requests a re-classification of gender identity, but the parents don’t agree then the parent’s instruction will be followed.</a:t>
            </a:r>
          </a:p>
          <a:p>
            <a:pPr lvl="1" algn="just">
              <a:lnSpc>
                <a:spcPct val="107000"/>
              </a:lnSpc>
              <a:buClr>
                <a:srgbClr val="FF0000"/>
              </a:buClr>
            </a:pPr>
            <a:r>
              <a:rPr lang="en-GB" sz="2000" dirty="0">
                <a:ea typeface="Calibri" panose="020F0502020204030204" pitchFamily="34" charset="0"/>
                <a:cs typeface="Times New Roman" panose="02020603050405020304" pitchFamily="18" charset="0"/>
              </a:rPr>
              <a:t>	</a:t>
            </a:r>
            <a:endParaRPr lang="en-GB" sz="2000" i="1" dirty="0">
              <a:ea typeface="Calibri" panose="020F0502020204030204" pitchFamily="34" charset="0"/>
              <a:cs typeface="Times New Roman" panose="02020603050405020304" pitchFamily="18" charset="0"/>
            </a:endParaRPr>
          </a:p>
          <a:p>
            <a:pPr marL="342900"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13 years -18 years old the rights of those holding parental responsibility supersede those of the child. </a:t>
            </a:r>
          </a:p>
          <a:p>
            <a:pPr marL="342900" indent="-342900" algn="just">
              <a:lnSpc>
                <a:spcPct val="107000"/>
              </a:lnSpc>
              <a:spcAft>
                <a:spcPts val="0"/>
              </a:spcAft>
              <a:buClr>
                <a:srgbClr val="FF0000"/>
              </a:buClr>
              <a:buFont typeface="Arial" panose="020B0604020202020204" pitchFamily="34" charset="0"/>
              <a:buChar char="•"/>
            </a:pPr>
            <a:endParaRPr lang="en-GB" sz="800" dirty="0">
              <a:ea typeface="Calibri" panose="020F0502020204030204" pitchFamily="34" charset="0"/>
              <a:cs typeface="Times New Roman" panose="02020603050405020304" pitchFamily="18" charset="0"/>
            </a:endParaRPr>
          </a:p>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There is no requirement to retrospectively change student records</a:t>
            </a:r>
          </a:p>
          <a:p>
            <a:pPr lvl="2" algn="just">
              <a:lnSpc>
                <a:spcPct val="107000"/>
              </a:lnSpc>
            </a:pPr>
            <a:r>
              <a:rPr lang="en-GB" sz="2000" i="1" dirty="0">
                <a:ea typeface="Calibri" panose="020F0502020204030204" pitchFamily="34" charset="0"/>
                <a:cs typeface="Times New Roman" panose="02020603050405020304" pitchFamily="18" charset="0"/>
              </a:rPr>
              <a:t>However, any formal report written about the child should refer to their chosen name and gender identity but note previous designation where needed.</a:t>
            </a:r>
          </a:p>
          <a:p>
            <a:pPr lvl="2" algn="just">
              <a:lnSpc>
                <a:spcPct val="107000"/>
              </a:lnSpc>
            </a:pPr>
            <a:endParaRPr lang="en-GB" sz="2000" i="1" dirty="0">
              <a:ea typeface="Calibri" panose="020F0502020204030204" pitchFamily="34" charset="0"/>
              <a:cs typeface="Times New Roman" panose="02020603050405020304" pitchFamily="18" charset="0"/>
            </a:endParaRPr>
          </a:p>
          <a:p>
            <a:pPr lvl="2" algn="just">
              <a:lnSpc>
                <a:spcPct val="107000"/>
              </a:lnSpc>
            </a:pPr>
            <a:r>
              <a:rPr lang="en-GB" sz="2000" i="1" dirty="0">
                <a:ea typeface="Calibri" panose="020F0502020204030204" pitchFamily="34" charset="0"/>
                <a:cs typeface="Times New Roman" panose="02020603050405020304" pitchFamily="18" charset="0"/>
              </a:rPr>
              <a:t>Schools should make sure that </a:t>
            </a:r>
            <a:r>
              <a:rPr lang="en-GB" sz="2000" i="1" u="sng" dirty="0">
                <a:ea typeface="Calibri" panose="020F0502020204030204" pitchFamily="34" charset="0"/>
                <a:cs typeface="Times New Roman" panose="02020603050405020304" pitchFamily="18" charset="0"/>
              </a:rPr>
              <a:t>all relevant staff </a:t>
            </a:r>
            <a:r>
              <a:rPr lang="en-GB" sz="2000" i="1" dirty="0">
                <a:ea typeface="Calibri" panose="020F0502020204030204" pitchFamily="34" charset="0"/>
                <a:cs typeface="Times New Roman" panose="02020603050405020304" pitchFamily="18" charset="0"/>
              </a:rPr>
              <a:t>are aware of a gender questioning child’s biological sex.</a:t>
            </a:r>
          </a:p>
        </p:txBody>
      </p:sp>
      <p:sp>
        <p:nvSpPr>
          <p:cNvPr id="8" name="Title 1">
            <a:extLst>
              <a:ext uri="{FF2B5EF4-FFF2-40B4-BE49-F238E27FC236}">
                <a16:creationId xmlns:a16="http://schemas.microsoft.com/office/drawing/2014/main" id="{60C080D3-1E71-B743-5849-ABBC1F928865}"/>
              </a:ext>
            </a:extLst>
          </p:cNvPr>
          <p:cNvSpPr txBox="1">
            <a:spLocks/>
          </p:cNvSpPr>
          <p:nvPr/>
        </p:nvSpPr>
        <p:spPr>
          <a:xfrm>
            <a:off x="919018" y="-11727"/>
            <a:ext cx="10526797" cy="131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Registration</a:t>
            </a:r>
          </a:p>
        </p:txBody>
      </p:sp>
      <p:pic>
        <p:nvPicPr>
          <p:cNvPr id="2" name="Content Placeholder 4" descr="A logo with a black background&#10;&#10;Description automatically generated">
            <a:extLst>
              <a:ext uri="{FF2B5EF4-FFF2-40B4-BE49-F238E27FC236}">
                <a16:creationId xmlns:a16="http://schemas.microsoft.com/office/drawing/2014/main" id="{40EC6236-4512-7FAD-EAE0-9D4A6CC20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11076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680" y="1396382"/>
            <a:ext cx="11800638" cy="5475473"/>
          </a:xfrm>
          <a:prstGeom prst="rect">
            <a:avLst/>
          </a:prstGeom>
        </p:spPr>
        <p:txBody>
          <a:bodyPr wrap="square">
            <a:spAutoFit/>
          </a:bodyPr>
          <a:lstStyle/>
          <a:p>
            <a:pPr algn="just">
              <a:lnSpc>
                <a:spcPct val="107000"/>
              </a:lnSpc>
              <a:spcAft>
                <a:spcPts val="0"/>
              </a:spcAft>
            </a:pPr>
            <a:r>
              <a:rPr lang="en-GB" sz="2400" dirty="0">
                <a:ea typeface="Calibri" panose="020F0502020204030204" pitchFamily="34" charset="0"/>
                <a:cs typeface="Times New Roman" panose="02020603050405020304" pitchFamily="18" charset="0"/>
              </a:rPr>
              <a:t>Transitioning is a huge decision for the student and their family, and it is hoped that it is undertaken with the support of the family. However, there will be occasions when transition is proposed by the student but disagreed with by one or both parents.</a:t>
            </a:r>
          </a:p>
          <a:p>
            <a:pPr algn="just">
              <a:lnSpc>
                <a:spcPct val="107000"/>
              </a:lnSpc>
              <a:spcAft>
                <a:spcPts val="0"/>
              </a:spcAft>
            </a:pPr>
            <a:endParaRPr lang="en-GB" sz="800" dirty="0">
              <a:ea typeface="Calibri" panose="020F0502020204030204" pitchFamily="34" charset="0"/>
              <a:cs typeface="Times New Roman" panose="02020603050405020304" pitchFamily="18" charset="0"/>
            </a:endParaRPr>
          </a:p>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Where conflict exists student support will be offered, and an assessment of any safeguarding needs will be made by the DSL.</a:t>
            </a:r>
          </a:p>
          <a:p>
            <a:pPr marL="342900"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Where the child requests a re-classification of gender identity, but the parents don’t agree then the parent’s instruction will be followed.</a:t>
            </a:r>
          </a:p>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Where conflict is noted between those who hold Parental Responsibility, the permission of only 1 parent is required. The view of the parent where the child is resident will be dominant.</a:t>
            </a:r>
          </a:p>
          <a:p>
            <a:pPr marL="342900" indent="-342900" algn="just">
              <a:lnSpc>
                <a:spcPct val="107000"/>
              </a:lnSpc>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 importance of supporting the teenager’s right to self-expression needs to be considered. The Academy will work to offer support to both the pupil and parent/carer to attempt to achieve a compromise.</a:t>
            </a:r>
          </a:p>
        </p:txBody>
      </p:sp>
      <p:grpSp>
        <p:nvGrpSpPr>
          <p:cNvPr id="2" name="Group 1">
            <a:extLst>
              <a:ext uri="{FF2B5EF4-FFF2-40B4-BE49-F238E27FC236}">
                <a16:creationId xmlns:a16="http://schemas.microsoft.com/office/drawing/2014/main" id="{01511B7F-2E54-99F5-5932-36A75C2EE0D4}"/>
              </a:ext>
            </a:extLst>
          </p:cNvPr>
          <p:cNvGrpSpPr/>
          <p:nvPr/>
        </p:nvGrpSpPr>
        <p:grpSpPr>
          <a:xfrm>
            <a:off x="0" y="0"/>
            <a:ext cx="12192001" cy="1325563"/>
            <a:chOff x="-1" y="-15505"/>
            <a:chExt cx="12192001" cy="1325563"/>
          </a:xfrm>
          <a:solidFill>
            <a:schemeClr val="accent5">
              <a:lumMod val="40000"/>
              <a:lumOff val="60000"/>
            </a:schemeClr>
          </a:solidFill>
        </p:grpSpPr>
        <p:sp>
          <p:nvSpPr>
            <p:cNvPr id="6" name="Rectangle 5">
              <a:extLst>
                <a:ext uri="{FF2B5EF4-FFF2-40B4-BE49-F238E27FC236}">
                  <a16:creationId xmlns:a16="http://schemas.microsoft.com/office/drawing/2014/main" id="{42F8A364-17F7-6B82-A455-27D994376A24}"/>
                </a:ext>
              </a:extLst>
            </p:cNvPr>
            <p:cNvSpPr/>
            <p:nvPr/>
          </p:nvSpPr>
          <p:spPr>
            <a:xfrm>
              <a:off x="-1" y="-15505"/>
              <a:ext cx="12192001" cy="13255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369543ED-C6B0-1D68-F02F-711FEA6C6D47}"/>
                </a:ext>
              </a:extLst>
            </p:cNvPr>
            <p:cNvSpPr txBox="1">
              <a:spLocks/>
            </p:cNvSpPr>
            <p:nvPr/>
          </p:nvSpPr>
          <p:spPr>
            <a:xfrm>
              <a:off x="786204" y="-15505"/>
              <a:ext cx="10515600" cy="1325563"/>
            </a:xfrm>
            <a:prstGeom prst="rect">
              <a:avLst/>
            </a:prstGeom>
            <a:gr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Parental Disagreement</a:t>
              </a:r>
            </a:p>
          </p:txBody>
        </p:sp>
      </p:grpSp>
      <p:pic>
        <p:nvPicPr>
          <p:cNvPr id="3" name="Content Placeholder 4" descr="A logo with a black background&#10;&#10;Description automatically generated">
            <a:extLst>
              <a:ext uri="{FF2B5EF4-FFF2-40B4-BE49-F238E27FC236}">
                <a16:creationId xmlns:a16="http://schemas.microsoft.com/office/drawing/2014/main" id="{7224A1C2-E97F-0199-69F1-811D8E51F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31941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072" y="1564742"/>
            <a:ext cx="11437495" cy="5406545"/>
          </a:xfrm>
          <a:prstGeom prst="rect">
            <a:avLst/>
          </a:prstGeom>
        </p:spPr>
        <p:txBody>
          <a:bodyPr wrap="square">
            <a:spAutoFit/>
          </a:bodyPr>
          <a:lstStyle/>
          <a:p>
            <a:pPr algn="just">
              <a:lnSpc>
                <a:spcPct val="107000"/>
              </a:lnSpc>
              <a:spcAft>
                <a:spcPts val="0"/>
              </a:spcAft>
            </a:pPr>
            <a:r>
              <a:rPr lang="en-GB" sz="2800" dirty="0">
                <a:ea typeface="Calibri" panose="020F0502020204030204" pitchFamily="34" charset="0"/>
                <a:cs typeface="Times New Roman" panose="02020603050405020304" pitchFamily="18" charset="0"/>
              </a:rPr>
              <a:t>Actions:</a:t>
            </a:r>
          </a:p>
          <a:p>
            <a:pPr marL="457200" indent="-4572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Single Point of Contact – A named member of the Pastoral Team to support the pupil with any academy-based issues or concerns;</a:t>
            </a:r>
          </a:p>
          <a:p>
            <a:pPr marL="171450" indent="-171450" algn="just">
              <a:lnSpc>
                <a:spcPct val="107000"/>
              </a:lnSpc>
              <a:spcAft>
                <a:spcPts val="0"/>
              </a:spcAft>
              <a:buClr>
                <a:srgbClr val="FF0000"/>
              </a:buClr>
              <a:buFont typeface="Arial" panose="020B0604020202020204" pitchFamily="34" charset="0"/>
              <a:buChar char="•"/>
            </a:pPr>
            <a:endParaRPr lang="en-GB" sz="800" dirty="0">
              <a:ea typeface="Calibri" panose="020F0502020204030204" pitchFamily="34" charset="0"/>
              <a:cs typeface="Times New Roman" panose="02020603050405020304" pitchFamily="18" charset="0"/>
            </a:endParaRPr>
          </a:p>
          <a:p>
            <a:pPr marL="457200" indent="-4572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Offer in-house emotional health support;</a:t>
            </a:r>
          </a:p>
          <a:p>
            <a:pPr marL="171450" indent="-171450" algn="just">
              <a:lnSpc>
                <a:spcPct val="107000"/>
              </a:lnSpc>
              <a:spcAft>
                <a:spcPts val="0"/>
              </a:spcAft>
              <a:buClr>
                <a:srgbClr val="FF0000"/>
              </a:buClr>
              <a:buFont typeface="Arial" panose="020B0604020202020204" pitchFamily="34" charset="0"/>
              <a:buChar char="•"/>
            </a:pPr>
            <a:endParaRPr lang="en-GB" sz="800" dirty="0">
              <a:ea typeface="Calibri" panose="020F0502020204030204" pitchFamily="34" charset="0"/>
              <a:cs typeface="Times New Roman" panose="02020603050405020304" pitchFamily="18" charset="0"/>
            </a:endParaRPr>
          </a:p>
          <a:p>
            <a:pPr marL="457200" indent="-4572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Time given to attend any counselling or external support group appointments;</a:t>
            </a:r>
          </a:p>
          <a:p>
            <a:pPr marL="171450" indent="-171450" algn="just">
              <a:lnSpc>
                <a:spcPct val="107000"/>
              </a:lnSpc>
              <a:spcAft>
                <a:spcPts val="0"/>
              </a:spcAft>
              <a:buClr>
                <a:srgbClr val="FF0000"/>
              </a:buClr>
              <a:buFont typeface="Arial" panose="020B0604020202020204" pitchFamily="34" charset="0"/>
              <a:buChar char="•"/>
            </a:pPr>
            <a:endParaRPr lang="en-GB" sz="800" dirty="0">
              <a:ea typeface="Calibri" panose="020F0502020204030204" pitchFamily="34" charset="0"/>
              <a:cs typeface="Times New Roman" panose="02020603050405020304" pitchFamily="18" charset="0"/>
            </a:endParaRPr>
          </a:p>
          <a:p>
            <a:pPr marL="457200" indent="-4572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Recording appointments in your MIS as an authorised absence</a:t>
            </a:r>
          </a:p>
          <a:p>
            <a:pPr algn="just">
              <a:lnSpc>
                <a:spcPct val="107000"/>
              </a:lnSpc>
              <a:spcAft>
                <a:spcPts val="0"/>
              </a:spcAft>
              <a:buClr>
                <a:srgbClr val="FF0000"/>
              </a:buClr>
            </a:pPr>
            <a:r>
              <a:rPr lang="en-GB" sz="800" dirty="0">
                <a:ea typeface="Calibri" panose="020F0502020204030204" pitchFamily="34" charset="0"/>
                <a:cs typeface="Times New Roman" panose="02020603050405020304" pitchFamily="18" charset="0"/>
              </a:rPr>
              <a:t>  </a:t>
            </a:r>
          </a:p>
          <a:p>
            <a:pPr marL="342900" indent="-342900" algn="just">
              <a:lnSpc>
                <a:spcPct val="107000"/>
              </a:lnSpc>
              <a:spcAft>
                <a:spcPts val="0"/>
              </a:spcAft>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  Support to Parents</a:t>
            </a:r>
          </a:p>
          <a:p>
            <a:pPr algn="just">
              <a:lnSpc>
                <a:spcPct val="107000"/>
              </a:lnSpc>
              <a:spcAft>
                <a:spcPts val="0"/>
              </a:spcAft>
            </a:pPr>
            <a:endParaRPr lang="en-GB" sz="800" i="1" dirty="0">
              <a:solidFill>
                <a:schemeClr val="accent2"/>
              </a:solidFill>
              <a:ea typeface="Calibri" panose="020F0502020204030204" pitchFamily="34" charset="0"/>
              <a:cs typeface="Times New Roman" panose="02020603050405020304" pitchFamily="18" charset="0"/>
            </a:endParaRPr>
          </a:p>
          <a:p>
            <a:pPr algn="just">
              <a:lnSpc>
                <a:spcPct val="107000"/>
              </a:lnSpc>
              <a:spcAft>
                <a:spcPts val="0"/>
              </a:spcAft>
            </a:pPr>
            <a:endParaRPr lang="en-GB" sz="2800" i="1" dirty="0">
              <a:solidFill>
                <a:schemeClr val="accent2"/>
              </a:solidFill>
              <a:ea typeface="Calibri" panose="020F0502020204030204" pitchFamily="34" charset="0"/>
              <a:cs typeface="Times New Roman" panose="02020603050405020304" pitchFamily="18" charset="0"/>
            </a:endParaRPr>
          </a:p>
          <a:p>
            <a:pPr algn="just">
              <a:lnSpc>
                <a:spcPct val="107000"/>
              </a:lnSpc>
              <a:spcAft>
                <a:spcPts val="0"/>
              </a:spcAft>
            </a:pPr>
            <a:r>
              <a:rPr lang="en-GB" sz="2800" i="1" dirty="0">
                <a:solidFill>
                  <a:schemeClr val="accent2"/>
                </a:solidFill>
                <a:ea typeface="Calibri" panose="020F0502020204030204" pitchFamily="34" charset="0"/>
                <a:cs typeface="Times New Roman" panose="02020603050405020304" pitchFamily="18" charset="0"/>
              </a:rPr>
              <a:t>Who in your setting is best placed to be the </a:t>
            </a:r>
          </a:p>
          <a:p>
            <a:pPr algn="just">
              <a:lnSpc>
                <a:spcPct val="107000"/>
              </a:lnSpc>
              <a:spcAft>
                <a:spcPts val="0"/>
              </a:spcAft>
            </a:pPr>
            <a:r>
              <a:rPr lang="en-GB" sz="2800" i="1" dirty="0">
                <a:solidFill>
                  <a:schemeClr val="accent2"/>
                </a:solidFill>
                <a:ea typeface="Calibri" panose="020F0502020204030204" pitchFamily="34" charset="0"/>
                <a:cs typeface="Times New Roman" panose="02020603050405020304" pitchFamily="18" charset="0"/>
              </a:rPr>
              <a:t>named person offering support?</a:t>
            </a:r>
          </a:p>
          <a:p>
            <a:pPr algn="just">
              <a:lnSpc>
                <a:spcPct val="107000"/>
              </a:lnSpc>
              <a:spcAft>
                <a:spcPts val="0"/>
              </a:spcAft>
            </a:pPr>
            <a:endParaRPr lang="en-GB" sz="2800" dirty="0">
              <a:ea typeface="Calibri" panose="020F0502020204030204" pitchFamily="34" charset="0"/>
              <a:cs typeface="Times New Roman" panose="02020603050405020304" pitchFamily="18" charset="0"/>
            </a:endParaRPr>
          </a:p>
        </p:txBody>
      </p:sp>
      <p:pic>
        <p:nvPicPr>
          <p:cNvPr id="4" name="Picture 3" descr="Practical Advice on SaaS Marketing: December 20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sp>
        <p:nvSpPr>
          <p:cNvPr id="6" name="Rectangle 5">
            <a:extLst>
              <a:ext uri="{FF2B5EF4-FFF2-40B4-BE49-F238E27FC236}">
                <a16:creationId xmlns:a16="http://schemas.microsoft.com/office/drawing/2014/main" id="{C2DC26AE-F418-4D72-3624-64FF18216BBC}"/>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18205DDD-0830-9E59-A11F-182F0336A31F}"/>
              </a:ext>
            </a:extLst>
          </p:cNvPr>
          <p:cNvSpPr txBox="1">
            <a:spLocks/>
          </p:cNvSpPr>
          <p:nvPr/>
        </p:nvSpPr>
        <p:spPr>
          <a:xfrm>
            <a:off x="777815" y="26997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Support in the Academy</a:t>
            </a:r>
          </a:p>
        </p:txBody>
      </p:sp>
      <p:pic>
        <p:nvPicPr>
          <p:cNvPr id="2" name="Content Placeholder 4" descr="A logo with a black background&#10;&#10;Description automatically generated">
            <a:extLst>
              <a:ext uri="{FF2B5EF4-FFF2-40B4-BE49-F238E27FC236}">
                <a16:creationId xmlns:a16="http://schemas.microsoft.com/office/drawing/2014/main" id="{128C50C2-F0D7-5B70-7BE0-38966690C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18312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628" y="3548425"/>
            <a:ext cx="11326883" cy="2369880"/>
          </a:xfrm>
          <a:prstGeom prst="rect">
            <a:avLst/>
          </a:prstGeom>
          <a:noFill/>
        </p:spPr>
        <p:txBody>
          <a:bodyPr wrap="square" rtlCol="0">
            <a:spAutoFit/>
          </a:bodyPr>
          <a:lstStyle/>
          <a:p>
            <a:pPr marL="457200" indent="-457200">
              <a:buClr>
                <a:srgbClr val="FF0000"/>
              </a:buClr>
              <a:buFont typeface="Arial" panose="020B0604020202020204" pitchFamily="34" charset="0"/>
              <a:buChar char="•"/>
            </a:pPr>
            <a:r>
              <a:rPr lang="en-GB" sz="2400" dirty="0"/>
              <a:t>Choice of a name is a right and so is compliance expected?</a:t>
            </a:r>
          </a:p>
          <a:p>
            <a:pPr marL="457200" indent="-457200">
              <a:buClr>
                <a:srgbClr val="FF0000"/>
              </a:buClr>
              <a:buFont typeface="Arial" panose="020B0604020202020204" pitchFamily="34" charset="0"/>
              <a:buChar char="•"/>
            </a:pPr>
            <a:endParaRPr lang="en-GB" sz="800" dirty="0"/>
          </a:p>
          <a:p>
            <a:pPr marL="457200" indent="-457200">
              <a:buClr>
                <a:srgbClr val="FF0000"/>
              </a:buClr>
              <a:buFont typeface="Arial" panose="020B0604020202020204" pitchFamily="34" charset="0"/>
              <a:buChar char="•"/>
            </a:pPr>
            <a:r>
              <a:rPr lang="en-GB" sz="2400" dirty="0"/>
              <a:t>Should pupils be known by the name, prefix and pronoun of their gender identity?</a:t>
            </a:r>
          </a:p>
          <a:p>
            <a:pPr marL="457200" indent="-457200">
              <a:buClr>
                <a:srgbClr val="FF0000"/>
              </a:buClr>
              <a:buFont typeface="Arial" panose="020B0604020202020204" pitchFamily="34" charset="0"/>
              <a:buChar char="•"/>
            </a:pPr>
            <a:endParaRPr lang="en-GB" sz="1200" dirty="0"/>
          </a:p>
          <a:p>
            <a:pPr marL="457200" indent="-457200">
              <a:buClr>
                <a:srgbClr val="FF0000"/>
              </a:buClr>
              <a:buFont typeface="Arial" panose="020B0604020202020204" pitchFamily="34" charset="0"/>
              <a:buChar char="•"/>
            </a:pPr>
            <a:r>
              <a:rPr lang="en-GB" sz="2400" dirty="0"/>
              <a:t>Mistakes (and they will happen) should be apologised for.</a:t>
            </a:r>
          </a:p>
          <a:p>
            <a:pPr marL="457200" indent="-457200">
              <a:buClr>
                <a:srgbClr val="FF0000"/>
              </a:buClr>
              <a:buFont typeface="Arial" panose="020B0604020202020204" pitchFamily="34" charset="0"/>
              <a:buChar char="•"/>
            </a:pPr>
            <a:endParaRPr lang="en-GB" sz="800" dirty="0"/>
          </a:p>
          <a:p>
            <a:pPr marL="457200" indent="-457200">
              <a:buClr>
                <a:srgbClr val="FF0000"/>
              </a:buClr>
              <a:buFont typeface="Arial" panose="020B0604020202020204" pitchFamily="34" charset="0"/>
              <a:buChar char="•"/>
            </a:pPr>
            <a:r>
              <a:rPr lang="en-GB" sz="2400" dirty="0"/>
              <a:t>Should the refusal to use chosen name and pronoun </a:t>
            </a:r>
          </a:p>
          <a:p>
            <a:pPr>
              <a:buClr>
                <a:srgbClr val="FF0000"/>
              </a:buClr>
            </a:pPr>
            <a:r>
              <a:rPr lang="en-GB" sz="2400" dirty="0"/>
              <a:t>       be considered as transphobic bullying?</a:t>
            </a:r>
          </a:p>
        </p:txBody>
      </p:sp>
      <p:pic>
        <p:nvPicPr>
          <p:cNvPr id="5" name="Picture 4" descr="Practical Advice on SaaS Marketing: December 20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sp>
        <p:nvSpPr>
          <p:cNvPr id="8" name="Rectangle 7">
            <a:extLst>
              <a:ext uri="{FF2B5EF4-FFF2-40B4-BE49-F238E27FC236}">
                <a16:creationId xmlns:a16="http://schemas.microsoft.com/office/drawing/2014/main" id="{645199A9-0368-4261-9CF8-D95EDC356D30}"/>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DAB7FA41-974C-DAC0-6EBE-97BC80045B4B}"/>
              </a:ext>
            </a:extLst>
          </p:cNvPr>
          <p:cNvSpPr txBox="1">
            <a:spLocks/>
          </p:cNvSpPr>
          <p:nvPr/>
        </p:nvSpPr>
        <p:spPr>
          <a:xfrm>
            <a:off x="777815" y="23302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Names &amp; Pronouns *</a:t>
            </a:r>
          </a:p>
        </p:txBody>
      </p:sp>
      <p:sp>
        <p:nvSpPr>
          <p:cNvPr id="12" name="TextBox 11">
            <a:extLst>
              <a:ext uri="{FF2B5EF4-FFF2-40B4-BE49-F238E27FC236}">
                <a16:creationId xmlns:a16="http://schemas.microsoft.com/office/drawing/2014/main" id="{EF5F31C7-1D7A-7636-EE10-7F154654DE46}"/>
              </a:ext>
            </a:extLst>
          </p:cNvPr>
          <p:cNvSpPr txBox="1"/>
          <p:nvPr/>
        </p:nvSpPr>
        <p:spPr>
          <a:xfrm>
            <a:off x="362527" y="1398332"/>
            <a:ext cx="11441546" cy="1692771"/>
          </a:xfrm>
          <a:prstGeom prst="rect">
            <a:avLst/>
          </a:prstGeom>
          <a:noFill/>
        </p:spPr>
        <p:txBody>
          <a:bodyPr wrap="square">
            <a:spAutoFit/>
          </a:bodyPr>
          <a:lstStyle/>
          <a:p>
            <a:pPr algn="l"/>
            <a:r>
              <a:rPr lang="en-GB" sz="2400" b="0" i="0" dirty="0">
                <a:effectLst/>
              </a:rPr>
              <a:t>The draft guidance states that primary children “should not have different pronouns to their sex-based pronouns used about them”.</a:t>
            </a:r>
          </a:p>
          <a:p>
            <a:pPr algn="l"/>
            <a:endParaRPr lang="en-GB" sz="800" b="0" i="0" dirty="0">
              <a:effectLst/>
            </a:endParaRPr>
          </a:p>
          <a:p>
            <a:pPr algn="l"/>
            <a:r>
              <a:rPr lang="en-GB" sz="2400" b="0" i="0" dirty="0">
                <a:effectLst/>
              </a:rPr>
              <a:t>For older children, schools  should only agree “if they are confident that the benefit to the individual child </a:t>
            </a:r>
            <a:r>
              <a:rPr lang="en-GB" sz="2400" b="0" i="0" u="sng" dirty="0">
                <a:effectLst/>
              </a:rPr>
              <a:t>outweighs the impact on the school community</a:t>
            </a:r>
            <a:r>
              <a:rPr lang="en-GB" sz="2400" b="0" i="0" dirty="0">
                <a:effectLst/>
              </a:rPr>
              <a:t>”.</a:t>
            </a:r>
          </a:p>
        </p:txBody>
      </p:sp>
      <p:pic>
        <p:nvPicPr>
          <p:cNvPr id="2" name="Content Placeholder 4" descr="A logo with a black background&#10;&#10;Description automatically generated">
            <a:extLst>
              <a:ext uri="{FF2B5EF4-FFF2-40B4-BE49-F238E27FC236}">
                <a16:creationId xmlns:a16="http://schemas.microsoft.com/office/drawing/2014/main" id="{44A0399E-1D4A-C953-F0ED-FB55C402C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401045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699" y="1817920"/>
            <a:ext cx="11372850" cy="2185214"/>
          </a:xfrm>
          <a:prstGeom prst="rect">
            <a:avLst/>
          </a:prstGeom>
        </p:spPr>
        <p:txBody>
          <a:bodyPr wrap="square">
            <a:spAutoFit/>
          </a:bodyPr>
          <a:lstStyle/>
          <a:p>
            <a:pPr algn="just"/>
            <a:r>
              <a:rPr lang="en-GB" sz="2000" dirty="0"/>
              <a:t>‘A child who is gender questioning should, in general, be held to the same uniform standards as other children of their sex at their school and schools may set clear rules to this effect.</a:t>
            </a:r>
          </a:p>
          <a:p>
            <a:pPr algn="just"/>
            <a:endParaRPr lang="en-GB" sz="800" dirty="0"/>
          </a:p>
          <a:p>
            <a:pPr algn="just"/>
            <a:r>
              <a:rPr lang="en-GB" sz="2000" dirty="0"/>
              <a:t>Many schools have a unisex uniform that can be worn by both sexes or offer significant flexibility, so allowing a child to change their uniform may be relatively easily accommodated. </a:t>
            </a:r>
          </a:p>
          <a:p>
            <a:pPr algn="just"/>
            <a:endParaRPr lang="en-GB" sz="800" dirty="0"/>
          </a:p>
          <a:p>
            <a:pPr algn="just"/>
            <a:r>
              <a:rPr lang="en-GB" sz="2000" dirty="0"/>
              <a:t>Schools may agree changes or exceptions to the standard school uniform for most uniform items, but not for swimwear.’ </a:t>
            </a:r>
            <a:endParaRPr lang="en-GB" sz="2000" b="0" i="0" dirty="0">
              <a:effectLst/>
            </a:endParaRPr>
          </a:p>
        </p:txBody>
      </p:sp>
      <p:sp>
        <p:nvSpPr>
          <p:cNvPr id="4" name="TextBox 3"/>
          <p:cNvSpPr txBox="1"/>
          <p:nvPr/>
        </p:nvSpPr>
        <p:spPr>
          <a:xfrm>
            <a:off x="328180" y="1348906"/>
            <a:ext cx="3678699" cy="523220"/>
          </a:xfrm>
          <a:prstGeom prst="rect">
            <a:avLst/>
          </a:prstGeom>
          <a:noFill/>
        </p:spPr>
        <p:txBody>
          <a:bodyPr wrap="none" rtlCol="0">
            <a:spAutoFit/>
          </a:bodyPr>
          <a:lstStyle/>
          <a:p>
            <a:r>
              <a:rPr lang="en-GB" sz="2800" dirty="0"/>
              <a:t>DfE New Guidance says:</a:t>
            </a:r>
          </a:p>
        </p:txBody>
      </p:sp>
      <p:sp>
        <p:nvSpPr>
          <p:cNvPr id="5" name="TextBox 4"/>
          <p:cNvSpPr txBox="1"/>
          <p:nvPr/>
        </p:nvSpPr>
        <p:spPr>
          <a:xfrm>
            <a:off x="432451" y="4003134"/>
            <a:ext cx="9820574" cy="1569660"/>
          </a:xfrm>
          <a:prstGeom prst="rect">
            <a:avLst/>
          </a:prstGeom>
          <a:noFill/>
        </p:spPr>
        <p:txBody>
          <a:bodyPr wrap="none" rtlCol="0">
            <a:spAutoFit/>
          </a:bodyPr>
          <a:lstStyle/>
          <a:p>
            <a:r>
              <a:rPr lang="en-GB" sz="2400" dirty="0"/>
              <a:t>Therefore, should Trusts:</a:t>
            </a:r>
          </a:p>
          <a:p>
            <a:endParaRPr lang="en-GB" sz="800" dirty="0"/>
          </a:p>
          <a:p>
            <a:pPr marL="342900" indent="-342900">
              <a:buClr>
                <a:srgbClr val="FF0000"/>
              </a:buClr>
              <a:buFont typeface="Arial" panose="020B0604020202020204" pitchFamily="34" charset="0"/>
              <a:buChar char="•"/>
            </a:pPr>
            <a:r>
              <a:rPr lang="en-GB" sz="2400" dirty="0"/>
              <a:t>Avoid specific boys’ and girls’ uniforms – aim for a gender-neutral uniform</a:t>
            </a:r>
          </a:p>
          <a:p>
            <a:pPr marL="171450" indent="-171450">
              <a:buClr>
                <a:srgbClr val="FF0000"/>
              </a:buClr>
              <a:buFont typeface="Arial" panose="020B0604020202020204" pitchFamily="34" charset="0"/>
              <a:buChar char="•"/>
            </a:pPr>
            <a:endParaRPr lang="en-GB" sz="800" dirty="0"/>
          </a:p>
          <a:p>
            <a:pPr marL="342900" indent="-342900">
              <a:buClr>
                <a:srgbClr val="FF0000"/>
              </a:buClr>
              <a:buFont typeface="Arial" panose="020B0604020202020204" pitchFamily="34" charset="0"/>
              <a:buChar char="•"/>
            </a:pPr>
            <a:r>
              <a:rPr lang="en-GB" sz="2400" dirty="0"/>
              <a:t>Allow sports kit that aligns with gender identity</a:t>
            </a:r>
          </a:p>
          <a:p>
            <a:pPr marL="342900" indent="-342900">
              <a:buClr>
                <a:srgbClr val="FF0000"/>
              </a:buClr>
              <a:buFont typeface="Arial" panose="020B0604020202020204" pitchFamily="34" charset="0"/>
              <a:buChar char="•"/>
            </a:pPr>
            <a:endParaRPr lang="en-GB" sz="800" dirty="0"/>
          </a:p>
        </p:txBody>
      </p:sp>
      <p:pic>
        <p:nvPicPr>
          <p:cNvPr id="6" name="Picture 5" descr="Practical Advice on SaaS Marketing: December 20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1198" y="4845723"/>
            <a:ext cx="2680802" cy="2012277"/>
          </a:xfrm>
          <a:prstGeom prst="rect">
            <a:avLst/>
          </a:prstGeom>
        </p:spPr>
      </p:pic>
      <p:sp>
        <p:nvSpPr>
          <p:cNvPr id="7" name="Rectangle 6"/>
          <p:cNvSpPr/>
          <p:nvPr/>
        </p:nvSpPr>
        <p:spPr>
          <a:xfrm>
            <a:off x="466725" y="5648072"/>
            <a:ext cx="9044473" cy="882678"/>
          </a:xfrm>
          <a:prstGeom prst="rect">
            <a:avLst/>
          </a:prstGeom>
        </p:spPr>
        <p:txBody>
          <a:bodyPr wrap="square">
            <a:spAutoFit/>
          </a:bodyPr>
          <a:lstStyle/>
          <a:p>
            <a:pPr algn="just">
              <a:lnSpc>
                <a:spcPct val="107000"/>
              </a:lnSpc>
              <a:spcAft>
                <a:spcPts val="0"/>
              </a:spcAft>
            </a:pPr>
            <a:r>
              <a:rPr lang="en-GB" sz="2400" i="1" dirty="0">
                <a:solidFill>
                  <a:schemeClr val="accent2"/>
                </a:solidFill>
                <a:ea typeface="Calibri" panose="020F0502020204030204" pitchFamily="34" charset="0"/>
                <a:cs typeface="Times New Roman" panose="02020603050405020304" pitchFamily="18" charset="0"/>
              </a:rPr>
              <a:t>Does your setting place any gender-based requirements on clothing, </a:t>
            </a:r>
          </a:p>
          <a:p>
            <a:pPr algn="just">
              <a:lnSpc>
                <a:spcPct val="107000"/>
              </a:lnSpc>
              <a:spcAft>
                <a:spcPts val="0"/>
              </a:spcAft>
            </a:pPr>
            <a:r>
              <a:rPr lang="en-GB" sz="2400" i="1" dirty="0">
                <a:solidFill>
                  <a:schemeClr val="accent2"/>
                </a:solidFill>
                <a:ea typeface="Calibri" panose="020F0502020204030204" pitchFamily="34" charset="0"/>
                <a:cs typeface="Times New Roman" panose="02020603050405020304" pitchFamily="18" charset="0"/>
              </a:rPr>
              <a:t>uniform or hair styles? Does anything need to change?</a:t>
            </a:r>
          </a:p>
        </p:txBody>
      </p:sp>
      <p:sp>
        <p:nvSpPr>
          <p:cNvPr id="9" name="Rectangle 8">
            <a:extLst>
              <a:ext uri="{FF2B5EF4-FFF2-40B4-BE49-F238E27FC236}">
                <a16:creationId xmlns:a16="http://schemas.microsoft.com/office/drawing/2014/main" id="{A926CE8B-8FD1-187C-E523-C86697DBF69D}"/>
              </a:ext>
            </a:extLst>
          </p:cNvPr>
          <p:cNvSpPr/>
          <p:nvPr/>
        </p:nvSpPr>
        <p:spPr>
          <a:xfrm>
            <a:off x="-1" y="-16567"/>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id="{4B3BD525-8EE6-8F3E-ACD8-ACE6C5F544C9}"/>
              </a:ext>
            </a:extLst>
          </p:cNvPr>
          <p:cNvSpPr txBox="1">
            <a:spLocks/>
          </p:cNvSpPr>
          <p:nvPr/>
        </p:nvSpPr>
        <p:spPr>
          <a:xfrm>
            <a:off x="815324" y="293131"/>
            <a:ext cx="10515600" cy="79395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Uniforms *</a:t>
            </a:r>
          </a:p>
        </p:txBody>
      </p:sp>
      <p:pic>
        <p:nvPicPr>
          <p:cNvPr id="2" name="Content Placeholder 4" descr="A logo with a black background&#10;&#10;Description automatically generated">
            <a:extLst>
              <a:ext uri="{FF2B5EF4-FFF2-40B4-BE49-F238E27FC236}">
                <a16:creationId xmlns:a16="http://schemas.microsoft.com/office/drawing/2014/main" id="{59A989BA-7250-B1F8-F575-5076F7786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31100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actical Advice on SaaS Marketing: December 20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sp>
        <p:nvSpPr>
          <p:cNvPr id="3" name="TextBox 2"/>
          <p:cNvSpPr txBox="1"/>
          <p:nvPr/>
        </p:nvSpPr>
        <p:spPr>
          <a:xfrm>
            <a:off x="504091" y="1425255"/>
            <a:ext cx="10328725" cy="4216539"/>
          </a:xfrm>
          <a:prstGeom prst="rect">
            <a:avLst/>
          </a:prstGeom>
          <a:noFill/>
        </p:spPr>
        <p:txBody>
          <a:bodyPr wrap="none" rtlCol="0">
            <a:spAutoFit/>
          </a:bodyPr>
          <a:lstStyle/>
          <a:p>
            <a:r>
              <a:rPr lang="en-GB" sz="2400" dirty="0"/>
              <a:t>‘Only after the school has considered relevant factors outlined above, alternative </a:t>
            </a:r>
          </a:p>
          <a:p>
            <a:r>
              <a:rPr lang="en-GB" sz="2400" dirty="0"/>
              <a:t> arrangements should be sought’</a:t>
            </a:r>
          </a:p>
          <a:p>
            <a:endParaRPr lang="en-GB" sz="1000" dirty="0"/>
          </a:p>
          <a:p>
            <a:r>
              <a:rPr lang="en-GB" sz="2400" dirty="0"/>
              <a:t>To this end facilities should, where we can:</a:t>
            </a:r>
          </a:p>
          <a:p>
            <a:pPr marL="800100" lvl="1" indent="-342900">
              <a:buClr>
                <a:srgbClr val="FF0000"/>
              </a:buClr>
              <a:buFont typeface="Arial" panose="020B0604020202020204" pitchFamily="34" charset="0"/>
              <a:buChar char="•"/>
            </a:pPr>
            <a:r>
              <a:rPr lang="en-GB" sz="2400" dirty="0"/>
              <a:t>Offer gender neutral toilet facilities;</a:t>
            </a:r>
          </a:p>
          <a:p>
            <a:pPr marL="800100" lvl="1" indent="-342900">
              <a:buClr>
                <a:srgbClr val="FF0000"/>
              </a:buClr>
              <a:buFont typeface="Arial" panose="020B0604020202020204" pitchFamily="34" charset="0"/>
              <a:buChar char="•"/>
            </a:pPr>
            <a:r>
              <a:rPr lang="en-GB" sz="2400" dirty="0"/>
              <a:t>Floor to ceiling doors toilet &amp; changing room cubicle doors;</a:t>
            </a:r>
          </a:p>
          <a:p>
            <a:pPr marL="800100" lvl="1" indent="-342900">
              <a:buClr>
                <a:srgbClr val="FF0000"/>
              </a:buClr>
              <a:buFont typeface="Arial" panose="020B0604020202020204" pitchFamily="34" charset="0"/>
              <a:buChar char="•"/>
            </a:pPr>
            <a:r>
              <a:rPr lang="en-GB" sz="2400" dirty="0"/>
              <a:t>Fully working door locks;</a:t>
            </a:r>
          </a:p>
          <a:p>
            <a:pPr marL="800100" lvl="1" indent="-342900">
              <a:buClr>
                <a:srgbClr val="FF0000"/>
              </a:buClr>
              <a:buFont typeface="Arial" panose="020B0604020202020204" pitchFamily="34" charset="0"/>
              <a:buChar char="•"/>
            </a:pPr>
            <a:r>
              <a:rPr lang="en-GB" sz="2400" dirty="0"/>
              <a:t>PE changing cubicle options if possible;</a:t>
            </a:r>
          </a:p>
          <a:p>
            <a:pPr marL="800100" lvl="1" indent="-342900">
              <a:buClr>
                <a:srgbClr val="FF0000"/>
              </a:buClr>
              <a:buFont typeface="Arial" panose="020B0604020202020204" pitchFamily="34" charset="0"/>
              <a:buChar char="•"/>
            </a:pPr>
            <a:r>
              <a:rPr lang="en-GB" sz="2400" dirty="0"/>
              <a:t>Rename ‘disabled toilet’ to ‘unisex toilet with access’</a:t>
            </a:r>
          </a:p>
          <a:p>
            <a:endParaRPr lang="en-GB" sz="1000" dirty="0"/>
          </a:p>
          <a:p>
            <a:r>
              <a:rPr lang="en-GB" sz="2400" dirty="0"/>
              <a:t>Transgender students should not be directed to use the disabled toilets</a:t>
            </a:r>
          </a:p>
          <a:p>
            <a:endParaRPr lang="en-GB" sz="800" dirty="0"/>
          </a:p>
          <a:p>
            <a:r>
              <a:rPr lang="en-GB" sz="2400" dirty="0"/>
              <a:t>Overnight trips should specifically consider transgender students</a:t>
            </a:r>
          </a:p>
        </p:txBody>
      </p:sp>
      <p:sp>
        <p:nvSpPr>
          <p:cNvPr id="5" name="Rectangle 4"/>
          <p:cNvSpPr/>
          <p:nvPr/>
        </p:nvSpPr>
        <p:spPr>
          <a:xfrm>
            <a:off x="442168" y="5767733"/>
            <a:ext cx="9044473" cy="882678"/>
          </a:xfrm>
          <a:prstGeom prst="rect">
            <a:avLst/>
          </a:prstGeom>
        </p:spPr>
        <p:txBody>
          <a:bodyPr wrap="square">
            <a:spAutoFit/>
          </a:bodyPr>
          <a:lstStyle/>
          <a:p>
            <a:pPr algn="just">
              <a:lnSpc>
                <a:spcPct val="107000"/>
              </a:lnSpc>
              <a:spcAft>
                <a:spcPts val="0"/>
              </a:spcAft>
            </a:pPr>
            <a:r>
              <a:rPr lang="en-GB" sz="2400" i="1" dirty="0">
                <a:solidFill>
                  <a:schemeClr val="accent2"/>
                </a:solidFill>
                <a:ea typeface="Calibri" panose="020F0502020204030204" pitchFamily="34" charset="0"/>
                <a:cs typeface="Times New Roman" panose="02020603050405020304" pitchFamily="18" charset="0"/>
              </a:rPr>
              <a:t>This is often the most difficult to accommodate. How will you make this work in your setting? How will you safeguard the pupils?</a:t>
            </a:r>
          </a:p>
        </p:txBody>
      </p:sp>
      <p:sp>
        <p:nvSpPr>
          <p:cNvPr id="6" name="Rectangle 5">
            <a:extLst>
              <a:ext uri="{FF2B5EF4-FFF2-40B4-BE49-F238E27FC236}">
                <a16:creationId xmlns:a16="http://schemas.microsoft.com/office/drawing/2014/main" id="{860420DF-DEE1-3DBE-7433-0D0A793AD103}"/>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C1C913C0-A24C-CB48-64A6-2E943965D50F}"/>
              </a:ext>
            </a:extLst>
          </p:cNvPr>
          <p:cNvSpPr txBox="1">
            <a:spLocks/>
          </p:cNvSpPr>
          <p:nvPr/>
        </p:nvSpPr>
        <p:spPr>
          <a:xfrm>
            <a:off x="777815" y="207589"/>
            <a:ext cx="10527494" cy="11108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Trips, Toilets &amp; Changing Facilities</a:t>
            </a:r>
          </a:p>
        </p:txBody>
      </p:sp>
      <p:pic>
        <p:nvPicPr>
          <p:cNvPr id="2" name="Content Placeholder 4" descr="A logo with a black background&#10;&#10;Description automatically generated">
            <a:extLst>
              <a:ext uri="{FF2B5EF4-FFF2-40B4-BE49-F238E27FC236}">
                <a16:creationId xmlns:a16="http://schemas.microsoft.com/office/drawing/2014/main" id="{B2255F2D-6955-7A66-55D6-303003950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57889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051" y="1520825"/>
            <a:ext cx="10440955" cy="3662541"/>
          </a:xfrm>
          <a:prstGeom prst="rect">
            <a:avLst/>
          </a:prstGeom>
          <a:noFill/>
        </p:spPr>
        <p:txBody>
          <a:bodyPr wrap="square" rtlCol="0">
            <a:spAutoFit/>
          </a:bodyPr>
          <a:lstStyle/>
          <a:p>
            <a:r>
              <a:rPr lang="en-GB" sz="2400" dirty="0"/>
              <a:t>Where possible:</a:t>
            </a:r>
          </a:p>
          <a:p>
            <a:endParaRPr lang="en-GB" sz="800" dirty="0"/>
          </a:p>
          <a:p>
            <a:pPr marL="457200" indent="-457200">
              <a:buClr>
                <a:srgbClr val="FF0000"/>
              </a:buClr>
              <a:buFont typeface="Arial" panose="020B0604020202020204" pitchFamily="34" charset="0"/>
              <a:buChar char="•"/>
            </a:pPr>
            <a:r>
              <a:rPr lang="en-GB" sz="2400" dirty="0"/>
              <a:t>Avoid ‘Boys verses Girls’ challenges</a:t>
            </a:r>
          </a:p>
          <a:p>
            <a:pPr marL="457200" indent="-457200">
              <a:buClr>
                <a:srgbClr val="FF0000"/>
              </a:buClr>
              <a:buFont typeface="Arial" panose="020B0604020202020204" pitchFamily="34" charset="0"/>
              <a:buChar char="•"/>
            </a:pPr>
            <a:endParaRPr lang="en-GB" sz="800" dirty="0"/>
          </a:p>
          <a:p>
            <a:pPr marL="457200" indent="-457200">
              <a:buClr>
                <a:srgbClr val="FF0000"/>
              </a:buClr>
              <a:buFont typeface="Arial" panose="020B0604020202020204" pitchFamily="34" charset="0"/>
              <a:buChar char="•"/>
            </a:pPr>
            <a:r>
              <a:rPr lang="en-GB" sz="2400" dirty="0"/>
              <a:t>Avoid gendered groups e.g. ‘All the boys to this side, all the girls to the other.’</a:t>
            </a:r>
          </a:p>
          <a:p>
            <a:pPr marL="457200" indent="-457200">
              <a:buClr>
                <a:srgbClr val="FF0000"/>
              </a:buClr>
              <a:buFont typeface="Arial" panose="020B0604020202020204" pitchFamily="34" charset="0"/>
              <a:buChar char="•"/>
            </a:pPr>
            <a:endParaRPr lang="en-GB" sz="800" dirty="0"/>
          </a:p>
          <a:p>
            <a:pPr marL="457200" indent="-457200">
              <a:buClr>
                <a:srgbClr val="FF0000"/>
              </a:buClr>
              <a:buFont typeface="Arial" panose="020B0604020202020204" pitchFamily="34" charset="0"/>
              <a:buChar char="•"/>
            </a:pPr>
            <a:r>
              <a:rPr lang="en-GB" sz="2400" dirty="0"/>
              <a:t>Reading books for boys &amp; books for girls.</a:t>
            </a:r>
          </a:p>
          <a:p>
            <a:pPr marL="457200" indent="-457200">
              <a:buClr>
                <a:srgbClr val="FF0000"/>
              </a:buClr>
              <a:buFont typeface="Arial" panose="020B0604020202020204" pitchFamily="34" charset="0"/>
              <a:buChar char="•"/>
            </a:pPr>
            <a:endParaRPr lang="en-GB" sz="800" dirty="0"/>
          </a:p>
          <a:p>
            <a:pPr marL="457200" indent="-457200">
              <a:buClr>
                <a:srgbClr val="FF0000"/>
              </a:buClr>
              <a:buFont typeface="Arial" panose="020B0604020202020204" pitchFamily="34" charset="0"/>
              <a:buChar char="•"/>
            </a:pPr>
            <a:r>
              <a:rPr lang="en-GB" sz="2400" dirty="0"/>
              <a:t>Should we consider avoiding gendered terms e.g. Head Boy &amp; Head Girl</a:t>
            </a:r>
          </a:p>
          <a:p>
            <a:pPr marL="457200" indent="-457200">
              <a:buClr>
                <a:srgbClr val="FF0000"/>
              </a:buClr>
              <a:buFont typeface="Arial" panose="020B0604020202020204" pitchFamily="34" charset="0"/>
              <a:buChar char="•"/>
            </a:pPr>
            <a:endParaRPr lang="en-GB" sz="800" dirty="0"/>
          </a:p>
          <a:p>
            <a:pPr marL="457200" indent="-457200">
              <a:buClr>
                <a:srgbClr val="FF0000"/>
              </a:buClr>
              <a:buFont typeface="Arial" panose="020B0604020202020204" pitchFamily="34" charset="0"/>
              <a:buChar char="•"/>
            </a:pPr>
            <a:r>
              <a:rPr lang="en-GB" sz="2400" dirty="0"/>
              <a:t>Gender specific sports only when necessary</a:t>
            </a:r>
          </a:p>
          <a:p>
            <a:endParaRPr lang="en-GB" sz="2400" dirty="0"/>
          </a:p>
          <a:p>
            <a:endParaRPr lang="en-GB" sz="2400" dirty="0"/>
          </a:p>
        </p:txBody>
      </p:sp>
      <p:pic>
        <p:nvPicPr>
          <p:cNvPr id="4" name="Picture 3" descr="Practical Advice on SaaS Marketing: December 20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sp>
        <p:nvSpPr>
          <p:cNvPr id="5" name="Rectangle 4"/>
          <p:cNvSpPr/>
          <p:nvPr/>
        </p:nvSpPr>
        <p:spPr>
          <a:xfrm>
            <a:off x="317039" y="5183366"/>
            <a:ext cx="9044473" cy="1409553"/>
          </a:xfrm>
          <a:prstGeom prst="rect">
            <a:avLst/>
          </a:prstGeom>
        </p:spPr>
        <p:txBody>
          <a:bodyPr wrap="square">
            <a:spAutoFit/>
          </a:bodyPr>
          <a:lstStyle/>
          <a:p>
            <a:pPr algn="just">
              <a:lnSpc>
                <a:spcPct val="107000"/>
              </a:lnSpc>
              <a:spcAft>
                <a:spcPts val="0"/>
              </a:spcAft>
            </a:pPr>
            <a:r>
              <a:rPr lang="en-GB" sz="2400" i="1" dirty="0">
                <a:solidFill>
                  <a:schemeClr val="accent2"/>
                </a:solidFill>
                <a:ea typeface="Calibri" panose="020F0502020204030204" pitchFamily="34" charset="0"/>
                <a:cs typeface="Times New Roman" panose="02020603050405020304" pitchFamily="18" charset="0"/>
              </a:rPr>
              <a:t>This often happens unconsciously, take a walk around your setting and see if there are any examples of gendered activity.</a:t>
            </a:r>
          </a:p>
          <a:p>
            <a:pPr algn="just">
              <a:lnSpc>
                <a:spcPct val="107000"/>
              </a:lnSpc>
              <a:spcAft>
                <a:spcPts val="0"/>
              </a:spcAft>
            </a:pPr>
            <a:endParaRPr lang="en-GB" sz="800" i="1" dirty="0">
              <a:solidFill>
                <a:schemeClr val="accent2"/>
              </a:solidFill>
              <a:ea typeface="Calibri" panose="020F0502020204030204" pitchFamily="34" charset="0"/>
              <a:cs typeface="Times New Roman" panose="02020603050405020304" pitchFamily="18" charset="0"/>
            </a:endParaRPr>
          </a:p>
          <a:p>
            <a:pPr algn="just">
              <a:lnSpc>
                <a:spcPct val="107000"/>
              </a:lnSpc>
              <a:spcAft>
                <a:spcPts val="0"/>
              </a:spcAft>
            </a:pPr>
            <a:r>
              <a:rPr lang="en-GB" sz="2400" i="1" dirty="0">
                <a:solidFill>
                  <a:schemeClr val="accent2"/>
                </a:solidFill>
                <a:ea typeface="Calibri" panose="020F0502020204030204" pitchFamily="34" charset="0"/>
                <a:cs typeface="Times New Roman" panose="02020603050405020304" pitchFamily="18" charset="0"/>
              </a:rPr>
              <a:t>How can you change the culture in your Academy? </a:t>
            </a:r>
          </a:p>
        </p:txBody>
      </p:sp>
      <p:sp>
        <p:nvSpPr>
          <p:cNvPr id="7" name="Rectangle 6">
            <a:extLst>
              <a:ext uri="{FF2B5EF4-FFF2-40B4-BE49-F238E27FC236}">
                <a16:creationId xmlns:a16="http://schemas.microsoft.com/office/drawing/2014/main" id="{47939B1B-348A-32C4-AB61-20119926A6B5}"/>
              </a:ext>
            </a:extLst>
          </p:cNvPr>
          <p:cNvSpPr/>
          <p:nvPr/>
        </p:nvSpPr>
        <p:spPr>
          <a:xfrm>
            <a:off x="0" y="-8390"/>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7EF73F0C-DB6A-17DB-7520-F54FE21356CE}"/>
              </a:ext>
            </a:extLst>
          </p:cNvPr>
          <p:cNvSpPr txBox="1">
            <a:spLocks/>
          </p:cNvSpPr>
          <p:nvPr/>
        </p:nvSpPr>
        <p:spPr>
          <a:xfrm>
            <a:off x="701965" y="0"/>
            <a:ext cx="10591451" cy="131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Teamwork and Group Challenges</a:t>
            </a:r>
          </a:p>
        </p:txBody>
      </p:sp>
      <p:pic>
        <p:nvPicPr>
          <p:cNvPr id="2" name="Content Placeholder 4" descr="A logo with a black background&#10;&#10;Description automatically generated">
            <a:extLst>
              <a:ext uri="{FF2B5EF4-FFF2-40B4-BE49-F238E27FC236}">
                <a16:creationId xmlns:a16="http://schemas.microsoft.com/office/drawing/2014/main" id="{D4AD7B7E-52FA-6CDE-2578-1A54C8F0D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39939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b75f422ede_2_3"/>
          <p:cNvSpPr/>
          <p:nvPr/>
        </p:nvSpPr>
        <p:spPr>
          <a:xfrm>
            <a:off x="-1" y="-15505"/>
            <a:ext cx="12192000" cy="1325700"/>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g2b75f422ede_2_3"/>
          <p:cNvSpPr txBox="1">
            <a:spLocks noGrp="1"/>
          </p:cNvSpPr>
          <p:nvPr>
            <p:ph type="title"/>
          </p:nvPr>
        </p:nvSpPr>
        <p:spPr>
          <a:xfrm>
            <a:off x="777815" y="-711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Calibri"/>
              <a:buNone/>
            </a:pPr>
            <a:r>
              <a:rPr lang="en-GB" sz="5400" b="1">
                <a:solidFill>
                  <a:schemeClr val="accent1"/>
                </a:solidFill>
              </a:rPr>
              <a:t>Know your why</a:t>
            </a:r>
            <a:endParaRPr/>
          </a:p>
        </p:txBody>
      </p:sp>
      <p:pic>
        <p:nvPicPr>
          <p:cNvPr id="136" name="Google Shape;136;g2b75f422ede_2_3" descr="A logo with a black background&#10;&#10;Description automatically generated"/>
          <p:cNvPicPr preferRelativeResize="0"/>
          <p:nvPr/>
        </p:nvPicPr>
        <p:blipFill rotWithShape="1">
          <a:blip r:embed="rId3">
            <a:alphaModFix/>
          </a:blip>
          <a:srcRect/>
          <a:stretch/>
        </p:blipFill>
        <p:spPr>
          <a:xfrm>
            <a:off x="10458450" y="-356754"/>
            <a:ext cx="1733547" cy="1857378"/>
          </a:xfrm>
          <a:prstGeom prst="rect">
            <a:avLst/>
          </a:prstGeom>
          <a:noFill/>
          <a:ln>
            <a:noFill/>
          </a:ln>
        </p:spPr>
      </p:pic>
      <p:sp>
        <p:nvSpPr>
          <p:cNvPr id="137" name="Google Shape;137;g2b75f422ede_2_3"/>
          <p:cNvSpPr txBox="1">
            <a:spLocks noGrp="1"/>
          </p:cNvSpPr>
          <p:nvPr>
            <p:ph type="body" idx="1"/>
          </p:nvPr>
        </p:nvSpPr>
        <p:spPr>
          <a:xfrm>
            <a:off x="4907525" y="1733550"/>
            <a:ext cx="70149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GB"/>
              <a:t>Whole school approach </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GB"/>
              <a:t>Pastoral impact will improve classroom learning</a:t>
            </a:r>
            <a:endParaRPr/>
          </a:p>
          <a:p>
            <a:pPr marL="0" lvl="0" indent="0" algn="l" rtl="0">
              <a:lnSpc>
                <a:spcPct val="90000"/>
              </a:lnSpc>
              <a:spcBef>
                <a:spcPts val="0"/>
              </a:spcBef>
              <a:spcAft>
                <a:spcPts val="0"/>
              </a:spcAft>
              <a:buSzPts val="1800"/>
              <a:buNone/>
            </a:pPr>
            <a:endParaRPr/>
          </a:p>
          <a:p>
            <a:pPr marL="0" lvl="0" indent="0" algn="l" rtl="0">
              <a:lnSpc>
                <a:spcPct val="90000"/>
              </a:lnSpc>
              <a:spcBef>
                <a:spcPts val="0"/>
              </a:spcBef>
              <a:spcAft>
                <a:spcPts val="0"/>
              </a:spcAft>
              <a:buSzPts val="1800"/>
              <a:buNone/>
            </a:pPr>
            <a:r>
              <a:rPr lang="en-GB">
                <a:solidFill>
                  <a:srgbClr val="121212"/>
                </a:solidFill>
                <a:highlight>
                  <a:srgbClr val="FFFFFF"/>
                </a:highlight>
              </a:rPr>
              <a:t>Not a quick-burst intervention to respond to behavioural or mental health conditions</a:t>
            </a:r>
            <a:r>
              <a:rPr lang="en-GB" sz="2600">
                <a:solidFill>
                  <a:srgbClr val="121212"/>
                </a:solidFill>
                <a:highlight>
                  <a:srgbClr val="FFFFFF"/>
                </a:highlight>
              </a:rPr>
              <a:t> </a:t>
            </a:r>
            <a:endParaRPr/>
          </a:p>
        </p:txBody>
      </p:sp>
      <p:pic>
        <p:nvPicPr>
          <p:cNvPr id="138" name="Google Shape;138;g2b75f422ede_2_3"/>
          <p:cNvPicPr preferRelativeResize="0"/>
          <p:nvPr/>
        </p:nvPicPr>
        <p:blipFill rotWithShape="1">
          <a:blip r:embed="rId4">
            <a:alphaModFix/>
          </a:blip>
          <a:srcRect/>
          <a:stretch/>
        </p:blipFill>
        <p:spPr>
          <a:xfrm>
            <a:off x="334913" y="1761250"/>
            <a:ext cx="4410075" cy="4295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725" y="2173640"/>
            <a:ext cx="11317573" cy="1200329"/>
          </a:xfrm>
          <a:prstGeom prst="rect">
            <a:avLst/>
          </a:prstGeom>
        </p:spPr>
        <p:txBody>
          <a:bodyPr wrap="square">
            <a:spAutoFit/>
          </a:bodyPr>
          <a:lstStyle/>
          <a:p>
            <a:pPr algn="just"/>
            <a:r>
              <a:rPr lang="en-GB" sz="2400" dirty="0">
                <a:ea typeface="Calibri" panose="020F0502020204030204" pitchFamily="34" charset="0"/>
                <a:cs typeface="Times New Roman" panose="02020603050405020304" pitchFamily="18" charset="0"/>
              </a:rPr>
              <a:t>Disclosure of transition to whom, by whom, how and when, will be carefully and sensitively managed by the Senior Leadership.  This will include communication to class teacher, pastoral staff and support staff</a:t>
            </a:r>
            <a:endParaRPr lang="en-GB" sz="2400" dirty="0"/>
          </a:p>
        </p:txBody>
      </p:sp>
      <p:sp>
        <p:nvSpPr>
          <p:cNvPr id="4" name="TextBox 3"/>
          <p:cNvSpPr txBox="1"/>
          <p:nvPr/>
        </p:nvSpPr>
        <p:spPr>
          <a:xfrm>
            <a:off x="419725" y="1523460"/>
            <a:ext cx="10013429" cy="461665"/>
          </a:xfrm>
          <a:prstGeom prst="rect">
            <a:avLst/>
          </a:prstGeom>
          <a:noFill/>
        </p:spPr>
        <p:txBody>
          <a:bodyPr wrap="square" rtlCol="0">
            <a:spAutoFit/>
          </a:bodyPr>
          <a:lstStyle/>
          <a:p>
            <a:r>
              <a:rPr lang="en-GB" sz="2400" dirty="0"/>
              <a:t>Pupils' confidentiality is protected under </a:t>
            </a:r>
            <a:r>
              <a:rPr lang="en-GB" sz="2400" dirty="0">
                <a:ea typeface="Calibri" panose="020F0502020204030204" pitchFamily="34" charset="0"/>
                <a:cs typeface="Times New Roman" panose="02020603050405020304" pitchFamily="18" charset="0"/>
              </a:rPr>
              <a:t>GDPR and Equality Act legal rights</a:t>
            </a:r>
            <a:endParaRPr lang="en-GB" sz="2400" dirty="0"/>
          </a:p>
        </p:txBody>
      </p:sp>
      <p:sp>
        <p:nvSpPr>
          <p:cNvPr id="6" name="Rectangle 5"/>
          <p:cNvSpPr/>
          <p:nvPr/>
        </p:nvSpPr>
        <p:spPr>
          <a:xfrm>
            <a:off x="437213" y="3455232"/>
            <a:ext cx="11432497" cy="3263329"/>
          </a:xfrm>
          <a:prstGeom prst="rect">
            <a:avLst/>
          </a:prstGeom>
        </p:spPr>
        <p:txBody>
          <a:bodyPr wrap="square">
            <a:spAutoFit/>
          </a:bodyPr>
          <a:lstStyle/>
          <a:p>
            <a:pPr algn="just">
              <a:lnSpc>
                <a:spcPct val="107000"/>
              </a:lnSpc>
              <a:spcAft>
                <a:spcPts val="0"/>
              </a:spcAft>
            </a:pPr>
            <a:r>
              <a:rPr lang="en-GB" sz="2400" dirty="0">
                <a:ea typeface="Calibri" panose="020F0502020204030204" pitchFamily="34" charset="0"/>
                <a:cs typeface="Times New Roman" panose="02020603050405020304" pitchFamily="18" charset="0"/>
              </a:rPr>
              <a:t>Press enquiries about transgender provision within a single academy will be declined so that any additional attention will not be drawn to the individual pupils. </a:t>
            </a:r>
          </a:p>
          <a:p>
            <a:pPr algn="just">
              <a:lnSpc>
                <a:spcPct val="107000"/>
              </a:lnSpc>
              <a:spcAft>
                <a:spcPts val="0"/>
              </a:spcAft>
            </a:pPr>
            <a:r>
              <a:rPr lang="en-GB" sz="1000" dirty="0">
                <a:ea typeface="Calibri" panose="020F0502020204030204" pitchFamily="34" charset="0"/>
                <a:cs typeface="Times New Roman" panose="02020603050405020304" pitchFamily="18" charset="0"/>
              </a:rPr>
              <a:t> </a:t>
            </a:r>
          </a:p>
          <a:p>
            <a:r>
              <a:rPr lang="en-GB" sz="2400" dirty="0">
                <a:ea typeface="Calibri" panose="020F0502020204030204" pitchFamily="34" charset="0"/>
                <a:cs typeface="Times New Roman" panose="02020603050405020304" pitchFamily="18" charset="0"/>
              </a:rPr>
              <a:t>Freedom of information enquiries about and transgender provision would be reviewed on a case-by-case basis. </a:t>
            </a:r>
          </a:p>
          <a:p>
            <a:pPr marL="342900" indent="-342900">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If the enquiry relates to an individual, then a GDPR exemption </a:t>
            </a:r>
          </a:p>
          <a:p>
            <a:pPr>
              <a:buClr>
                <a:srgbClr val="FF0000"/>
              </a:buClr>
            </a:pPr>
            <a:r>
              <a:rPr lang="en-GB" sz="2400" dirty="0">
                <a:ea typeface="Calibri" panose="020F0502020204030204" pitchFamily="34" charset="0"/>
                <a:cs typeface="Times New Roman" panose="02020603050405020304" pitchFamily="18" charset="0"/>
              </a:rPr>
              <a:t>     would apply. </a:t>
            </a:r>
          </a:p>
          <a:p>
            <a:pPr marL="342900" indent="-342900">
              <a:buClr>
                <a:srgbClr val="FF0000"/>
              </a:buClr>
              <a:buFont typeface="Arial" panose="020B0604020202020204" pitchFamily="34" charset="0"/>
              <a:buChar char="•"/>
            </a:pPr>
            <a:r>
              <a:rPr lang="en-GB" sz="2400" dirty="0">
                <a:ea typeface="Calibri" panose="020F0502020204030204" pitchFamily="34" charset="0"/>
                <a:cs typeface="Times New Roman" panose="02020603050405020304" pitchFamily="18" charset="0"/>
              </a:rPr>
              <a:t>If the enquiry related to transgender issues generally a decision</a:t>
            </a:r>
          </a:p>
          <a:p>
            <a:pPr>
              <a:buClr>
                <a:srgbClr val="FF0000"/>
              </a:buClr>
            </a:pPr>
            <a:r>
              <a:rPr lang="en-GB" sz="2400" dirty="0">
                <a:ea typeface="Calibri" panose="020F0502020204030204" pitchFamily="34" charset="0"/>
                <a:cs typeface="Times New Roman" panose="02020603050405020304" pitchFamily="18" charset="0"/>
              </a:rPr>
              <a:t>     to respond would be taken on its merits.</a:t>
            </a:r>
            <a:endParaRPr lang="en-GB" sz="2400" dirty="0"/>
          </a:p>
        </p:txBody>
      </p:sp>
      <p:pic>
        <p:nvPicPr>
          <p:cNvPr id="7" name="Picture 6" descr="Practical Advice on SaaS Marketing: December 20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sp>
        <p:nvSpPr>
          <p:cNvPr id="5" name="Rectangle 4">
            <a:extLst>
              <a:ext uri="{FF2B5EF4-FFF2-40B4-BE49-F238E27FC236}">
                <a16:creationId xmlns:a16="http://schemas.microsoft.com/office/drawing/2014/main" id="{A5D60C4D-9D12-554B-14D1-E8A21E806BC2}"/>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a:extLst>
              <a:ext uri="{FF2B5EF4-FFF2-40B4-BE49-F238E27FC236}">
                <a16:creationId xmlns:a16="http://schemas.microsoft.com/office/drawing/2014/main" id="{52A43F50-D835-2857-F78D-064444277F0F}"/>
              </a:ext>
            </a:extLst>
          </p:cNvPr>
          <p:cNvSpPr txBox="1">
            <a:spLocks/>
          </p:cNvSpPr>
          <p:nvPr/>
        </p:nvSpPr>
        <p:spPr>
          <a:xfrm>
            <a:off x="796977" y="2439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Disclosure &amp; Press Enquires</a:t>
            </a:r>
          </a:p>
        </p:txBody>
      </p:sp>
      <p:pic>
        <p:nvPicPr>
          <p:cNvPr id="2" name="Content Placeholder 4" descr="A logo with a black background&#10;&#10;Description automatically generated">
            <a:extLst>
              <a:ext uri="{FF2B5EF4-FFF2-40B4-BE49-F238E27FC236}">
                <a16:creationId xmlns:a16="http://schemas.microsoft.com/office/drawing/2014/main" id="{23563175-6566-7C7B-D83A-ACD8521CC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93113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4423" y="1520825"/>
            <a:ext cx="10578353" cy="4893647"/>
          </a:xfrm>
          <a:prstGeom prst="rect">
            <a:avLst/>
          </a:prstGeom>
        </p:spPr>
        <p:txBody>
          <a:bodyPr wrap="square">
            <a:spAutoFit/>
          </a:bodyPr>
          <a:lstStyle/>
          <a:p>
            <a:pPr>
              <a:spcAft>
                <a:spcPts val="0"/>
              </a:spcAft>
            </a:pPr>
            <a:r>
              <a:rPr lang="en-GB" sz="2400" i="1" dirty="0">
                <a:solidFill>
                  <a:srgbClr val="1F497D"/>
                </a:solidFill>
                <a:latin typeface="Calibri" panose="020F0502020204030204" pitchFamily="34" charset="0"/>
                <a:ea typeface="Calibri" panose="020F0502020204030204" pitchFamily="34" charset="0"/>
              </a:rPr>
              <a:t>You are observing the teaching of a maths lesson.</a:t>
            </a:r>
          </a:p>
          <a:p>
            <a:pPr>
              <a:spcAft>
                <a:spcPts val="0"/>
              </a:spcAft>
            </a:pPr>
            <a:endParaRPr lang="en-GB" sz="2400" i="1" dirty="0">
              <a:solidFill>
                <a:srgbClr val="1F497D"/>
              </a:solidFill>
              <a:latin typeface="Calibri" panose="020F0502020204030204" pitchFamily="34" charset="0"/>
              <a:ea typeface="Calibri" panose="020F0502020204030204" pitchFamily="34" charset="0"/>
            </a:endParaRPr>
          </a:p>
          <a:p>
            <a:pPr>
              <a:spcAft>
                <a:spcPts val="0"/>
              </a:spcAft>
            </a:pPr>
            <a:r>
              <a:rPr lang="en-GB" sz="2400" i="1" dirty="0">
                <a:solidFill>
                  <a:srgbClr val="1F497D"/>
                </a:solidFill>
                <a:latin typeface="Calibri" panose="020F0502020204030204" pitchFamily="34" charset="0"/>
                <a:ea typeface="Calibri" panose="020F0502020204030204" pitchFamily="34" charset="0"/>
              </a:rPr>
              <a:t>On the worksheet there is a question about a survey divided by girls &amp; boys. </a:t>
            </a:r>
          </a:p>
          <a:p>
            <a:pPr>
              <a:spcAft>
                <a:spcPts val="0"/>
              </a:spcAft>
            </a:pPr>
            <a:endParaRPr lang="en-GB" sz="2400" i="1" dirty="0">
              <a:solidFill>
                <a:srgbClr val="1F497D"/>
              </a:solidFill>
              <a:latin typeface="Calibri" panose="020F0502020204030204" pitchFamily="34" charset="0"/>
              <a:ea typeface="Calibri" panose="020F0502020204030204" pitchFamily="34" charset="0"/>
            </a:endParaRPr>
          </a:p>
          <a:p>
            <a:pPr>
              <a:spcAft>
                <a:spcPts val="0"/>
              </a:spcAft>
            </a:pPr>
            <a:r>
              <a:rPr lang="en-GB" sz="2400" i="1" dirty="0">
                <a:solidFill>
                  <a:srgbClr val="1F497D"/>
                </a:solidFill>
                <a:latin typeface="Calibri" panose="020F0502020204030204" pitchFamily="34" charset="0"/>
                <a:ea typeface="Calibri" panose="020F0502020204030204" pitchFamily="34" charset="0"/>
              </a:rPr>
              <a:t>A student at the back of the classroom, with a smirk on her face loudly asks another student (who identifies as non-binary) </a:t>
            </a:r>
            <a:r>
              <a:rPr lang="en-GB" sz="2400" b="1" i="1" dirty="0">
                <a:solidFill>
                  <a:srgbClr val="1F497D"/>
                </a:solidFill>
                <a:latin typeface="Calibri" panose="020F0502020204030204" pitchFamily="34" charset="0"/>
                <a:ea typeface="Calibri" panose="020F0502020204030204" pitchFamily="34" charset="0"/>
              </a:rPr>
              <a:t>“So where do you fit in weirdo?”. </a:t>
            </a:r>
          </a:p>
          <a:p>
            <a:pPr>
              <a:spcAft>
                <a:spcPts val="0"/>
              </a:spcAft>
            </a:pPr>
            <a:endParaRPr lang="en-GB" sz="2400" i="1" dirty="0">
              <a:solidFill>
                <a:srgbClr val="1F497D"/>
              </a:solidFill>
              <a:latin typeface="Calibri" panose="020F0502020204030204" pitchFamily="34" charset="0"/>
              <a:ea typeface="Calibri" panose="020F0502020204030204" pitchFamily="34" charset="0"/>
            </a:endParaRPr>
          </a:p>
          <a:p>
            <a:pPr>
              <a:spcAft>
                <a:spcPts val="0"/>
              </a:spcAft>
            </a:pPr>
            <a:endParaRPr lang="en-GB" sz="2400" i="1" dirty="0">
              <a:solidFill>
                <a:srgbClr val="1F497D"/>
              </a:solidFill>
              <a:latin typeface="Calibri" panose="020F0502020204030204" pitchFamily="34" charset="0"/>
              <a:ea typeface="Calibri" panose="020F0502020204030204" pitchFamily="34" charset="0"/>
            </a:endParaRPr>
          </a:p>
          <a:p>
            <a:pPr>
              <a:spcAft>
                <a:spcPts val="0"/>
              </a:spcAft>
            </a:pPr>
            <a:endParaRPr lang="en-GB" sz="2400" i="1" dirty="0">
              <a:solidFill>
                <a:srgbClr val="1F497D"/>
              </a:solidFill>
              <a:latin typeface="Calibri" panose="020F0502020204030204" pitchFamily="34" charset="0"/>
              <a:ea typeface="Calibri" panose="020F0502020204030204" pitchFamily="34" charset="0"/>
            </a:endParaRPr>
          </a:p>
          <a:p>
            <a:pPr marL="342900" indent="-342900">
              <a:spcAft>
                <a:spcPts val="0"/>
              </a:spcAft>
              <a:buFont typeface="Arial" panose="020B0604020202020204" pitchFamily="34" charset="0"/>
              <a:buChar char="•"/>
            </a:pPr>
            <a:r>
              <a:rPr lang="en-GB" sz="2400" i="1" dirty="0">
                <a:solidFill>
                  <a:schemeClr val="accent2"/>
                </a:solidFill>
                <a:latin typeface="Calibri" panose="020F0502020204030204" pitchFamily="34" charset="0"/>
                <a:ea typeface="Calibri" panose="020F0502020204030204" pitchFamily="34" charset="0"/>
              </a:rPr>
              <a:t>What actions could you take to manage this situation?</a:t>
            </a:r>
          </a:p>
          <a:p>
            <a:pPr marL="342900" indent="-342900">
              <a:spcAft>
                <a:spcPts val="0"/>
              </a:spcAft>
              <a:buFont typeface="Arial" panose="020B0604020202020204" pitchFamily="34" charset="0"/>
              <a:buChar char="•"/>
            </a:pPr>
            <a:r>
              <a:rPr lang="en-GB" sz="2400" i="1" dirty="0">
                <a:solidFill>
                  <a:schemeClr val="accent2"/>
                </a:solidFill>
                <a:latin typeface="Calibri" panose="020F0502020204030204" pitchFamily="34" charset="0"/>
                <a:ea typeface="Calibri" panose="020F0502020204030204" pitchFamily="34" charset="0"/>
              </a:rPr>
              <a:t>How would you record this event?</a:t>
            </a:r>
          </a:p>
          <a:p>
            <a:pPr marL="342900" indent="-342900">
              <a:spcAft>
                <a:spcPts val="0"/>
              </a:spcAft>
              <a:buFont typeface="Arial" panose="020B0604020202020204" pitchFamily="34" charset="0"/>
              <a:buChar char="•"/>
            </a:pPr>
            <a:r>
              <a:rPr lang="en-GB" sz="2400" i="1" dirty="0">
                <a:solidFill>
                  <a:schemeClr val="accent2"/>
                </a:solidFill>
                <a:latin typeface="Calibri" panose="020F0502020204030204" pitchFamily="34" charset="0"/>
                <a:ea typeface="Calibri" panose="020F0502020204030204" pitchFamily="34" charset="0"/>
              </a:rPr>
              <a:t>Who would you report it to?</a:t>
            </a:r>
          </a:p>
          <a:p>
            <a:pPr marL="342900" indent="-342900">
              <a:spcAft>
                <a:spcPts val="0"/>
              </a:spcAft>
              <a:buFont typeface="Arial" panose="020B0604020202020204" pitchFamily="34" charset="0"/>
              <a:buChar char="•"/>
            </a:pPr>
            <a:r>
              <a:rPr lang="en-GB" sz="2400" i="1" dirty="0">
                <a:solidFill>
                  <a:schemeClr val="accent2"/>
                </a:solidFill>
                <a:latin typeface="Calibri" panose="020F0502020204030204" pitchFamily="34" charset="0"/>
                <a:ea typeface="Calibri" panose="020F0502020204030204" pitchFamily="34" charset="0"/>
              </a:rPr>
              <a:t>What sanction and support would you expect to take place?</a:t>
            </a:r>
            <a:endParaRPr lang="en-GB" sz="2400" dirty="0">
              <a:solidFill>
                <a:schemeClr val="accent2"/>
              </a:solidFill>
              <a:latin typeface="Calibri" panose="020F0502020204030204" pitchFamily="34" charset="0"/>
              <a:ea typeface="Calibri" panose="020F0502020204030204" pitchFamily="34" charset="0"/>
            </a:endParaRPr>
          </a:p>
        </p:txBody>
      </p:sp>
      <p:pic>
        <p:nvPicPr>
          <p:cNvPr id="4" name="Picture 3" descr="Practical Advice on SaaS Marketing: December 20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sp>
        <p:nvSpPr>
          <p:cNvPr id="5" name="Rectangle 4">
            <a:extLst>
              <a:ext uri="{FF2B5EF4-FFF2-40B4-BE49-F238E27FC236}">
                <a16:creationId xmlns:a16="http://schemas.microsoft.com/office/drawing/2014/main" id="{057C23EB-31A6-3642-6BBF-4EE20D1ADC68}"/>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F98AF65A-6EB6-43F6-4F3B-70ED1779D58D}"/>
              </a:ext>
            </a:extLst>
          </p:cNvPr>
          <p:cNvSpPr txBox="1">
            <a:spLocks/>
          </p:cNvSpPr>
          <p:nvPr/>
        </p:nvSpPr>
        <p:spPr>
          <a:xfrm>
            <a:off x="838199" y="260675"/>
            <a:ext cx="10515600" cy="9215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Case Study – what would you do</a:t>
            </a:r>
          </a:p>
        </p:txBody>
      </p:sp>
      <p:pic>
        <p:nvPicPr>
          <p:cNvPr id="3" name="Content Placeholder 4" descr="A logo with a black background&#10;&#10;Description automatically generated">
            <a:extLst>
              <a:ext uri="{FF2B5EF4-FFF2-40B4-BE49-F238E27FC236}">
                <a16:creationId xmlns:a16="http://schemas.microsoft.com/office/drawing/2014/main" id="{A496B1A4-FED3-6CAB-02FE-33A223B85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263438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1644" y="1825614"/>
            <a:ext cx="10916817" cy="4770537"/>
          </a:xfrm>
          <a:prstGeom prst="rect">
            <a:avLst/>
          </a:prstGeom>
          <a:noFill/>
        </p:spPr>
        <p:txBody>
          <a:bodyPr wrap="square" rtlCol="0">
            <a:spAutoFit/>
          </a:bodyPr>
          <a:lstStyle/>
          <a:p>
            <a:pPr marL="342900" indent="-342900">
              <a:buFont typeface="Arial" panose="020B0604020202020204" pitchFamily="34" charset="0"/>
              <a:buChar char="•"/>
            </a:pPr>
            <a:r>
              <a:rPr lang="en-GB" sz="2400" dirty="0"/>
              <a:t>Do you know if you have any Trans Students in you school?</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r>
              <a:rPr lang="en-GB" sz="2400" dirty="0"/>
              <a:t>How is diversity reflected in your lessons especially the new RSE curriculum?</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r>
              <a:rPr lang="en-GB" sz="2400" dirty="0"/>
              <a:t>What steps do you need to take to make your own practice more gender neutral?</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r>
              <a:rPr lang="en-GB" sz="2400" dirty="0"/>
              <a:t>How do you record episodes of transphobic bullying or harassment?</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r>
              <a:rPr lang="en-GB" sz="2400" dirty="0"/>
              <a:t>How are you going to make your setting more inclusive?</a:t>
            </a:r>
          </a:p>
          <a:p>
            <a:endParaRPr lang="en-GB" sz="2400" dirty="0"/>
          </a:p>
          <a:p>
            <a:r>
              <a:rPr lang="en-GB" sz="2400" b="1" dirty="0"/>
              <a:t>Action:</a:t>
            </a:r>
          </a:p>
          <a:p>
            <a:pPr marL="342900" indent="-342900">
              <a:buFont typeface="Arial" panose="020B0604020202020204" pitchFamily="34" charset="0"/>
              <a:buChar char="•"/>
            </a:pPr>
            <a:endParaRPr lang="en-GB" sz="800" dirty="0"/>
          </a:p>
          <a:p>
            <a:r>
              <a:rPr lang="en-GB" sz="2400" dirty="0">
                <a:solidFill>
                  <a:schemeClr val="accent2"/>
                </a:solidFill>
              </a:rPr>
              <a:t>As a personal measure of solidarity and support  - could you put your</a:t>
            </a:r>
          </a:p>
          <a:p>
            <a:r>
              <a:rPr lang="en-GB" sz="2400" dirty="0">
                <a:solidFill>
                  <a:schemeClr val="accent2"/>
                </a:solidFill>
              </a:rPr>
              <a:t>pronoun choice in your email auto-signature? </a:t>
            </a:r>
          </a:p>
          <a:p>
            <a:r>
              <a:rPr lang="en-GB" sz="2400" dirty="0"/>
              <a:t> </a:t>
            </a:r>
          </a:p>
        </p:txBody>
      </p:sp>
      <p:sp>
        <p:nvSpPr>
          <p:cNvPr id="4" name="Rectangle 3">
            <a:extLst>
              <a:ext uri="{FF2B5EF4-FFF2-40B4-BE49-F238E27FC236}">
                <a16:creationId xmlns:a16="http://schemas.microsoft.com/office/drawing/2014/main" id="{91C5032B-0DC3-4732-7D69-9B54A119604C}"/>
              </a:ext>
            </a:extLst>
          </p:cNvPr>
          <p:cNvSpPr/>
          <p:nvPr/>
        </p:nvSpPr>
        <p:spPr>
          <a:xfrm>
            <a:off x="-1" y="-15505"/>
            <a:ext cx="12192001" cy="13255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endParaRPr>
          </a:p>
        </p:txBody>
      </p:sp>
      <p:sp>
        <p:nvSpPr>
          <p:cNvPr id="5" name="Title 1">
            <a:extLst>
              <a:ext uri="{FF2B5EF4-FFF2-40B4-BE49-F238E27FC236}">
                <a16:creationId xmlns:a16="http://schemas.microsoft.com/office/drawing/2014/main" id="{6C3F2353-559B-0CC7-ED49-2A80007C2F09}"/>
              </a:ext>
            </a:extLst>
          </p:cNvPr>
          <p:cNvSpPr txBox="1">
            <a:spLocks/>
          </p:cNvSpPr>
          <p:nvPr/>
        </p:nvSpPr>
        <p:spPr>
          <a:xfrm>
            <a:off x="886691" y="242273"/>
            <a:ext cx="10406724"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rPr>
              <a:t>Next Steps</a:t>
            </a:r>
          </a:p>
        </p:txBody>
      </p:sp>
      <p:pic>
        <p:nvPicPr>
          <p:cNvPr id="7" name="Picture 6" descr="Practical Advice on SaaS Marketing: December 2013">
            <a:extLst>
              <a:ext uri="{FF2B5EF4-FFF2-40B4-BE49-F238E27FC236}">
                <a16:creationId xmlns:a16="http://schemas.microsoft.com/office/drawing/2014/main" id="{98A305FF-CB29-367D-AFB9-34937AF35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1512" y="4733365"/>
            <a:ext cx="2830488" cy="2124635"/>
          </a:xfrm>
          <a:prstGeom prst="rect">
            <a:avLst/>
          </a:prstGeom>
        </p:spPr>
      </p:pic>
      <p:pic>
        <p:nvPicPr>
          <p:cNvPr id="2" name="Content Placeholder 4" descr="A logo with a black background&#10;&#10;Description automatically generated">
            <a:extLst>
              <a:ext uri="{FF2B5EF4-FFF2-40B4-BE49-F238E27FC236}">
                <a16:creationId xmlns:a16="http://schemas.microsoft.com/office/drawing/2014/main" id="{87D6F968-9E57-8C61-4162-C7BCBC121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450" y="-356754"/>
            <a:ext cx="1733550" cy="1857375"/>
          </a:xfrm>
          <a:prstGeom prst="rect">
            <a:avLst/>
          </a:prstGeom>
        </p:spPr>
      </p:pic>
    </p:spTree>
    <p:extLst>
      <p:ext uri="{BB962C8B-B14F-4D97-AF65-F5344CB8AC3E}">
        <p14:creationId xmlns:p14="http://schemas.microsoft.com/office/powerpoint/2010/main" val="374552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36837E2C-891E-4EDE-946E-CA628923CA25}"/>
              </a:ext>
            </a:extLst>
          </p:cNvPr>
          <p:cNvSpPr>
            <a:spLocks noChangeArrowheads="1"/>
          </p:cNvSpPr>
          <p:nvPr/>
        </p:nvSpPr>
        <p:spPr bwMode="auto">
          <a:xfrm>
            <a:off x="6415810" y="5219122"/>
            <a:ext cx="2066925" cy="800100"/>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Ongoing Pastoral support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DE57910E-7E84-91DD-93E5-7024AD95EBA4}"/>
              </a:ext>
            </a:extLst>
          </p:cNvPr>
          <p:cNvSpPr>
            <a:spLocks noChangeArrowheads="1"/>
          </p:cNvSpPr>
          <p:nvPr/>
        </p:nvSpPr>
        <p:spPr bwMode="auto">
          <a:xfrm>
            <a:off x="3087687" y="174591"/>
            <a:ext cx="1358189" cy="607458"/>
          </a:xfrm>
          <a:prstGeom prst="rect">
            <a:avLst/>
          </a:prstGeom>
          <a:gradFill rotWithShape="0">
            <a:gsLst>
              <a:gs pos="0">
                <a:srgbClr val="FFFFFF"/>
              </a:gs>
              <a:gs pos="100000">
                <a:srgbClr val="FFE599"/>
              </a:gs>
            </a:gsLst>
            <a:lin ang="5400000" scaled="1"/>
          </a:gradFill>
          <a:ln w="12700">
            <a:solidFill>
              <a:srgbClr val="FFD966"/>
            </a:solidFill>
            <a:miter lim="800000"/>
            <a:headEnd/>
            <a:tailEnd/>
          </a:ln>
          <a:effectLst>
            <a:outerShdw dist="28398" dir="3806097" algn="ctr" rotWithShape="0">
              <a:srgbClr val="7F5F0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Student comes out to a member of staff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AutoShape 5">
            <a:extLst>
              <a:ext uri="{FF2B5EF4-FFF2-40B4-BE49-F238E27FC236}">
                <a16:creationId xmlns:a16="http://schemas.microsoft.com/office/drawing/2014/main" id="{16C7AA59-BBD4-1477-B622-095BAB89AF90}"/>
              </a:ext>
            </a:extLst>
          </p:cNvPr>
          <p:cNvSpPr>
            <a:spLocks noChangeArrowheads="1"/>
          </p:cNvSpPr>
          <p:nvPr/>
        </p:nvSpPr>
        <p:spPr bwMode="auto">
          <a:xfrm>
            <a:off x="5659052" y="1576824"/>
            <a:ext cx="873896" cy="392359"/>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AutoShape 6">
            <a:extLst>
              <a:ext uri="{FF2B5EF4-FFF2-40B4-BE49-F238E27FC236}">
                <a16:creationId xmlns:a16="http://schemas.microsoft.com/office/drawing/2014/main" id="{6135E681-0741-C41F-7B83-1C1A01D3360F}"/>
              </a:ext>
            </a:extLst>
          </p:cNvPr>
          <p:cNvSpPr>
            <a:spLocks noChangeArrowheads="1"/>
          </p:cNvSpPr>
          <p:nvPr/>
        </p:nvSpPr>
        <p:spPr bwMode="auto">
          <a:xfrm>
            <a:off x="4930775" y="2440807"/>
            <a:ext cx="2330450" cy="664526"/>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Parental meeting (DSL/Teacher/ALT/Pastoral) to seek social transition permission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AutoShape 10">
            <a:extLst>
              <a:ext uri="{FF2B5EF4-FFF2-40B4-BE49-F238E27FC236}">
                <a16:creationId xmlns:a16="http://schemas.microsoft.com/office/drawing/2014/main" id="{2FA75334-4BC2-8555-A678-9C4800566E4B}"/>
              </a:ext>
            </a:extLst>
          </p:cNvPr>
          <p:cNvSpPr>
            <a:spLocks noChangeArrowheads="1"/>
          </p:cNvSpPr>
          <p:nvPr/>
        </p:nvSpPr>
        <p:spPr bwMode="auto">
          <a:xfrm>
            <a:off x="1331417" y="4265039"/>
            <a:ext cx="2386734" cy="780901"/>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ALT discussion re: changing &amp; toilets. Paperwork completed for permission and to inform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533A7C41-C557-FBF1-44E4-A5F4748C5095}"/>
              </a:ext>
            </a:extLst>
          </p:cNvPr>
          <p:cNvSpPr>
            <a:spLocks noChangeArrowheads="1"/>
          </p:cNvSpPr>
          <p:nvPr/>
        </p:nvSpPr>
        <p:spPr bwMode="auto">
          <a:xfrm>
            <a:off x="9119008" y="2440807"/>
            <a:ext cx="2066925" cy="695325"/>
          </a:xfrm>
          <a:prstGeom prst="rect">
            <a:avLst/>
          </a:prstGeom>
          <a:gradFill rotWithShape="0">
            <a:gsLst>
              <a:gs pos="0">
                <a:srgbClr val="FFFFFF"/>
              </a:gs>
              <a:gs pos="100000">
                <a:srgbClr val="F7CAAC"/>
              </a:gs>
            </a:gsLst>
            <a:lin ang="5400000" scaled="1"/>
          </a:gradFill>
          <a:ln w="12700">
            <a:solidFill>
              <a:srgbClr val="F4B083"/>
            </a:solidFill>
            <a:miter lim="800000"/>
            <a:headEnd/>
            <a:tailEnd/>
          </a:ln>
          <a:effectLst>
            <a:outerShdw dist="28398" dir="3806097" algn="ctr" rotWithShape="0">
              <a:srgbClr val="823B0B">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Permission NOT given - regular pastoral support, close watch on mental health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9AAEDD33-116A-738B-B26E-7CEE3FB9DC9F}"/>
              </a:ext>
            </a:extLst>
          </p:cNvPr>
          <p:cNvSpPr>
            <a:spLocks noChangeArrowheads="1"/>
          </p:cNvSpPr>
          <p:nvPr/>
        </p:nvSpPr>
        <p:spPr bwMode="auto">
          <a:xfrm>
            <a:off x="1247775" y="2432732"/>
            <a:ext cx="2066925" cy="695325"/>
          </a:xfrm>
          <a:prstGeom prst="rect">
            <a:avLst/>
          </a:prstGeom>
          <a:gradFill rotWithShape="0">
            <a:gsLst>
              <a:gs pos="0">
                <a:srgbClr val="FFFFFF"/>
              </a:gs>
              <a:gs pos="100000">
                <a:srgbClr val="C5E0B3"/>
              </a:gs>
            </a:gsLst>
            <a:lin ang="5400000" scaled="1"/>
          </a:gradFill>
          <a:ln w="12700">
            <a:solidFill>
              <a:srgbClr val="A8D08D"/>
            </a:solidFill>
            <a:miter lim="800000"/>
            <a:headEnd/>
            <a:tailEnd/>
          </a:ln>
          <a:effectLst>
            <a:outerShdw dist="28398" dir="3806097" algn="ctr" rotWithShape="0">
              <a:srgbClr val="3756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Permission given - signpost to trans supporting charities e.g., Mermaids etc.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AutoShape 17">
            <a:extLst>
              <a:ext uri="{FF2B5EF4-FFF2-40B4-BE49-F238E27FC236}">
                <a16:creationId xmlns:a16="http://schemas.microsoft.com/office/drawing/2014/main" id="{3C734D8B-CC7D-1495-0713-050186BB3289}"/>
              </a:ext>
            </a:extLst>
          </p:cNvPr>
          <p:cNvSpPr>
            <a:spLocks noChangeArrowheads="1"/>
          </p:cNvSpPr>
          <p:nvPr/>
        </p:nvSpPr>
        <p:spPr bwMode="auto">
          <a:xfrm>
            <a:off x="4068762" y="3348314"/>
            <a:ext cx="4054475" cy="819150"/>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dirty="0">
                <a:latin typeface="Calibri" panose="020F0502020204030204" pitchFamily="34" charset="0"/>
                <a:ea typeface="Calibri" panose="020F0502020204030204" pitchFamily="34" charset="0"/>
                <a:cs typeface="Times New Roman" panose="02020603050405020304" pitchFamily="18" charset="0"/>
              </a:rPr>
              <a:t>Permission given: staf</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 meeting with Pupil, Parents and connected teaching staff re: name/pronouns and connected decisions e.g., sports teams, gendered activities, RSE lessons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AutoShape 21">
            <a:extLst>
              <a:ext uri="{FF2B5EF4-FFF2-40B4-BE49-F238E27FC236}">
                <a16:creationId xmlns:a16="http://schemas.microsoft.com/office/drawing/2014/main" id="{89EBB812-FDAA-CBB7-BE2F-6EAD2D7A811D}"/>
              </a:ext>
            </a:extLst>
          </p:cNvPr>
          <p:cNvSpPr>
            <a:spLocks noChangeArrowheads="1"/>
          </p:cNvSpPr>
          <p:nvPr/>
        </p:nvSpPr>
        <p:spPr bwMode="auto">
          <a:xfrm>
            <a:off x="9795164" y="4588896"/>
            <a:ext cx="2181246" cy="586425"/>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 (preferred) name on MIS system and add pronouns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AutoShape 22">
            <a:extLst>
              <a:ext uri="{FF2B5EF4-FFF2-40B4-BE49-F238E27FC236}">
                <a16:creationId xmlns:a16="http://schemas.microsoft.com/office/drawing/2014/main" id="{825B831D-FEF1-F47C-0B48-58558E3BEB0B}"/>
              </a:ext>
            </a:extLst>
          </p:cNvPr>
          <p:cNvSpPr>
            <a:spLocks noChangeArrowheads="1"/>
          </p:cNvSpPr>
          <p:nvPr/>
        </p:nvSpPr>
        <p:spPr bwMode="auto">
          <a:xfrm>
            <a:off x="1331417" y="5219122"/>
            <a:ext cx="2386734" cy="800100"/>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LGBTQ+ staff training, including reporting transphobia on MIS / Safeguarding records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AutoShape 23">
            <a:extLst>
              <a:ext uri="{FF2B5EF4-FFF2-40B4-BE49-F238E27FC236}">
                <a16:creationId xmlns:a16="http://schemas.microsoft.com/office/drawing/2014/main" id="{CC50918D-A377-FDD7-0FB7-73B11A756E7E}"/>
              </a:ext>
            </a:extLst>
          </p:cNvPr>
          <p:cNvSpPr>
            <a:spLocks noChangeArrowheads="1"/>
          </p:cNvSpPr>
          <p:nvPr/>
        </p:nvSpPr>
        <p:spPr bwMode="auto">
          <a:xfrm>
            <a:off x="1343025" y="6169582"/>
            <a:ext cx="2376488" cy="627143"/>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Inform all connected support staff of change or name/pronouns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AutoShape 24">
            <a:extLst>
              <a:ext uri="{FF2B5EF4-FFF2-40B4-BE49-F238E27FC236}">
                <a16:creationId xmlns:a16="http://schemas.microsoft.com/office/drawing/2014/main" id="{19BBD2EE-CFB4-587B-A4B6-97535E11F798}"/>
              </a:ext>
            </a:extLst>
          </p:cNvPr>
          <p:cNvSpPr>
            <a:spLocks noChangeArrowheads="1"/>
          </p:cNvSpPr>
          <p:nvPr/>
        </p:nvSpPr>
        <p:spPr bwMode="auto">
          <a:xfrm>
            <a:off x="9795164" y="5299169"/>
            <a:ext cx="2201075" cy="705743"/>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Form time lesson &amp; conversation with peers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student’s choice)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32">
            <a:extLst>
              <a:ext uri="{FF2B5EF4-FFF2-40B4-BE49-F238E27FC236}">
                <a16:creationId xmlns:a16="http://schemas.microsoft.com/office/drawing/2014/main" id="{8CEF7B86-4BF8-9468-1D83-FA359EB2241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6" name="Rectangle 35">
            <a:extLst>
              <a:ext uri="{FF2B5EF4-FFF2-40B4-BE49-F238E27FC236}">
                <a16:creationId xmlns:a16="http://schemas.microsoft.com/office/drawing/2014/main" id="{0C2CBBDA-96A8-3E95-D5A2-DD899EDD611A}"/>
              </a:ext>
            </a:extLst>
          </p:cNvPr>
          <p:cNvSpPr>
            <a:spLocks noChangeArrowheads="1"/>
          </p:cNvSpPr>
          <p:nvPr/>
        </p:nvSpPr>
        <p:spPr bwMode="auto">
          <a:xfrm>
            <a:off x="0" y="112547"/>
            <a:ext cx="285319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Supporting 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transitioning student</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 done in consultation with the student and according to their timeline </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49">
            <a:extLst>
              <a:ext uri="{FF2B5EF4-FFF2-40B4-BE49-F238E27FC236}">
                <a16:creationId xmlns:a16="http://schemas.microsoft.com/office/drawing/2014/main" id="{2B6FD65A-CCD6-1504-D91C-5F9A59A5AEDB}"/>
              </a:ext>
            </a:extLst>
          </p:cNvPr>
          <p:cNvSpPr>
            <a:spLocks noChangeArrowheads="1"/>
          </p:cNvSpPr>
          <p:nvPr/>
        </p:nvSpPr>
        <p:spPr bwMode="auto">
          <a:xfrm>
            <a:off x="41563" y="81561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8" name="Rectangle 37">
            <a:extLst>
              <a:ext uri="{FF2B5EF4-FFF2-40B4-BE49-F238E27FC236}">
                <a16:creationId xmlns:a16="http://schemas.microsoft.com/office/drawing/2014/main" id="{9B35B381-1B65-94ED-E3A8-4BEC4A5100E7}"/>
              </a:ext>
            </a:extLst>
          </p:cNvPr>
          <p:cNvSpPr>
            <a:spLocks noChangeArrowheads="1"/>
          </p:cNvSpPr>
          <p:nvPr/>
        </p:nvSpPr>
        <p:spPr bwMode="auto">
          <a:xfrm>
            <a:off x="5185898" y="175753"/>
            <a:ext cx="1146290" cy="605134"/>
          </a:xfrm>
          <a:prstGeom prst="rect">
            <a:avLst/>
          </a:prstGeom>
          <a:gradFill rotWithShape="0">
            <a:gsLst>
              <a:gs pos="0">
                <a:srgbClr val="FFFFFF"/>
              </a:gs>
              <a:gs pos="100000">
                <a:srgbClr val="FFE599"/>
              </a:gs>
            </a:gsLst>
            <a:lin ang="5400000" scaled="1"/>
          </a:gradFill>
          <a:ln w="12700">
            <a:solidFill>
              <a:srgbClr val="FFD966"/>
            </a:solidFill>
            <a:miter lim="800000"/>
            <a:headEnd/>
            <a:tailEnd/>
          </a:ln>
          <a:effectLst>
            <a:outerShdw dist="28398" dir="3806097" algn="ctr" rotWithShape="0">
              <a:srgbClr val="7F5F00">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200" dirty="0">
                <a:latin typeface="Calibri" panose="020F0502020204030204" pitchFamily="34" charset="0"/>
                <a:cs typeface="Times New Roman" panose="02020603050405020304" pitchFamily="18" charset="0"/>
              </a:rPr>
              <a:t>Inform member of ALT and DSL</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9" name="Rectangle 38">
            <a:extLst>
              <a:ext uri="{FF2B5EF4-FFF2-40B4-BE49-F238E27FC236}">
                <a16:creationId xmlns:a16="http://schemas.microsoft.com/office/drawing/2014/main" id="{2E0958F0-5426-4722-9B82-8DFF2EBA7EB5}"/>
              </a:ext>
            </a:extLst>
          </p:cNvPr>
          <p:cNvSpPr>
            <a:spLocks noChangeArrowheads="1"/>
          </p:cNvSpPr>
          <p:nvPr/>
        </p:nvSpPr>
        <p:spPr bwMode="auto">
          <a:xfrm>
            <a:off x="7100407" y="178285"/>
            <a:ext cx="2161931" cy="627604"/>
          </a:xfrm>
          <a:prstGeom prst="rect">
            <a:avLst/>
          </a:prstGeom>
          <a:gradFill rotWithShape="0">
            <a:gsLst>
              <a:gs pos="0">
                <a:srgbClr val="FFFFFF"/>
              </a:gs>
              <a:gs pos="100000">
                <a:srgbClr val="FFE599"/>
              </a:gs>
            </a:gsLst>
            <a:lin ang="5400000" scaled="1"/>
          </a:gradFill>
          <a:ln w="12700">
            <a:solidFill>
              <a:srgbClr val="FFD966"/>
            </a:solidFill>
            <a:miter lim="800000"/>
            <a:headEnd/>
            <a:tailEnd/>
          </a:ln>
          <a:effectLst>
            <a:outerShdw dist="28398" dir="3806097" algn="ctr" rotWithShape="0">
              <a:srgbClr val="7F5F00">
                <a:alpha val="50000"/>
              </a:srgbClr>
            </a:outerShdw>
          </a:effec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r>
              <a:rPr lang="en-US" altLang="en-US" sz="1200" dirty="0">
                <a:latin typeface="Calibri" panose="020F0502020204030204" pitchFamily="34" charset="0"/>
                <a:cs typeface="Times New Roman" panose="02020603050405020304" pitchFamily="18" charset="0"/>
              </a:rPr>
              <a:t>Discussion with student. Do they wish to socially transition at school? </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cxnSp>
        <p:nvCxnSpPr>
          <p:cNvPr id="42" name="Straight Arrow Connector 41">
            <a:extLst>
              <a:ext uri="{FF2B5EF4-FFF2-40B4-BE49-F238E27FC236}">
                <a16:creationId xmlns:a16="http://schemas.microsoft.com/office/drawing/2014/main" id="{0F5E0ACD-4E38-E433-7E59-44C378836F69}"/>
              </a:ext>
            </a:extLst>
          </p:cNvPr>
          <p:cNvCxnSpPr>
            <a:cxnSpLocks/>
          </p:cNvCxnSpPr>
          <p:nvPr/>
        </p:nvCxnSpPr>
        <p:spPr>
          <a:xfrm>
            <a:off x="4459236" y="457663"/>
            <a:ext cx="722240" cy="383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98CB368-D87B-A53F-E426-49AFACF61927}"/>
              </a:ext>
            </a:extLst>
          </p:cNvPr>
          <p:cNvCxnSpPr>
            <a:cxnSpLocks/>
            <a:stCxn id="39" idx="2"/>
            <a:endCxn id="6" idx="0"/>
          </p:cNvCxnSpPr>
          <p:nvPr/>
        </p:nvCxnSpPr>
        <p:spPr>
          <a:xfrm rot="5400000">
            <a:off x="6753220" y="148670"/>
            <a:ext cx="770935" cy="2085373"/>
          </a:xfrm>
          <a:prstGeom prst="bentConnector3">
            <a:avLst>
              <a:gd name="adj1" fmla="val 50000"/>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7517053-F442-BB91-FDA9-82381971A509}"/>
              </a:ext>
            </a:extLst>
          </p:cNvPr>
          <p:cNvCxnSpPr>
            <a:cxnSpLocks/>
            <a:stCxn id="6" idx="2"/>
            <a:endCxn id="7" idx="0"/>
          </p:cNvCxnSpPr>
          <p:nvPr/>
        </p:nvCxnSpPr>
        <p:spPr>
          <a:xfrm>
            <a:off x="6096000" y="1969183"/>
            <a:ext cx="0" cy="47162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098E6E-466B-2A19-B3E9-DCC8F0472CD3}"/>
              </a:ext>
            </a:extLst>
          </p:cNvPr>
          <p:cNvCxnSpPr>
            <a:stCxn id="7" idx="1"/>
            <a:endCxn id="15" idx="3"/>
          </p:cNvCxnSpPr>
          <p:nvPr/>
        </p:nvCxnSpPr>
        <p:spPr>
          <a:xfrm flipH="1">
            <a:off x="3314700" y="2773070"/>
            <a:ext cx="1616075" cy="73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88BE7BC-F3CF-73A2-23F7-7B3E483E7CCD}"/>
              </a:ext>
            </a:extLst>
          </p:cNvPr>
          <p:cNvCxnSpPr>
            <a:stCxn id="7" idx="2"/>
            <a:endCxn id="18" idx="0"/>
          </p:cNvCxnSpPr>
          <p:nvPr/>
        </p:nvCxnSpPr>
        <p:spPr>
          <a:xfrm>
            <a:off x="6096000" y="3105333"/>
            <a:ext cx="0" cy="2429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9D695091-1DAB-27C9-CE6D-398C9B79C998}"/>
              </a:ext>
            </a:extLst>
          </p:cNvPr>
          <p:cNvCxnSpPr>
            <a:cxnSpLocks/>
            <a:stCxn id="18" idx="2"/>
            <a:endCxn id="11" idx="3"/>
          </p:cNvCxnSpPr>
          <p:nvPr/>
        </p:nvCxnSpPr>
        <p:spPr>
          <a:xfrm rot="5400000">
            <a:off x="4663063" y="3222553"/>
            <a:ext cx="488026" cy="2377849"/>
          </a:xfrm>
          <a:prstGeom prst="bentConnector2">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0C4C361A-A3A4-AD54-2CC9-FB0E5897F2A5}"/>
              </a:ext>
            </a:extLst>
          </p:cNvPr>
          <p:cNvCxnSpPr>
            <a:cxnSpLocks/>
            <a:stCxn id="18" idx="2"/>
            <a:endCxn id="23" idx="3"/>
          </p:cNvCxnSpPr>
          <p:nvPr/>
        </p:nvCxnSpPr>
        <p:spPr>
          <a:xfrm rot="5400000">
            <a:off x="4181222" y="3704394"/>
            <a:ext cx="1451708" cy="2377849"/>
          </a:xfrm>
          <a:prstGeom prst="bentConnector2">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0BD88A08-1A55-F7D5-BE9C-A091DD920216}"/>
              </a:ext>
            </a:extLst>
          </p:cNvPr>
          <p:cNvCxnSpPr>
            <a:cxnSpLocks/>
            <a:stCxn id="18" idx="2"/>
            <a:endCxn id="4" idx="1"/>
          </p:cNvCxnSpPr>
          <p:nvPr/>
        </p:nvCxnSpPr>
        <p:spPr>
          <a:xfrm rot="16200000" flipH="1">
            <a:off x="5530051" y="4733413"/>
            <a:ext cx="1451708" cy="319810"/>
          </a:xfrm>
          <a:prstGeom prst="bentConnector2">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DCA95800-EC27-DE8D-9544-248FD231C494}"/>
              </a:ext>
            </a:extLst>
          </p:cNvPr>
          <p:cNvCxnSpPr>
            <a:cxnSpLocks/>
            <a:stCxn id="18" idx="2"/>
            <a:endCxn id="24" idx="3"/>
          </p:cNvCxnSpPr>
          <p:nvPr/>
        </p:nvCxnSpPr>
        <p:spPr>
          <a:xfrm rot="5400000">
            <a:off x="3749912" y="4137066"/>
            <a:ext cx="2315690" cy="2376487"/>
          </a:xfrm>
          <a:prstGeom prst="bentConnector2">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2CB72E22-50A2-7ECD-B541-2BD73A2DE164}"/>
              </a:ext>
            </a:extLst>
          </p:cNvPr>
          <p:cNvCxnSpPr>
            <a:cxnSpLocks/>
            <a:stCxn id="4" idx="3"/>
            <a:endCxn id="22" idx="1"/>
          </p:cNvCxnSpPr>
          <p:nvPr/>
        </p:nvCxnSpPr>
        <p:spPr>
          <a:xfrm flipV="1">
            <a:off x="8482735" y="4882109"/>
            <a:ext cx="1312429" cy="737063"/>
          </a:xfrm>
          <a:prstGeom prst="bentConnector3">
            <a:avLst>
              <a:gd name="adj1" fmla="val 50000"/>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D8DAB4F4-A564-2676-9019-86F2B84E891C}"/>
              </a:ext>
            </a:extLst>
          </p:cNvPr>
          <p:cNvCxnSpPr>
            <a:cxnSpLocks/>
            <a:stCxn id="4" idx="3"/>
            <a:endCxn id="92" idx="1"/>
          </p:cNvCxnSpPr>
          <p:nvPr/>
        </p:nvCxnSpPr>
        <p:spPr>
          <a:xfrm>
            <a:off x="8482735" y="5619172"/>
            <a:ext cx="1312429" cy="830083"/>
          </a:xfrm>
          <a:prstGeom prst="bentConnector3">
            <a:avLst>
              <a:gd name="adj1" fmla="val 50000"/>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CF9E1737-2E5B-C33E-956E-39F89C279F39}"/>
              </a:ext>
            </a:extLst>
          </p:cNvPr>
          <p:cNvCxnSpPr>
            <a:cxnSpLocks/>
          </p:cNvCxnSpPr>
          <p:nvPr/>
        </p:nvCxnSpPr>
        <p:spPr>
          <a:xfrm>
            <a:off x="8482735" y="5619436"/>
            <a:ext cx="1312429" cy="32869"/>
          </a:xfrm>
          <a:prstGeom prst="bentConnector3">
            <a:avLst>
              <a:gd name="adj1" fmla="val 50290"/>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2339A6D-8481-40CD-2E25-29F1CCA683BE}"/>
              </a:ext>
            </a:extLst>
          </p:cNvPr>
          <p:cNvCxnSpPr>
            <a:cxnSpLocks/>
            <a:stCxn id="7" idx="3"/>
            <a:endCxn id="12" idx="1"/>
          </p:cNvCxnSpPr>
          <p:nvPr/>
        </p:nvCxnSpPr>
        <p:spPr>
          <a:xfrm>
            <a:off x="7261225" y="2773070"/>
            <a:ext cx="1857783" cy="15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7C0AD94-76DE-417A-E279-755C1A7058FE}"/>
              </a:ext>
            </a:extLst>
          </p:cNvPr>
          <p:cNvCxnSpPr>
            <a:cxnSpLocks/>
          </p:cNvCxnSpPr>
          <p:nvPr/>
        </p:nvCxnSpPr>
        <p:spPr>
          <a:xfrm>
            <a:off x="6378167" y="463094"/>
            <a:ext cx="722240" cy="383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7" name="AutoShape 5">
            <a:extLst>
              <a:ext uri="{FF2B5EF4-FFF2-40B4-BE49-F238E27FC236}">
                <a16:creationId xmlns:a16="http://schemas.microsoft.com/office/drawing/2014/main" id="{BE5E5472-298F-769D-00D2-CFDF51563763}"/>
              </a:ext>
            </a:extLst>
          </p:cNvPr>
          <p:cNvSpPr>
            <a:spLocks noChangeArrowheads="1"/>
          </p:cNvSpPr>
          <p:nvPr/>
        </p:nvSpPr>
        <p:spPr bwMode="auto">
          <a:xfrm>
            <a:off x="9164476" y="1597634"/>
            <a:ext cx="2204538" cy="508917"/>
          </a:xfrm>
          <a:prstGeom prst="roundRect">
            <a:avLst>
              <a:gd name="adj" fmla="val 16667"/>
            </a:avLst>
          </a:prstGeom>
          <a:gradFill flip="none" rotWithShape="1">
            <a:gsLst>
              <a:gs pos="0">
                <a:srgbClr val="FFFFFF"/>
              </a:gs>
              <a:gs pos="95000">
                <a:srgbClr val="FDCBB5"/>
              </a:gs>
            </a:gsLst>
            <a:lin ang="5400000" scaled="1"/>
            <a:tileRect/>
          </a:gradFill>
          <a:ln w="12700">
            <a:solidFill>
              <a:srgbClr val="FDCBB5"/>
            </a:solidFill>
            <a:round/>
            <a:headEnd/>
            <a:tailEnd/>
          </a:ln>
          <a:effectLst>
            <a:outerShdw blurRad="50800" dist="38100" dir="2700000" sx="94000" sy="94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 regular pastoral support and offer of parental outreach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84" name="Straight Arrow Connector 48">
            <a:extLst>
              <a:ext uri="{FF2B5EF4-FFF2-40B4-BE49-F238E27FC236}">
                <a16:creationId xmlns:a16="http://schemas.microsoft.com/office/drawing/2014/main" id="{AF57260B-6635-1E5E-265B-BE9F448A997F}"/>
              </a:ext>
            </a:extLst>
          </p:cNvPr>
          <p:cNvCxnSpPr>
            <a:cxnSpLocks/>
          </p:cNvCxnSpPr>
          <p:nvPr/>
        </p:nvCxnSpPr>
        <p:spPr>
          <a:xfrm rot="16200000" flipH="1">
            <a:off x="8838591" y="146861"/>
            <a:ext cx="770935" cy="2085373"/>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AutoShape 24">
            <a:extLst>
              <a:ext uri="{FF2B5EF4-FFF2-40B4-BE49-F238E27FC236}">
                <a16:creationId xmlns:a16="http://schemas.microsoft.com/office/drawing/2014/main" id="{91757300-0420-DECD-836C-8D21EFC10DDE}"/>
              </a:ext>
            </a:extLst>
          </p:cNvPr>
          <p:cNvSpPr>
            <a:spLocks noChangeArrowheads="1"/>
          </p:cNvSpPr>
          <p:nvPr/>
        </p:nvSpPr>
        <p:spPr bwMode="auto">
          <a:xfrm>
            <a:off x="9795164" y="6135683"/>
            <a:ext cx="2204538" cy="627143"/>
          </a:xfrm>
          <a:prstGeom prst="roundRect">
            <a:avLst>
              <a:gd name="adj" fmla="val 16667"/>
            </a:avLst>
          </a:prstGeom>
          <a:gradFill rotWithShape="0">
            <a:gsLst>
              <a:gs pos="0">
                <a:srgbClr val="FFFFFF"/>
              </a:gs>
              <a:gs pos="100000">
                <a:srgbClr val="BDD6EE"/>
              </a:gs>
            </a:gsLst>
            <a:lin ang="5400000" scaled="1"/>
          </a:gradFill>
          <a:ln w="12700">
            <a:solidFill>
              <a:srgbClr val="9CC2E5"/>
            </a:solidFill>
            <a:round/>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Regular keeping-in-touch meetings with parents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0" name="Rectangle 99">
            <a:extLst>
              <a:ext uri="{FF2B5EF4-FFF2-40B4-BE49-F238E27FC236}">
                <a16:creationId xmlns:a16="http://schemas.microsoft.com/office/drawing/2014/main" id="{9D074E11-17FC-9537-2243-499150A6BD3F}"/>
              </a:ext>
            </a:extLst>
          </p:cNvPr>
          <p:cNvSpPr>
            <a:spLocks noChangeArrowheads="1"/>
          </p:cNvSpPr>
          <p:nvPr/>
        </p:nvSpPr>
        <p:spPr bwMode="auto">
          <a:xfrm>
            <a:off x="8935929" y="3444283"/>
            <a:ext cx="2433085" cy="695325"/>
          </a:xfrm>
          <a:prstGeom prst="rect">
            <a:avLst/>
          </a:prstGeom>
          <a:gradFill rotWithShape="0">
            <a:gsLst>
              <a:gs pos="0">
                <a:srgbClr val="FFFFFF"/>
              </a:gs>
              <a:gs pos="100000">
                <a:srgbClr val="F7CAAC"/>
              </a:gs>
            </a:gsLst>
            <a:lin ang="5400000" scaled="1"/>
          </a:gradFill>
          <a:ln w="12700">
            <a:solidFill>
              <a:srgbClr val="F4B083"/>
            </a:solidFill>
            <a:miter lim="800000"/>
            <a:headEnd/>
            <a:tailEnd/>
          </a:ln>
          <a:effectLst>
            <a:outerShdw dist="28398" dir="3806097" algn="ctr" rotWithShape="0">
              <a:srgbClr val="823B0B">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Regular keeping in touch meetings with parents facilitate family understanding and/or tolerance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12" name="Straight Arrow Connector 111">
            <a:extLst>
              <a:ext uri="{FF2B5EF4-FFF2-40B4-BE49-F238E27FC236}">
                <a16:creationId xmlns:a16="http://schemas.microsoft.com/office/drawing/2014/main" id="{5D5C8D84-29FB-E023-6615-9D647F97BCB4}"/>
              </a:ext>
            </a:extLst>
          </p:cNvPr>
          <p:cNvCxnSpPr>
            <a:cxnSpLocks/>
          </p:cNvCxnSpPr>
          <p:nvPr/>
        </p:nvCxnSpPr>
        <p:spPr>
          <a:xfrm>
            <a:off x="10153105" y="3136132"/>
            <a:ext cx="1" cy="3081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n orange sign with white text&#10;&#10;Description automatically generated">
            <a:extLst>
              <a:ext uri="{FF2B5EF4-FFF2-40B4-BE49-F238E27FC236}">
                <a16:creationId xmlns:a16="http://schemas.microsoft.com/office/drawing/2014/main" id="{F7D505CE-C7E0-C278-154D-E155C17D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621" y="16820"/>
            <a:ext cx="1570379" cy="1128455"/>
          </a:xfrm>
          <a:prstGeom prst="rect">
            <a:avLst/>
          </a:prstGeom>
        </p:spPr>
      </p:pic>
    </p:spTree>
    <p:extLst>
      <p:ext uri="{BB962C8B-B14F-4D97-AF65-F5344CB8AC3E}">
        <p14:creationId xmlns:p14="http://schemas.microsoft.com/office/powerpoint/2010/main" val="31760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01" y="3262312"/>
            <a:ext cx="6041716" cy="3398465"/>
          </a:xfrm>
          <a:prstGeom prst="rect">
            <a:avLst/>
          </a:prstGeom>
          <a:solidFill>
            <a:srgbClr val="FF0000"/>
          </a:solidFill>
          <a:ln>
            <a:solidFill>
              <a:srgbClr val="FF0000"/>
            </a:solidFill>
          </a:ln>
        </p:spPr>
      </p:pic>
      <p:sp>
        <p:nvSpPr>
          <p:cNvPr id="3" name="Rectangle 2"/>
          <p:cNvSpPr/>
          <p:nvPr/>
        </p:nvSpPr>
        <p:spPr>
          <a:xfrm>
            <a:off x="367801" y="0"/>
            <a:ext cx="11304495" cy="3139321"/>
          </a:xfrm>
          <a:prstGeom prst="rect">
            <a:avLst/>
          </a:prstGeom>
        </p:spPr>
        <p:txBody>
          <a:bodyPr wrap="square">
            <a:spAutoFit/>
          </a:bodyPr>
          <a:lstStyle/>
          <a:p>
            <a:pPr algn="ctr"/>
            <a:r>
              <a:rPr lang="en-GB" sz="6600" dirty="0">
                <a:latin typeface="Ink Free" panose="03080402000500000000" pitchFamily="66" charset="0"/>
                <a:ea typeface="Times New Roman" panose="02020603050405020304" pitchFamily="18" charset="0"/>
                <a:cs typeface="Times New Roman" panose="02020603050405020304" pitchFamily="18" charset="0"/>
              </a:rPr>
              <a:t>"You never completely have your rights, (as) one person, until you all have your rights."</a:t>
            </a:r>
            <a:endParaRPr lang="en-GB" sz="6600" dirty="0">
              <a:latin typeface="Ink Free" panose="03080402000500000000" pitchFamily="66" charset="0"/>
            </a:endParaRPr>
          </a:p>
        </p:txBody>
      </p:sp>
      <p:sp>
        <p:nvSpPr>
          <p:cNvPr id="5" name="TextBox 4"/>
          <p:cNvSpPr txBox="1"/>
          <p:nvPr/>
        </p:nvSpPr>
        <p:spPr>
          <a:xfrm>
            <a:off x="6598023" y="3657600"/>
            <a:ext cx="4583306" cy="1569660"/>
          </a:xfrm>
          <a:prstGeom prst="rect">
            <a:avLst/>
          </a:prstGeom>
          <a:noFill/>
        </p:spPr>
        <p:txBody>
          <a:bodyPr wrap="none" rtlCol="0">
            <a:spAutoFit/>
          </a:bodyPr>
          <a:lstStyle/>
          <a:p>
            <a:r>
              <a:rPr lang="en-GB" sz="2400" dirty="0"/>
              <a:t>Marsha P Johnson</a:t>
            </a:r>
          </a:p>
          <a:p>
            <a:r>
              <a:rPr lang="en-GB" sz="2400" dirty="0"/>
              <a:t>1945-1992</a:t>
            </a:r>
          </a:p>
          <a:p>
            <a:r>
              <a:rPr lang="en-GB" sz="2400" dirty="0"/>
              <a:t>Trans-activist</a:t>
            </a:r>
          </a:p>
          <a:p>
            <a:r>
              <a:rPr lang="en-GB" sz="2400" dirty="0"/>
              <a:t>Founder Member of Stonewall USA</a:t>
            </a:r>
          </a:p>
        </p:txBody>
      </p:sp>
      <p:sp>
        <p:nvSpPr>
          <p:cNvPr id="4" name="Rectangle 3"/>
          <p:cNvSpPr/>
          <p:nvPr/>
        </p:nvSpPr>
        <p:spPr>
          <a:xfrm>
            <a:off x="6669741" y="5328698"/>
            <a:ext cx="6096000" cy="1200329"/>
          </a:xfrm>
          <a:prstGeom prst="rect">
            <a:avLst/>
          </a:prstGeom>
        </p:spPr>
        <p:txBody>
          <a:bodyPr>
            <a:spAutoFit/>
          </a:bodyPr>
          <a:lstStyle/>
          <a:p>
            <a:r>
              <a:rPr lang="en-GB" dirty="0">
                <a:solidFill>
                  <a:srgbClr val="333333"/>
                </a:solidFill>
                <a:latin typeface="open-sans"/>
              </a:rPr>
              <a:t>Marsha was a  prominent fixture in the LGBTQ </a:t>
            </a:r>
          </a:p>
          <a:p>
            <a:r>
              <a:rPr lang="en-GB" dirty="0">
                <a:solidFill>
                  <a:srgbClr val="333333"/>
                </a:solidFill>
                <a:latin typeface="open-sans"/>
              </a:rPr>
              <a:t>community serving as a “drag mother” by </a:t>
            </a:r>
          </a:p>
          <a:p>
            <a:r>
              <a:rPr lang="en-GB" dirty="0">
                <a:solidFill>
                  <a:srgbClr val="333333"/>
                </a:solidFill>
                <a:latin typeface="open-sans"/>
              </a:rPr>
              <a:t>helping homeless and struggling </a:t>
            </a:r>
          </a:p>
          <a:p>
            <a:r>
              <a:rPr lang="en-GB" dirty="0">
                <a:solidFill>
                  <a:srgbClr val="333333"/>
                </a:solidFill>
                <a:latin typeface="open-sans"/>
              </a:rPr>
              <a:t>LGBTQ youth</a:t>
            </a:r>
            <a:endParaRPr lang="en-GB" dirty="0"/>
          </a:p>
        </p:txBody>
      </p:sp>
    </p:spTree>
    <p:extLst>
      <p:ext uri="{BB962C8B-B14F-4D97-AF65-F5344CB8AC3E}">
        <p14:creationId xmlns:p14="http://schemas.microsoft.com/office/powerpoint/2010/main" val="214409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276C-FFCE-9B67-48D9-C1EFDBD1E4CA}"/>
              </a:ext>
            </a:extLst>
          </p:cNvPr>
          <p:cNvSpPr>
            <a:spLocks noGrp="1"/>
          </p:cNvSpPr>
          <p:nvPr>
            <p:ph type="title"/>
          </p:nvPr>
        </p:nvSpPr>
        <p:spPr>
          <a:xfrm>
            <a:off x="361951" y="110330"/>
            <a:ext cx="2556740" cy="1325563"/>
          </a:xfrm>
        </p:spPr>
        <p:txBody>
          <a:bodyPr>
            <a:normAutofit/>
          </a:bodyPr>
          <a:lstStyle/>
          <a:p>
            <a:r>
              <a:rPr lang="en-GB" dirty="0"/>
              <a:t>Questions</a:t>
            </a:r>
          </a:p>
        </p:txBody>
      </p:sp>
      <p:pic>
        <p:nvPicPr>
          <p:cNvPr id="4" name="Content Placeholder 4" descr="A logo with a black background&#10;&#10;Description automatically generated">
            <a:extLst>
              <a:ext uri="{FF2B5EF4-FFF2-40B4-BE49-F238E27FC236}">
                <a16:creationId xmlns:a16="http://schemas.microsoft.com/office/drawing/2014/main" id="{004741D1-E3A3-406A-A44A-B3D43EC7AA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8334" y="2395129"/>
            <a:ext cx="2449581" cy="2448742"/>
          </a:xfrm>
        </p:spPr>
      </p:pic>
      <p:pic>
        <p:nvPicPr>
          <p:cNvPr id="6" name="Picture 5" descr="A person standing next to a question mark&#10;&#10;Description automatically generated">
            <a:extLst>
              <a:ext uri="{FF2B5EF4-FFF2-40B4-BE49-F238E27FC236}">
                <a16:creationId xmlns:a16="http://schemas.microsoft.com/office/drawing/2014/main" id="{C44E4FA9-BAAF-7245-3CAD-87149859AA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01172" y="0"/>
            <a:ext cx="5024576" cy="685800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E1CF0B5A-79DD-91F1-CB60-0F4CCDECA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79" y="6077031"/>
            <a:ext cx="1888966" cy="670639"/>
          </a:xfrm>
          <a:prstGeom prst="rect">
            <a:avLst/>
          </a:prstGeom>
        </p:spPr>
      </p:pic>
      <p:pic>
        <p:nvPicPr>
          <p:cNvPr id="9" name="Picture 8" descr="A close-up of a logo&#10;&#10;Description automatically generated">
            <a:extLst>
              <a:ext uri="{FF2B5EF4-FFF2-40B4-BE49-F238E27FC236}">
                <a16:creationId xmlns:a16="http://schemas.microsoft.com/office/drawing/2014/main" id="{D98D63E9-C090-F422-E3FA-947D3AF11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8334" y="226176"/>
            <a:ext cx="2323811" cy="1307637"/>
          </a:xfrm>
          <a:prstGeom prst="rect">
            <a:avLst/>
          </a:prstGeom>
        </p:spPr>
      </p:pic>
    </p:spTree>
    <p:extLst>
      <p:ext uri="{BB962C8B-B14F-4D97-AF65-F5344CB8AC3E}">
        <p14:creationId xmlns:p14="http://schemas.microsoft.com/office/powerpoint/2010/main" val="663743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2b9099eebd0_0_34"/>
          <p:cNvPicPr preferRelativeResize="0"/>
          <p:nvPr/>
        </p:nvPicPr>
        <p:blipFill rotWithShape="1">
          <a:blip r:embed="rId3">
            <a:alphaModFix/>
          </a:blip>
          <a:srcRect/>
          <a:stretch/>
        </p:blipFill>
        <p:spPr>
          <a:xfrm>
            <a:off x="8360775" y="4403550"/>
            <a:ext cx="3530100" cy="2261100"/>
          </a:xfrm>
          <a:prstGeom prst="rect">
            <a:avLst/>
          </a:prstGeom>
          <a:noFill/>
          <a:ln>
            <a:noFill/>
          </a:ln>
        </p:spPr>
      </p:pic>
      <p:sp>
        <p:nvSpPr>
          <p:cNvPr id="144" name="Google Shape;144;g2b9099eebd0_0_34"/>
          <p:cNvSpPr/>
          <p:nvPr/>
        </p:nvSpPr>
        <p:spPr>
          <a:xfrm>
            <a:off x="-1" y="-15505"/>
            <a:ext cx="12192000" cy="1325700"/>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g2b9099eebd0_0_34"/>
          <p:cNvSpPr txBox="1">
            <a:spLocks noGrp="1"/>
          </p:cNvSpPr>
          <p:nvPr>
            <p:ph type="title"/>
          </p:nvPr>
        </p:nvSpPr>
        <p:spPr>
          <a:xfrm>
            <a:off x="777815" y="-711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Calibri"/>
              <a:buNone/>
            </a:pPr>
            <a:r>
              <a:rPr lang="en-GB" sz="5400" b="1">
                <a:solidFill>
                  <a:schemeClr val="accent1"/>
                </a:solidFill>
              </a:rPr>
              <a:t>Next Steps</a:t>
            </a:r>
            <a:endParaRPr/>
          </a:p>
        </p:txBody>
      </p:sp>
      <p:pic>
        <p:nvPicPr>
          <p:cNvPr id="146" name="Google Shape;146;g2b9099eebd0_0_34" descr="A logo with a black background&#10;&#10;Description automatically generated"/>
          <p:cNvPicPr preferRelativeResize="0"/>
          <p:nvPr/>
        </p:nvPicPr>
        <p:blipFill rotWithShape="1">
          <a:blip r:embed="rId4">
            <a:alphaModFix/>
          </a:blip>
          <a:srcRect/>
          <a:stretch/>
        </p:blipFill>
        <p:spPr>
          <a:xfrm>
            <a:off x="10458450" y="-356754"/>
            <a:ext cx="1733547" cy="1857378"/>
          </a:xfrm>
          <a:prstGeom prst="rect">
            <a:avLst/>
          </a:prstGeom>
          <a:noFill/>
          <a:ln>
            <a:noFill/>
          </a:ln>
        </p:spPr>
      </p:pic>
      <p:sp>
        <p:nvSpPr>
          <p:cNvPr id="147" name="Google Shape;147;g2b9099eebd0_0_34"/>
          <p:cNvSpPr txBox="1">
            <a:spLocks noGrp="1"/>
          </p:cNvSpPr>
          <p:nvPr>
            <p:ph type="body" idx="1"/>
          </p:nvPr>
        </p:nvSpPr>
        <p:spPr>
          <a:xfrm>
            <a:off x="180375" y="1733550"/>
            <a:ext cx="11710500" cy="4931100"/>
          </a:xfrm>
          <a:prstGeom prst="rect">
            <a:avLst/>
          </a:prstGeom>
          <a:noFill/>
          <a:ln>
            <a:noFill/>
          </a:ln>
        </p:spPr>
        <p:txBody>
          <a:bodyPr spcFirstLastPara="1" wrap="square" lIns="91425" tIns="45700" rIns="91425" bIns="45700" anchor="t" anchorCtr="0">
            <a:noAutofit/>
          </a:bodyPr>
          <a:lstStyle/>
          <a:p>
            <a:pPr marL="0" marR="952500" lvl="0" indent="0" algn="l" rtl="0">
              <a:lnSpc>
                <a:spcPct val="115000"/>
              </a:lnSpc>
              <a:spcBef>
                <a:spcPts val="1200"/>
              </a:spcBef>
              <a:spcAft>
                <a:spcPts val="0"/>
              </a:spcAft>
              <a:buClr>
                <a:schemeClr val="dk1"/>
              </a:buClr>
              <a:buSzPts val="275"/>
              <a:buFont typeface="Arial"/>
              <a:buNone/>
            </a:pPr>
            <a:r>
              <a:rPr lang="en-GB" sz="2400">
                <a:solidFill>
                  <a:srgbClr val="232323"/>
                </a:solidFill>
                <a:highlight>
                  <a:schemeClr val="lt1"/>
                </a:highlight>
              </a:rPr>
              <a:t>Gain feedback into the current needs, audit staff skills</a:t>
            </a:r>
            <a:endParaRPr sz="2400">
              <a:solidFill>
                <a:srgbClr val="232323"/>
              </a:solidFill>
              <a:highlight>
                <a:schemeClr val="lt1"/>
              </a:highlight>
            </a:endParaRPr>
          </a:p>
          <a:p>
            <a:pPr marL="0" marR="952500" lvl="0" indent="0" algn="l" rtl="0">
              <a:lnSpc>
                <a:spcPct val="115000"/>
              </a:lnSpc>
              <a:spcBef>
                <a:spcPts val="1200"/>
              </a:spcBef>
              <a:spcAft>
                <a:spcPts val="0"/>
              </a:spcAft>
              <a:buClr>
                <a:schemeClr val="dk1"/>
              </a:buClr>
              <a:buSzPts val="275"/>
              <a:buFont typeface="Arial"/>
              <a:buNone/>
            </a:pPr>
            <a:r>
              <a:rPr lang="en-GB" sz="2400">
                <a:solidFill>
                  <a:srgbClr val="232323"/>
                </a:solidFill>
                <a:highlight>
                  <a:schemeClr val="lt1"/>
                </a:highlight>
              </a:rPr>
              <a:t>Use data to assess the current climate and review the capacity within the setting</a:t>
            </a:r>
            <a:endParaRPr sz="2400">
              <a:solidFill>
                <a:srgbClr val="232323"/>
              </a:solidFill>
              <a:highlight>
                <a:schemeClr val="lt1"/>
              </a:highlight>
            </a:endParaRPr>
          </a:p>
          <a:p>
            <a:pPr marL="0" marR="952500" lvl="0" indent="0" algn="l" rtl="0">
              <a:lnSpc>
                <a:spcPct val="115000"/>
              </a:lnSpc>
              <a:spcBef>
                <a:spcPts val="1200"/>
              </a:spcBef>
              <a:spcAft>
                <a:spcPts val="0"/>
              </a:spcAft>
              <a:buClr>
                <a:schemeClr val="dk1"/>
              </a:buClr>
              <a:buSzPts val="275"/>
              <a:buFont typeface="Arial"/>
              <a:buNone/>
            </a:pPr>
            <a:r>
              <a:rPr lang="en-GB" sz="2400">
                <a:solidFill>
                  <a:srgbClr val="232323"/>
                </a:solidFill>
                <a:highlight>
                  <a:schemeClr val="lt1"/>
                </a:highlight>
              </a:rPr>
              <a:t>Decide what needs to be stopped, started and kept</a:t>
            </a:r>
            <a:endParaRPr sz="24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r>
              <a:rPr lang="en-GB" sz="2400">
                <a:solidFill>
                  <a:srgbClr val="232323"/>
                </a:solidFill>
                <a:highlight>
                  <a:srgbClr val="FFFFFF"/>
                </a:highlight>
              </a:rPr>
              <a:t>Map policies and practices against outcomes and clearly outline roles and responsibilities</a:t>
            </a:r>
            <a:endParaRPr sz="2400">
              <a:solidFill>
                <a:srgbClr val="232323"/>
              </a:solidFill>
              <a:highlight>
                <a:srgbClr val="FFFFFF"/>
              </a:highlight>
            </a:endParaRPr>
          </a:p>
          <a:p>
            <a:pPr marL="0" marR="952500" lvl="0" indent="0" algn="l" rtl="0">
              <a:lnSpc>
                <a:spcPct val="115000"/>
              </a:lnSpc>
              <a:spcBef>
                <a:spcPts val="1200"/>
              </a:spcBef>
              <a:spcAft>
                <a:spcPts val="0"/>
              </a:spcAft>
              <a:buSzPts val="275"/>
              <a:buNone/>
            </a:pPr>
            <a:r>
              <a:rPr lang="en-GB" sz="2400">
                <a:solidFill>
                  <a:srgbClr val="232323"/>
                </a:solidFill>
                <a:highlight>
                  <a:srgbClr val="FFFFFF"/>
                </a:highlight>
              </a:rPr>
              <a:t>Include within your school development plan, CPD training and PDR targets</a:t>
            </a:r>
            <a:endParaRPr sz="2400">
              <a:solidFill>
                <a:srgbClr val="232323"/>
              </a:solidFill>
              <a:highlight>
                <a:srgbClr val="FFFFFF"/>
              </a:highlight>
            </a:endParaRPr>
          </a:p>
          <a:p>
            <a:pPr marL="0" marR="952500" lvl="0" indent="0" algn="l" rtl="0">
              <a:lnSpc>
                <a:spcPct val="115000"/>
              </a:lnSpc>
              <a:spcBef>
                <a:spcPts val="1200"/>
              </a:spcBef>
              <a:spcAft>
                <a:spcPts val="0"/>
              </a:spcAft>
              <a:buSzPts val="275"/>
              <a:buNone/>
            </a:pPr>
            <a:r>
              <a:rPr lang="en-GB" sz="2400">
                <a:solidFill>
                  <a:srgbClr val="232323"/>
                </a:solidFill>
                <a:highlight>
                  <a:srgbClr val="FFFFFF"/>
                </a:highlight>
              </a:rPr>
              <a:t>Ensure effective logging and recording procedures and review the impact</a:t>
            </a:r>
            <a:endParaRPr sz="2400">
              <a:solidFill>
                <a:srgbClr val="232323"/>
              </a:solidFill>
              <a:highlight>
                <a:srgbClr val="FFFFFF"/>
              </a:highlight>
            </a:endParaRPr>
          </a:p>
          <a:p>
            <a:pPr marL="0" marR="952500" lvl="0" indent="0" algn="l" rtl="0">
              <a:lnSpc>
                <a:spcPct val="115000"/>
              </a:lnSpc>
              <a:spcBef>
                <a:spcPts val="1200"/>
              </a:spcBef>
              <a:spcAft>
                <a:spcPts val="0"/>
              </a:spcAft>
              <a:buSzPts val="1800"/>
              <a:buNone/>
            </a:pPr>
            <a:r>
              <a:rPr lang="en-GB" sz="2400">
                <a:solidFill>
                  <a:srgbClr val="232323"/>
                </a:solidFill>
                <a:highlight>
                  <a:srgbClr val="FFFFFF"/>
                </a:highlight>
              </a:rPr>
              <a:t>Communicate progress regularly</a:t>
            </a:r>
            <a:endParaRPr sz="24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endParaRPr sz="1600">
              <a:solidFill>
                <a:srgbClr val="232323"/>
              </a:solidFill>
              <a:highlight>
                <a:srgbClr val="FFFFFF"/>
              </a:highlight>
              <a:latin typeface="Arial"/>
              <a:ea typeface="Arial"/>
              <a:cs typeface="Arial"/>
              <a:sym typeface="Arial"/>
            </a:endParaRPr>
          </a:p>
          <a:p>
            <a:pPr marL="0" marR="952500" lvl="0" indent="0" algn="l" rtl="0">
              <a:lnSpc>
                <a:spcPct val="115000"/>
              </a:lnSpc>
              <a:spcBef>
                <a:spcPts val="1200"/>
              </a:spcBef>
              <a:spcAft>
                <a:spcPts val="0"/>
              </a:spcAft>
              <a:buClr>
                <a:schemeClr val="dk1"/>
              </a:buClr>
              <a:buSzPts val="275"/>
              <a:buFont typeface="Arial"/>
              <a:buNone/>
            </a:pPr>
            <a:endParaRPr sz="1600">
              <a:solidFill>
                <a:srgbClr val="232323"/>
              </a:solidFill>
              <a:highlight>
                <a:srgbClr val="FFFFFF"/>
              </a:highlight>
              <a:latin typeface="Arial"/>
              <a:ea typeface="Arial"/>
              <a:cs typeface="Arial"/>
              <a:sym typeface="Arial"/>
            </a:endParaRPr>
          </a:p>
          <a:p>
            <a:pPr marL="0" lvl="0" indent="0" algn="l" rtl="0">
              <a:lnSpc>
                <a:spcPct val="90000"/>
              </a:lnSpc>
              <a:spcBef>
                <a:spcPts val="1200"/>
              </a:spcBef>
              <a:spcAft>
                <a:spcPts val="0"/>
              </a:spcAft>
              <a:buSzPts val="275"/>
              <a:buNone/>
            </a:pPr>
            <a:endParaRPr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g2b8a48f84df_0_3"/>
          <p:cNvPicPr preferRelativeResize="0"/>
          <p:nvPr/>
        </p:nvPicPr>
        <p:blipFill rotWithShape="1">
          <a:blip r:embed="rId3">
            <a:alphaModFix amt="19000"/>
          </a:blip>
          <a:srcRect/>
          <a:stretch/>
        </p:blipFill>
        <p:spPr>
          <a:xfrm>
            <a:off x="4132159" y="1733550"/>
            <a:ext cx="7698567" cy="4931100"/>
          </a:xfrm>
          <a:prstGeom prst="rect">
            <a:avLst/>
          </a:prstGeom>
          <a:noFill/>
          <a:ln>
            <a:noFill/>
          </a:ln>
        </p:spPr>
      </p:pic>
      <p:sp>
        <p:nvSpPr>
          <p:cNvPr id="153" name="Google Shape;153;g2b8a48f84df_0_3"/>
          <p:cNvSpPr/>
          <p:nvPr/>
        </p:nvSpPr>
        <p:spPr>
          <a:xfrm>
            <a:off x="-1" y="-15505"/>
            <a:ext cx="12192000" cy="1325700"/>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g2b8a48f84df_0_3"/>
          <p:cNvSpPr txBox="1">
            <a:spLocks noGrp="1"/>
          </p:cNvSpPr>
          <p:nvPr>
            <p:ph type="title"/>
          </p:nvPr>
        </p:nvSpPr>
        <p:spPr>
          <a:xfrm>
            <a:off x="777815" y="-711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Calibri"/>
              <a:buNone/>
            </a:pPr>
            <a:r>
              <a:rPr lang="en-GB" sz="5400" b="1">
                <a:solidFill>
                  <a:schemeClr val="accent1"/>
                </a:solidFill>
              </a:rPr>
              <a:t>Next Steps</a:t>
            </a:r>
            <a:endParaRPr/>
          </a:p>
        </p:txBody>
      </p:sp>
      <p:pic>
        <p:nvPicPr>
          <p:cNvPr id="155" name="Google Shape;155;g2b8a48f84df_0_3" descr="A logo with a black background&#10;&#10;Description automatically generated"/>
          <p:cNvPicPr preferRelativeResize="0"/>
          <p:nvPr/>
        </p:nvPicPr>
        <p:blipFill rotWithShape="1">
          <a:blip r:embed="rId4">
            <a:alphaModFix/>
          </a:blip>
          <a:srcRect/>
          <a:stretch/>
        </p:blipFill>
        <p:spPr>
          <a:xfrm>
            <a:off x="10458450" y="-356754"/>
            <a:ext cx="1733547" cy="1857378"/>
          </a:xfrm>
          <a:prstGeom prst="rect">
            <a:avLst/>
          </a:prstGeom>
          <a:noFill/>
          <a:ln>
            <a:noFill/>
          </a:ln>
        </p:spPr>
      </p:pic>
      <p:sp>
        <p:nvSpPr>
          <p:cNvPr id="156" name="Google Shape;156;g2b8a48f84df_0_3"/>
          <p:cNvSpPr txBox="1">
            <a:spLocks noGrp="1"/>
          </p:cNvSpPr>
          <p:nvPr>
            <p:ph type="body" idx="1"/>
          </p:nvPr>
        </p:nvSpPr>
        <p:spPr>
          <a:xfrm>
            <a:off x="-6323875" y="1238400"/>
            <a:ext cx="3296100" cy="4703400"/>
          </a:xfrm>
          <a:prstGeom prst="rect">
            <a:avLst/>
          </a:prstGeom>
          <a:noFill/>
          <a:ln>
            <a:noFill/>
          </a:ln>
        </p:spPr>
        <p:txBody>
          <a:bodyPr spcFirstLastPara="1" wrap="square" lIns="91425" tIns="45700" rIns="91425" bIns="45700" anchor="t" anchorCtr="0">
            <a:noAutofit/>
          </a:bodyPr>
          <a:lstStyle/>
          <a:p>
            <a:pPr marL="0" marR="952500" lvl="0" indent="0" algn="l" rtl="0">
              <a:lnSpc>
                <a:spcPct val="115000"/>
              </a:lnSpc>
              <a:spcBef>
                <a:spcPts val="1200"/>
              </a:spcBef>
              <a:spcAft>
                <a:spcPts val="0"/>
              </a:spcAft>
              <a:buClr>
                <a:schemeClr val="dk1"/>
              </a:buClr>
              <a:buSzPts val="275"/>
              <a:buFont typeface="Arial"/>
              <a:buNone/>
            </a:pPr>
            <a:endParaRPr>
              <a:solidFill>
                <a:srgbClr val="232323"/>
              </a:solidFill>
              <a:highlight>
                <a:srgbClr val="FFFFFF"/>
              </a:highlight>
            </a:endParaRPr>
          </a:p>
          <a:p>
            <a:pPr marL="0" marR="952500" lvl="0" indent="0" algn="l" rtl="0">
              <a:lnSpc>
                <a:spcPct val="115000"/>
              </a:lnSpc>
              <a:spcBef>
                <a:spcPts val="1200"/>
              </a:spcBef>
              <a:spcAft>
                <a:spcPts val="0"/>
              </a:spcAft>
              <a:buSzPts val="1800"/>
              <a:buNone/>
            </a:pPr>
            <a:endParaRPr sz="18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endParaRPr sz="1600">
              <a:solidFill>
                <a:srgbClr val="232323"/>
              </a:solidFill>
              <a:highlight>
                <a:srgbClr val="FFFFFF"/>
              </a:highlight>
              <a:latin typeface="Arial"/>
              <a:ea typeface="Arial"/>
              <a:cs typeface="Arial"/>
              <a:sym typeface="Arial"/>
            </a:endParaRPr>
          </a:p>
          <a:p>
            <a:pPr marL="0" marR="952500" lvl="0" indent="0" algn="l" rtl="0">
              <a:lnSpc>
                <a:spcPct val="115000"/>
              </a:lnSpc>
              <a:spcBef>
                <a:spcPts val="1200"/>
              </a:spcBef>
              <a:spcAft>
                <a:spcPts val="0"/>
              </a:spcAft>
              <a:buClr>
                <a:schemeClr val="dk1"/>
              </a:buClr>
              <a:buSzPts val="275"/>
              <a:buFont typeface="Arial"/>
              <a:buNone/>
            </a:pPr>
            <a:endParaRPr sz="1600">
              <a:solidFill>
                <a:srgbClr val="232323"/>
              </a:solidFill>
              <a:highlight>
                <a:srgbClr val="FFFFFF"/>
              </a:highlight>
              <a:latin typeface="Arial"/>
              <a:ea typeface="Arial"/>
              <a:cs typeface="Arial"/>
              <a:sym typeface="Arial"/>
            </a:endParaRPr>
          </a:p>
          <a:p>
            <a:pPr marL="0" lvl="0" indent="0" algn="l" rtl="0">
              <a:lnSpc>
                <a:spcPct val="90000"/>
              </a:lnSpc>
              <a:spcBef>
                <a:spcPts val="1200"/>
              </a:spcBef>
              <a:spcAft>
                <a:spcPts val="0"/>
              </a:spcAft>
              <a:buSzPts val="275"/>
              <a:buNone/>
            </a:pPr>
            <a:endParaRPr sz="2000"/>
          </a:p>
        </p:txBody>
      </p:sp>
      <p:pic>
        <p:nvPicPr>
          <p:cNvPr id="157" name="Google Shape;157;g2b8a48f84df_0_3"/>
          <p:cNvPicPr preferRelativeResize="0"/>
          <p:nvPr/>
        </p:nvPicPr>
        <p:blipFill rotWithShape="1">
          <a:blip r:embed="rId5">
            <a:alphaModFix/>
          </a:blip>
          <a:srcRect/>
          <a:stretch/>
        </p:blipFill>
        <p:spPr>
          <a:xfrm>
            <a:off x="152400" y="1238400"/>
            <a:ext cx="6112800" cy="54262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2b9099eebd0_0_54"/>
          <p:cNvPicPr preferRelativeResize="0"/>
          <p:nvPr/>
        </p:nvPicPr>
        <p:blipFill rotWithShape="1">
          <a:blip r:embed="rId3">
            <a:alphaModFix amt="19000"/>
          </a:blip>
          <a:srcRect/>
          <a:stretch/>
        </p:blipFill>
        <p:spPr>
          <a:xfrm>
            <a:off x="4132159" y="1733550"/>
            <a:ext cx="7698567" cy="4931100"/>
          </a:xfrm>
          <a:prstGeom prst="rect">
            <a:avLst/>
          </a:prstGeom>
          <a:noFill/>
          <a:ln>
            <a:noFill/>
          </a:ln>
        </p:spPr>
      </p:pic>
      <p:sp>
        <p:nvSpPr>
          <p:cNvPr id="163" name="Google Shape;163;g2b9099eebd0_0_54"/>
          <p:cNvSpPr/>
          <p:nvPr/>
        </p:nvSpPr>
        <p:spPr>
          <a:xfrm>
            <a:off x="-1" y="-15505"/>
            <a:ext cx="12192000" cy="1325700"/>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g2b9099eebd0_0_54"/>
          <p:cNvSpPr txBox="1">
            <a:spLocks noGrp="1"/>
          </p:cNvSpPr>
          <p:nvPr>
            <p:ph type="title"/>
          </p:nvPr>
        </p:nvSpPr>
        <p:spPr>
          <a:xfrm>
            <a:off x="777815" y="-7116"/>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Calibri"/>
              <a:buNone/>
            </a:pPr>
            <a:r>
              <a:rPr lang="en-GB" sz="5400" b="1">
                <a:solidFill>
                  <a:schemeClr val="accent1"/>
                </a:solidFill>
              </a:rPr>
              <a:t>Next Steps</a:t>
            </a:r>
            <a:endParaRPr/>
          </a:p>
        </p:txBody>
      </p:sp>
      <p:pic>
        <p:nvPicPr>
          <p:cNvPr id="165" name="Google Shape;165;g2b9099eebd0_0_54" descr="A logo with a black background&#10;&#10;Description automatically generated"/>
          <p:cNvPicPr preferRelativeResize="0"/>
          <p:nvPr/>
        </p:nvPicPr>
        <p:blipFill rotWithShape="1">
          <a:blip r:embed="rId4">
            <a:alphaModFix/>
          </a:blip>
          <a:srcRect/>
          <a:stretch/>
        </p:blipFill>
        <p:spPr>
          <a:xfrm>
            <a:off x="10458450" y="-356754"/>
            <a:ext cx="1733547" cy="1857378"/>
          </a:xfrm>
          <a:prstGeom prst="rect">
            <a:avLst/>
          </a:prstGeom>
          <a:noFill/>
          <a:ln>
            <a:noFill/>
          </a:ln>
        </p:spPr>
      </p:pic>
      <p:sp>
        <p:nvSpPr>
          <p:cNvPr id="166" name="Google Shape;166;g2b9099eebd0_0_54"/>
          <p:cNvSpPr txBox="1">
            <a:spLocks noGrp="1"/>
          </p:cNvSpPr>
          <p:nvPr>
            <p:ph type="body" idx="1"/>
          </p:nvPr>
        </p:nvSpPr>
        <p:spPr>
          <a:xfrm>
            <a:off x="-6323875" y="1238400"/>
            <a:ext cx="3296100" cy="4703400"/>
          </a:xfrm>
          <a:prstGeom prst="rect">
            <a:avLst/>
          </a:prstGeom>
          <a:noFill/>
          <a:ln>
            <a:noFill/>
          </a:ln>
        </p:spPr>
        <p:txBody>
          <a:bodyPr spcFirstLastPara="1" wrap="square" lIns="91425" tIns="45700" rIns="91425" bIns="45700" anchor="t" anchorCtr="0">
            <a:noAutofit/>
          </a:bodyPr>
          <a:lstStyle/>
          <a:p>
            <a:pPr marL="0" marR="952500" lvl="0" indent="0" algn="l" rtl="0">
              <a:lnSpc>
                <a:spcPct val="115000"/>
              </a:lnSpc>
              <a:spcBef>
                <a:spcPts val="1200"/>
              </a:spcBef>
              <a:spcAft>
                <a:spcPts val="0"/>
              </a:spcAft>
              <a:buClr>
                <a:schemeClr val="dk1"/>
              </a:buClr>
              <a:buSzPts val="275"/>
              <a:buFont typeface="Arial"/>
              <a:buNone/>
            </a:pPr>
            <a:endParaRPr>
              <a:solidFill>
                <a:srgbClr val="232323"/>
              </a:solidFill>
              <a:highlight>
                <a:srgbClr val="FFFFFF"/>
              </a:highlight>
            </a:endParaRPr>
          </a:p>
          <a:p>
            <a:pPr marL="0" marR="952500" lvl="0" indent="0" algn="l" rtl="0">
              <a:lnSpc>
                <a:spcPct val="115000"/>
              </a:lnSpc>
              <a:spcBef>
                <a:spcPts val="1200"/>
              </a:spcBef>
              <a:spcAft>
                <a:spcPts val="0"/>
              </a:spcAft>
              <a:buSzPts val="1800"/>
              <a:buNone/>
            </a:pPr>
            <a:endParaRPr sz="1800">
              <a:solidFill>
                <a:srgbClr val="232323"/>
              </a:solidFill>
              <a:highlight>
                <a:srgbClr val="FFFFFF"/>
              </a:highlight>
            </a:endParaRPr>
          </a:p>
          <a:p>
            <a:pPr marL="0" marR="952500" lvl="0" indent="0" algn="l" rtl="0">
              <a:lnSpc>
                <a:spcPct val="115000"/>
              </a:lnSpc>
              <a:spcBef>
                <a:spcPts val="1200"/>
              </a:spcBef>
              <a:spcAft>
                <a:spcPts val="0"/>
              </a:spcAft>
              <a:buClr>
                <a:schemeClr val="dk1"/>
              </a:buClr>
              <a:buSzPts val="275"/>
              <a:buFont typeface="Arial"/>
              <a:buNone/>
            </a:pPr>
            <a:endParaRPr sz="1600">
              <a:solidFill>
                <a:srgbClr val="232323"/>
              </a:solidFill>
              <a:highlight>
                <a:srgbClr val="FFFFFF"/>
              </a:highlight>
              <a:latin typeface="Arial"/>
              <a:ea typeface="Arial"/>
              <a:cs typeface="Arial"/>
              <a:sym typeface="Arial"/>
            </a:endParaRPr>
          </a:p>
          <a:p>
            <a:pPr marL="0" marR="952500" lvl="0" indent="0" algn="l" rtl="0">
              <a:lnSpc>
                <a:spcPct val="115000"/>
              </a:lnSpc>
              <a:spcBef>
                <a:spcPts val="1200"/>
              </a:spcBef>
              <a:spcAft>
                <a:spcPts val="0"/>
              </a:spcAft>
              <a:buClr>
                <a:schemeClr val="dk1"/>
              </a:buClr>
              <a:buSzPts val="275"/>
              <a:buFont typeface="Arial"/>
              <a:buNone/>
            </a:pPr>
            <a:endParaRPr sz="1600">
              <a:solidFill>
                <a:srgbClr val="232323"/>
              </a:solidFill>
              <a:highlight>
                <a:srgbClr val="FFFFFF"/>
              </a:highlight>
              <a:latin typeface="Arial"/>
              <a:ea typeface="Arial"/>
              <a:cs typeface="Arial"/>
              <a:sym typeface="Arial"/>
            </a:endParaRPr>
          </a:p>
          <a:p>
            <a:pPr marL="0" lvl="0" indent="0" algn="l" rtl="0">
              <a:lnSpc>
                <a:spcPct val="90000"/>
              </a:lnSpc>
              <a:spcBef>
                <a:spcPts val="1200"/>
              </a:spcBef>
              <a:spcAft>
                <a:spcPts val="0"/>
              </a:spcAft>
              <a:buSzPts val="275"/>
              <a:buNone/>
            </a:pPr>
            <a:endParaRPr sz="2000"/>
          </a:p>
        </p:txBody>
      </p:sp>
      <p:pic>
        <p:nvPicPr>
          <p:cNvPr id="167" name="Google Shape;167;g2b9099eebd0_0_54"/>
          <p:cNvPicPr preferRelativeResize="0"/>
          <p:nvPr/>
        </p:nvPicPr>
        <p:blipFill rotWithShape="1">
          <a:blip r:embed="rId5">
            <a:alphaModFix/>
          </a:blip>
          <a:srcRect/>
          <a:stretch/>
        </p:blipFill>
        <p:spPr>
          <a:xfrm>
            <a:off x="187400" y="1318575"/>
            <a:ext cx="6014818" cy="55394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5D54-4671-5C07-0AB9-540D3D5D07A3}"/>
              </a:ext>
            </a:extLst>
          </p:cNvPr>
          <p:cNvSpPr>
            <a:spLocks noGrp="1"/>
          </p:cNvSpPr>
          <p:nvPr>
            <p:ph type="ctrTitle"/>
          </p:nvPr>
        </p:nvSpPr>
        <p:spPr>
          <a:xfrm>
            <a:off x="6531452" y="2464472"/>
            <a:ext cx="5363213" cy="1862451"/>
          </a:xfrm>
        </p:spPr>
        <p:txBody>
          <a:bodyPr anchor="t">
            <a:normAutofit/>
          </a:bodyPr>
          <a:lstStyle/>
          <a:p>
            <a:pPr algn="l"/>
            <a:r>
              <a:rPr lang="en-GB" sz="4000" dirty="0">
                <a:solidFill>
                  <a:schemeClr val="tx2"/>
                </a:solidFill>
              </a:rPr>
              <a:t>Dealing with Low Level Concerns</a:t>
            </a:r>
          </a:p>
        </p:txBody>
      </p:sp>
      <p:sp>
        <p:nvSpPr>
          <p:cNvPr id="3" name="Subtitle 2">
            <a:extLst>
              <a:ext uri="{FF2B5EF4-FFF2-40B4-BE49-F238E27FC236}">
                <a16:creationId xmlns:a16="http://schemas.microsoft.com/office/drawing/2014/main" id="{FEC52349-3ED3-7F46-0065-3D2189F20158}"/>
              </a:ext>
            </a:extLst>
          </p:cNvPr>
          <p:cNvSpPr>
            <a:spLocks noGrp="1"/>
          </p:cNvSpPr>
          <p:nvPr>
            <p:ph type="subTitle" idx="1"/>
          </p:nvPr>
        </p:nvSpPr>
        <p:spPr>
          <a:xfrm>
            <a:off x="6579076" y="4128656"/>
            <a:ext cx="5267964" cy="1643038"/>
          </a:xfrm>
        </p:spPr>
        <p:txBody>
          <a:bodyPr anchor="b">
            <a:normAutofit fontScale="85000" lnSpcReduction="20000"/>
          </a:bodyPr>
          <a:lstStyle/>
          <a:p>
            <a:pPr algn="l"/>
            <a:r>
              <a:rPr lang="en-GB" sz="3900" i="1" dirty="0">
                <a:solidFill>
                  <a:schemeClr val="tx2"/>
                </a:solidFill>
              </a:rPr>
              <a:t>Sue Bailey</a:t>
            </a:r>
          </a:p>
          <a:p>
            <a:pPr algn="l"/>
            <a:r>
              <a:rPr lang="en-GB" sz="3200" i="1" dirty="0">
                <a:solidFill>
                  <a:schemeClr val="tx2"/>
                </a:solidFill>
              </a:rPr>
              <a:t>Strategic Safeguarding Lead </a:t>
            </a:r>
          </a:p>
          <a:p>
            <a:pPr algn="l"/>
            <a:r>
              <a:rPr lang="en-GB" sz="3200" i="1" dirty="0">
                <a:solidFill>
                  <a:schemeClr val="tx2"/>
                </a:solidFill>
              </a:rPr>
              <a:t>The Arthur Terry Learning Partnership</a:t>
            </a:r>
          </a:p>
        </p:txBody>
      </p:sp>
      <p:pic>
        <p:nvPicPr>
          <p:cNvPr id="5" name="Picture 4" descr="A logo with a black background&#10;&#10;Description automatically generated">
            <a:extLst>
              <a:ext uri="{FF2B5EF4-FFF2-40B4-BE49-F238E27FC236}">
                <a16:creationId xmlns:a16="http://schemas.microsoft.com/office/drawing/2014/main" id="{38AC6B7A-6B26-4400-CE53-3868413E2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19395"/>
            <a:ext cx="5634987" cy="2352606"/>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Picture 6" descr="A black text on a white background&#10;&#10;Description automatically generated">
            <a:extLst>
              <a:ext uri="{FF2B5EF4-FFF2-40B4-BE49-F238E27FC236}">
                <a16:creationId xmlns:a16="http://schemas.microsoft.com/office/drawing/2014/main" id="{AA0C924A-3A81-D240-D6FF-C547599E6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9645" y="6181385"/>
            <a:ext cx="1888966" cy="670639"/>
          </a:xfrm>
          <a:prstGeom prst="rect">
            <a:avLst/>
          </a:prstGeom>
        </p:spPr>
      </p:pic>
      <p:sp>
        <p:nvSpPr>
          <p:cNvPr id="4" name="TextBox 3">
            <a:extLst>
              <a:ext uri="{FF2B5EF4-FFF2-40B4-BE49-F238E27FC236}">
                <a16:creationId xmlns:a16="http://schemas.microsoft.com/office/drawing/2014/main" id="{152CFF18-5ECB-3E09-308D-C9507875824C}"/>
              </a:ext>
            </a:extLst>
          </p:cNvPr>
          <p:cNvSpPr txBox="1"/>
          <p:nvPr/>
        </p:nvSpPr>
        <p:spPr>
          <a:xfrm>
            <a:off x="83389" y="6387210"/>
            <a:ext cx="1644073" cy="369332"/>
          </a:xfrm>
          <a:prstGeom prst="rect">
            <a:avLst/>
          </a:prstGeom>
          <a:noFill/>
        </p:spPr>
        <p:txBody>
          <a:bodyPr wrap="square" rtlCol="0">
            <a:spAutoFit/>
          </a:bodyPr>
          <a:lstStyle/>
          <a:p>
            <a:r>
              <a:rPr lang="en-GB" dirty="0">
                <a:solidFill>
                  <a:schemeClr val="accent3">
                    <a:lumMod val="60000"/>
                    <a:lumOff val="40000"/>
                  </a:schemeClr>
                </a:solidFill>
              </a:rPr>
              <a:t>Session 3.2 </a:t>
            </a:r>
          </a:p>
        </p:txBody>
      </p:sp>
      <p:pic>
        <p:nvPicPr>
          <p:cNvPr id="6" name="ABBA WHEN I KISSED THE TEACHER - HD - HQ sound">
            <a:hlinkClick r:id="" action="ppaction://media"/>
            <a:extLst>
              <a:ext uri="{FF2B5EF4-FFF2-40B4-BE49-F238E27FC236}">
                <a16:creationId xmlns:a16="http://schemas.microsoft.com/office/drawing/2014/main" id="{5AA770F3-31C4-2209-1DE4-8B6F38FDE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7251" y="5883433"/>
            <a:ext cx="406400" cy="406400"/>
          </a:xfrm>
          <a:prstGeom prst="rect">
            <a:avLst/>
          </a:prstGeom>
        </p:spPr>
      </p:pic>
      <p:pic>
        <p:nvPicPr>
          <p:cNvPr id="8" name="Picture 7" descr="A close up of a letter&#10;&#10;Description automatically generated">
            <a:extLst>
              <a:ext uri="{FF2B5EF4-FFF2-40B4-BE49-F238E27FC236}">
                <a16:creationId xmlns:a16="http://schemas.microsoft.com/office/drawing/2014/main" id="{DF509176-523F-C6D1-64F0-4EE8038814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8888" y="263623"/>
            <a:ext cx="2729392" cy="692774"/>
          </a:xfrm>
          <a:prstGeom prst="rect">
            <a:avLst/>
          </a:prstGeom>
        </p:spPr>
      </p:pic>
    </p:spTree>
    <p:extLst>
      <p:ext uri="{BB962C8B-B14F-4D97-AF65-F5344CB8AC3E}">
        <p14:creationId xmlns:p14="http://schemas.microsoft.com/office/powerpoint/2010/main" val="40111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7375</Words>
  <Application>Microsoft Macintosh PowerPoint</Application>
  <PresentationFormat>Widescreen</PresentationFormat>
  <Paragraphs>535</Paragraphs>
  <Slides>55</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Calibri Light</vt:lpstr>
      <vt:lpstr>graphik</vt:lpstr>
      <vt:lpstr>Ink Free</vt:lpstr>
      <vt:lpstr>open-sans</vt:lpstr>
      <vt:lpstr>Times New Roman</vt:lpstr>
      <vt:lpstr>Office Theme</vt:lpstr>
      <vt:lpstr>Stream 3 – Pastoral Support </vt:lpstr>
      <vt:lpstr>Developing a Pastoral Offer</vt:lpstr>
      <vt:lpstr>Session Oversight </vt:lpstr>
      <vt:lpstr>Wellspring Academy Trust</vt:lpstr>
      <vt:lpstr>Know your why</vt:lpstr>
      <vt:lpstr>Next Steps</vt:lpstr>
      <vt:lpstr>Next Steps</vt:lpstr>
      <vt:lpstr>Next Steps</vt:lpstr>
      <vt:lpstr>Dealing with Low Level Concerns</vt:lpstr>
      <vt:lpstr>Out line of the session</vt:lpstr>
      <vt:lpstr>What are Low Level Concerns?</vt:lpstr>
      <vt:lpstr>So what is a low level concern?</vt:lpstr>
      <vt:lpstr>Examples of low level concerns  from KCSiE 2023</vt:lpstr>
      <vt:lpstr>What about context. All staff must know </vt:lpstr>
      <vt:lpstr>How do we encourage this ? It is all about culture </vt:lpstr>
      <vt:lpstr>What do we know about professionals who  offend</vt:lpstr>
      <vt:lpstr>PowerPoint Presentation</vt:lpstr>
      <vt:lpstr>PowerPoint Presentation</vt:lpstr>
      <vt:lpstr>PowerPoint Presentation</vt:lpstr>
      <vt:lpstr>PowerPoint Presentation</vt:lpstr>
      <vt:lpstr>Other case studies</vt:lpstr>
      <vt:lpstr>Case study - Before low level concerns. At what point does this cross the line ?</vt:lpstr>
      <vt:lpstr>Low level concerns examples from recent practice </vt:lpstr>
      <vt:lpstr>A little theory. The slippery slope!</vt:lpstr>
      <vt:lpstr>So what should staff do if they are worried</vt:lpstr>
      <vt:lpstr>PowerPoint Presentation</vt:lpstr>
      <vt:lpstr>Guidance for safer working practice for those working with children and young people in education settings February 2022 </vt:lpstr>
      <vt:lpstr>Guidance for safer working practice P17.</vt:lpstr>
      <vt:lpstr>What happens next </vt:lpstr>
      <vt:lpstr>What about self reported concerns </vt:lpstr>
      <vt:lpstr>What happens to the record?</vt:lpstr>
      <vt:lpstr>References?</vt:lpstr>
      <vt:lpstr>Let’s finish with some more music. But what about Abba Was a child harmed ? </vt:lpstr>
      <vt:lpstr>Questions</vt:lpstr>
      <vt:lpstr>Supporting the Trans Community</vt:lpstr>
      <vt:lpstr>Agenda</vt:lpstr>
      <vt:lpstr>DfE 5 Overarching Principles *</vt:lpstr>
      <vt:lpstr>Why this student cohort?</vt:lpstr>
      <vt:lpstr>Sex or Gender?</vt:lpstr>
      <vt:lpstr>Transgender &amp; the Law *</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Oasis Community Learning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NAASA Designated Safeguarding Leads Conference</dc:title>
  <dc:creator>Jon Needham</dc:creator>
  <cp:lastModifiedBy>Daniel Halls</cp:lastModifiedBy>
  <cp:revision>4</cp:revision>
  <dcterms:created xsi:type="dcterms:W3CDTF">2023-10-17T14:01:15Z</dcterms:created>
  <dcterms:modified xsi:type="dcterms:W3CDTF">2024-02-25T13:53:28Z</dcterms:modified>
</cp:coreProperties>
</file>