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6"/>
  </p:notesMasterIdLst>
  <p:sldIdLst>
    <p:sldId id="256" r:id="rId2"/>
    <p:sldId id="257" r:id="rId3"/>
    <p:sldId id="279" r:id="rId4"/>
    <p:sldId id="557" r:id="rId5"/>
    <p:sldId id="558" r:id="rId6"/>
    <p:sldId id="559" r:id="rId7"/>
    <p:sldId id="574" r:id="rId8"/>
    <p:sldId id="575" r:id="rId9"/>
    <p:sldId id="569" r:id="rId10"/>
    <p:sldId id="570" r:id="rId11"/>
    <p:sldId id="560" r:id="rId12"/>
    <p:sldId id="561" r:id="rId13"/>
    <p:sldId id="565" r:id="rId14"/>
    <p:sldId id="577" r:id="rId15"/>
    <p:sldId id="571" r:id="rId16"/>
    <p:sldId id="578" r:id="rId17"/>
    <p:sldId id="563" r:id="rId18"/>
    <p:sldId id="562" r:id="rId19"/>
    <p:sldId id="564" r:id="rId20"/>
    <p:sldId id="579" r:id="rId21"/>
    <p:sldId id="580" r:id="rId22"/>
    <p:sldId id="566" r:id="rId23"/>
    <p:sldId id="567" r:id="rId24"/>
    <p:sldId id="581" r:id="rId25"/>
    <p:sldId id="582" r:id="rId26"/>
    <p:sldId id="583" r:id="rId27"/>
    <p:sldId id="584" r:id="rId28"/>
    <p:sldId id="585" r:id="rId29"/>
    <p:sldId id="288" r:id="rId30"/>
    <p:sldId id="280" r:id="rId31"/>
    <p:sldId id="282" r:id="rId32"/>
    <p:sldId id="281" r:id="rId33"/>
    <p:sldId id="289" r:id="rId34"/>
    <p:sldId id="283" r:id="rId35"/>
    <p:sldId id="285" r:id="rId36"/>
    <p:sldId id="286" r:id="rId37"/>
    <p:sldId id="284" r:id="rId38"/>
    <p:sldId id="287" r:id="rId39"/>
    <p:sldId id="290" r:id="rId40"/>
    <p:sldId id="291" r:id="rId41"/>
    <p:sldId id="259" r:id="rId42"/>
    <p:sldId id="586" r:id="rId43"/>
    <p:sldId id="587" r:id="rId44"/>
    <p:sldId id="588" r:id="rId45"/>
    <p:sldId id="589" r:id="rId46"/>
    <p:sldId id="590" r:id="rId47"/>
    <p:sldId id="591" r:id="rId48"/>
    <p:sldId id="592" r:id="rId49"/>
    <p:sldId id="593" r:id="rId50"/>
    <p:sldId id="594" r:id="rId51"/>
    <p:sldId id="595" r:id="rId52"/>
    <p:sldId id="596" r:id="rId53"/>
    <p:sldId id="597" r:id="rId54"/>
    <p:sldId id="5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112" d="100"/>
          <a:sy n="112" d="100"/>
        </p:scale>
        <p:origin x="616"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3307B-DB58-46AA-B989-024BD65B32C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4AE5935-9004-4ACE-884F-995131168461}">
      <dgm:prSet phldrT="[Text]"/>
      <dgm:spPr/>
      <dgm:t>
        <a:bodyPr/>
        <a:lstStyle/>
        <a:p>
          <a:r>
            <a:rPr lang="en-GB" dirty="0"/>
            <a:t>Contact is made </a:t>
          </a:r>
        </a:p>
      </dgm:t>
    </dgm:pt>
    <dgm:pt modelId="{E5E586FA-E3CB-4D97-A438-99ED54B6F2DD}" type="parTrans" cxnId="{070BA81B-5EEE-47EF-A936-57155E5FC4C5}">
      <dgm:prSet/>
      <dgm:spPr/>
      <dgm:t>
        <a:bodyPr/>
        <a:lstStyle/>
        <a:p>
          <a:endParaRPr lang="en-GB"/>
        </a:p>
      </dgm:t>
    </dgm:pt>
    <dgm:pt modelId="{20E46A03-AD8D-4727-A932-34B03F0CEED7}" type="sibTrans" cxnId="{070BA81B-5EEE-47EF-A936-57155E5FC4C5}">
      <dgm:prSet/>
      <dgm:spPr/>
      <dgm:t>
        <a:bodyPr/>
        <a:lstStyle/>
        <a:p>
          <a:endParaRPr lang="en-GB"/>
        </a:p>
      </dgm:t>
    </dgm:pt>
    <dgm:pt modelId="{02BEB022-BDEA-450D-BC85-A75EAF31D67B}">
      <dgm:prSet phldrT="[Text]" custT="1"/>
      <dgm:spPr/>
      <dgm:t>
        <a:bodyPr/>
        <a:lstStyle/>
        <a:p>
          <a:r>
            <a:rPr lang="en-GB" sz="1800" dirty="0"/>
            <a:t>Telephone contact – Referral and Advice Officer</a:t>
          </a:r>
        </a:p>
      </dgm:t>
    </dgm:pt>
    <dgm:pt modelId="{95B27C76-C6E0-4AB0-BD06-DD59E5D5597E}" type="parTrans" cxnId="{ECE69A96-D0AB-478D-BB40-D83547C84AAE}">
      <dgm:prSet/>
      <dgm:spPr/>
      <dgm:t>
        <a:bodyPr/>
        <a:lstStyle/>
        <a:p>
          <a:endParaRPr lang="en-GB"/>
        </a:p>
      </dgm:t>
    </dgm:pt>
    <dgm:pt modelId="{7656BF2E-0888-466C-A659-35B88B0FFC9F}" type="sibTrans" cxnId="{ECE69A96-D0AB-478D-BB40-D83547C84AAE}">
      <dgm:prSet/>
      <dgm:spPr/>
      <dgm:t>
        <a:bodyPr/>
        <a:lstStyle/>
        <a:p>
          <a:endParaRPr lang="en-GB"/>
        </a:p>
      </dgm:t>
    </dgm:pt>
    <dgm:pt modelId="{82A3617B-A960-48DE-8EA3-2426ADC2816B}">
      <dgm:prSet phldrT="[Text]" custT="1"/>
      <dgm:spPr/>
      <dgm:t>
        <a:bodyPr/>
        <a:lstStyle/>
        <a:p>
          <a:r>
            <a:rPr lang="en-GB" sz="1800" dirty="0"/>
            <a:t>Request for Support</a:t>
          </a:r>
        </a:p>
      </dgm:t>
    </dgm:pt>
    <dgm:pt modelId="{D380696B-6BC3-4A35-82EF-857BC83512AB}" type="parTrans" cxnId="{1EABEB98-0C49-4C07-BE43-D4EF8DFB9BBF}">
      <dgm:prSet/>
      <dgm:spPr/>
      <dgm:t>
        <a:bodyPr/>
        <a:lstStyle/>
        <a:p>
          <a:endParaRPr lang="en-GB"/>
        </a:p>
      </dgm:t>
    </dgm:pt>
    <dgm:pt modelId="{A035DAC2-6BD7-4E64-984A-A468B1E712DF}" type="sibTrans" cxnId="{1EABEB98-0C49-4C07-BE43-D4EF8DFB9BBF}">
      <dgm:prSet/>
      <dgm:spPr/>
      <dgm:t>
        <a:bodyPr/>
        <a:lstStyle/>
        <a:p>
          <a:endParaRPr lang="en-GB"/>
        </a:p>
      </dgm:t>
    </dgm:pt>
    <dgm:pt modelId="{8246D81A-7511-4E95-960C-59D3BF1463BF}">
      <dgm:prSet phldrT="[Text]"/>
      <dgm:spPr/>
      <dgm:t>
        <a:bodyPr/>
        <a:lstStyle/>
        <a:p>
          <a:r>
            <a:rPr lang="en-GB" dirty="0"/>
            <a:t>Social Work oversight</a:t>
          </a:r>
        </a:p>
      </dgm:t>
    </dgm:pt>
    <dgm:pt modelId="{83F4569E-AA45-469A-92E3-3CDB9B05B1B8}" type="parTrans" cxnId="{6FE1A4AF-B4A6-469A-82C3-CF97DC566DC2}">
      <dgm:prSet/>
      <dgm:spPr/>
      <dgm:t>
        <a:bodyPr/>
        <a:lstStyle/>
        <a:p>
          <a:endParaRPr lang="en-GB"/>
        </a:p>
      </dgm:t>
    </dgm:pt>
    <dgm:pt modelId="{813492FB-C709-4048-9D3B-BB4B3B276D9A}" type="sibTrans" cxnId="{6FE1A4AF-B4A6-469A-82C3-CF97DC566DC2}">
      <dgm:prSet/>
      <dgm:spPr/>
      <dgm:t>
        <a:bodyPr/>
        <a:lstStyle/>
        <a:p>
          <a:endParaRPr lang="en-GB"/>
        </a:p>
      </dgm:t>
    </dgm:pt>
    <dgm:pt modelId="{37D7022D-295A-4825-A448-29697091FFF9}">
      <dgm:prSet phldrT="[Text]" custT="1"/>
      <dgm:spPr/>
      <dgm:t>
        <a:bodyPr/>
        <a:lstStyle/>
        <a:p>
          <a:r>
            <a:rPr lang="en-GB" sz="1800" dirty="0"/>
            <a:t>Social Worker looks at referral – decision made against local threshold guidance, rationale, outcome</a:t>
          </a:r>
        </a:p>
      </dgm:t>
    </dgm:pt>
    <dgm:pt modelId="{3E4E3A76-C81A-4107-8EF6-8F14AC119A16}" type="parTrans" cxnId="{76F5C30F-DDBE-4CCD-9541-570B47A2B938}">
      <dgm:prSet/>
      <dgm:spPr/>
      <dgm:t>
        <a:bodyPr/>
        <a:lstStyle/>
        <a:p>
          <a:endParaRPr lang="en-GB"/>
        </a:p>
      </dgm:t>
    </dgm:pt>
    <dgm:pt modelId="{0C3CBC60-F7C2-441B-90E2-08BE137C8D96}" type="sibTrans" cxnId="{76F5C30F-DDBE-4CCD-9541-570B47A2B938}">
      <dgm:prSet/>
      <dgm:spPr/>
      <dgm:t>
        <a:bodyPr/>
        <a:lstStyle/>
        <a:p>
          <a:endParaRPr lang="en-GB"/>
        </a:p>
      </dgm:t>
    </dgm:pt>
    <dgm:pt modelId="{A6780FDF-0DBA-47BD-B559-D40A4DEBEE29}">
      <dgm:prSet phldrT="[Text]" custT="1"/>
      <dgm:spPr/>
      <dgm:t>
        <a:bodyPr/>
        <a:lstStyle/>
        <a:p>
          <a:r>
            <a:rPr lang="en-GB" sz="1800" dirty="0"/>
            <a:t>Action for MASH, ASTI, FS, TF, Agency EHA or NFA</a:t>
          </a:r>
        </a:p>
      </dgm:t>
    </dgm:pt>
    <dgm:pt modelId="{AB274ADA-F088-460F-9903-F584312768D5}" type="parTrans" cxnId="{F8449A1A-94C0-4869-AD38-B77376980CD7}">
      <dgm:prSet/>
      <dgm:spPr/>
      <dgm:t>
        <a:bodyPr/>
        <a:lstStyle/>
        <a:p>
          <a:endParaRPr lang="en-GB"/>
        </a:p>
      </dgm:t>
    </dgm:pt>
    <dgm:pt modelId="{424806F7-0BB0-4292-A550-996E9EA8184C}" type="sibTrans" cxnId="{F8449A1A-94C0-4869-AD38-B77376980CD7}">
      <dgm:prSet/>
      <dgm:spPr/>
      <dgm:t>
        <a:bodyPr/>
        <a:lstStyle/>
        <a:p>
          <a:endParaRPr lang="en-GB"/>
        </a:p>
      </dgm:t>
    </dgm:pt>
    <dgm:pt modelId="{59752909-D5AD-4A1D-910B-B1E7108AADDB}">
      <dgm:prSet phldrT="[Text]"/>
      <dgm:spPr/>
      <dgm:t>
        <a:bodyPr/>
        <a:lstStyle/>
        <a:p>
          <a:r>
            <a:rPr lang="en-GB" dirty="0"/>
            <a:t>Feedback to referrer</a:t>
          </a:r>
        </a:p>
      </dgm:t>
    </dgm:pt>
    <dgm:pt modelId="{5B5295CF-2AB4-4780-A2B5-B38E953DD742}" type="parTrans" cxnId="{025F678B-66EB-4982-93EF-24222171742B}">
      <dgm:prSet/>
      <dgm:spPr/>
      <dgm:t>
        <a:bodyPr/>
        <a:lstStyle/>
        <a:p>
          <a:endParaRPr lang="en-GB"/>
        </a:p>
      </dgm:t>
    </dgm:pt>
    <dgm:pt modelId="{4455D9BD-6227-452B-B263-71052B7FA79C}" type="sibTrans" cxnId="{025F678B-66EB-4982-93EF-24222171742B}">
      <dgm:prSet/>
      <dgm:spPr/>
      <dgm:t>
        <a:bodyPr/>
        <a:lstStyle/>
        <a:p>
          <a:endParaRPr lang="en-GB"/>
        </a:p>
      </dgm:t>
    </dgm:pt>
    <dgm:pt modelId="{60D9D85F-3CAC-445C-82DD-08F421DAF812}">
      <dgm:prSet phldrT="[Text]" custT="1"/>
      <dgm:spPr/>
      <dgm:t>
        <a:bodyPr/>
        <a:lstStyle/>
        <a:p>
          <a:r>
            <a:rPr lang="en-GB" sz="1800" dirty="0">
              <a:latin typeface="+mn-lt"/>
            </a:rPr>
            <a:t>Feedback is sent to referrer</a:t>
          </a:r>
        </a:p>
      </dgm:t>
    </dgm:pt>
    <dgm:pt modelId="{ED45DB94-B773-4470-B84C-58F20B158DC1}" type="parTrans" cxnId="{AF1FC9AC-5F21-496F-823A-A35BE8978FC2}">
      <dgm:prSet/>
      <dgm:spPr/>
      <dgm:t>
        <a:bodyPr/>
        <a:lstStyle/>
        <a:p>
          <a:endParaRPr lang="en-GB"/>
        </a:p>
      </dgm:t>
    </dgm:pt>
    <dgm:pt modelId="{F277DB07-717B-4DDB-BC50-05F6CE831331}" type="sibTrans" cxnId="{AF1FC9AC-5F21-496F-823A-A35BE8978FC2}">
      <dgm:prSet/>
      <dgm:spPr/>
      <dgm:t>
        <a:bodyPr/>
        <a:lstStyle/>
        <a:p>
          <a:endParaRPr lang="en-GB"/>
        </a:p>
      </dgm:t>
    </dgm:pt>
    <dgm:pt modelId="{A07BBAFD-8B4C-4A82-938B-B8108DFD0BC2}">
      <dgm:prSet phldrT="[Text]" custT="1"/>
      <dgm:spPr/>
      <dgm:t>
        <a:bodyPr/>
        <a:lstStyle/>
        <a:p>
          <a:r>
            <a:rPr lang="en-GB" sz="1800" dirty="0">
              <a:latin typeface="+mn-lt"/>
            </a:rPr>
            <a:t>Referrer or other agency may be directed to complete an Early Help Assessment</a:t>
          </a:r>
        </a:p>
      </dgm:t>
    </dgm:pt>
    <dgm:pt modelId="{9DE57428-6351-43A6-A2DA-C3FF8EB3C3EA}" type="parTrans" cxnId="{682147A8-45D2-49D7-AB15-6F520AFCFBCA}">
      <dgm:prSet/>
      <dgm:spPr/>
      <dgm:t>
        <a:bodyPr/>
        <a:lstStyle/>
        <a:p>
          <a:endParaRPr lang="en-GB"/>
        </a:p>
      </dgm:t>
    </dgm:pt>
    <dgm:pt modelId="{B129A296-E348-43FD-9875-4CD17776F2A0}" type="sibTrans" cxnId="{682147A8-45D2-49D7-AB15-6F520AFCFBCA}">
      <dgm:prSet/>
      <dgm:spPr/>
      <dgm:t>
        <a:bodyPr/>
        <a:lstStyle/>
        <a:p>
          <a:endParaRPr lang="en-GB"/>
        </a:p>
      </dgm:t>
    </dgm:pt>
    <dgm:pt modelId="{D7FD3279-1AD0-4AFE-96DA-564AA6195AC7}">
      <dgm:prSet phldrT="[Text]" custT="1"/>
      <dgm:spPr/>
      <dgm:t>
        <a:bodyPr/>
        <a:lstStyle/>
        <a:p>
          <a:r>
            <a:rPr lang="en-GB" sz="1800" dirty="0"/>
            <a:t>Other contact (email, other agency format)</a:t>
          </a:r>
        </a:p>
      </dgm:t>
    </dgm:pt>
    <dgm:pt modelId="{1BAFEC47-F5DD-4FBF-A2DE-32934BF08D6A}" type="parTrans" cxnId="{72CFFEF6-D79F-4478-B24B-4F0C703170FA}">
      <dgm:prSet/>
      <dgm:spPr/>
      <dgm:t>
        <a:bodyPr/>
        <a:lstStyle/>
        <a:p>
          <a:endParaRPr lang="en-GB"/>
        </a:p>
      </dgm:t>
    </dgm:pt>
    <dgm:pt modelId="{01DBD8A1-EEBB-427B-BEF1-A70792E8B616}" type="sibTrans" cxnId="{72CFFEF6-D79F-4478-B24B-4F0C703170FA}">
      <dgm:prSet/>
      <dgm:spPr/>
      <dgm:t>
        <a:bodyPr/>
        <a:lstStyle/>
        <a:p>
          <a:endParaRPr lang="en-GB"/>
        </a:p>
      </dgm:t>
    </dgm:pt>
    <dgm:pt modelId="{7ED67F96-4D94-4819-88A4-B4572C5331B8}">
      <dgm:prSet phldrT="[Text]" custT="1"/>
      <dgm:spPr/>
      <dgm:t>
        <a:bodyPr/>
        <a:lstStyle/>
        <a:p>
          <a:r>
            <a:rPr lang="en-GB" sz="1800" dirty="0"/>
            <a:t>Partner agency information gathered</a:t>
          </a:r>
        </a:p>
      </dgm:t>
    </dgm:pt>
    <dgm:pt modelId="{45841A34-3D38-477F-9FF7-37506C674B95}" type="parTrans" cxnId="{7A418242-92DD-4489-B596-82BB1887CD55}">
      <dgm:prSet/>
      <dgm:spPr/>
      <dgm:t>
        <a:bodyPr/>
        <a:lstStyle/>
        <a:p>
          <a:endParaRPr lang="en-GB"/>
        </a:p>
      </dgm:t>
    </dgm:pt>
    <dgm:pt modelId="{482017DD-06BD-4E0F-844C-D260E56BA180}" type="sibTrans" cxnId="{7A418242-92DD-4489-B596-82BB1887CD55}">
      <dgm:prSet/>
      <dgm:spPr/>
      <dgm:t>
        <a:bodyPr/>
        <a:lstStyle/>
        <a:p>
          <a:endParaRPr lang="en-GB"/>
        </a:p>
      </dgm:t>
    </dgm:pt>
    <dgm:pt modelId="{BBD169D1-D1A8-4F63-B883-9D8B25CA9415}" type="pres">
      <dgm:prSet presAssocID="{6FA3307B-DB58-46AA-B989-024BD65B32C0}" presName="linearFlow" presStyleCnt="0">
        <dgm:presLayoutVars>
          <dgm:dir/>
          <dgm:animLvl val="lvl"/>
          <dgm:resizeHandles val="exact"/>
        </dgm:presLayoutVars>
      </dgm:prSet>
      <dgm:spPr/>
    </dgm:pt>
    <dgm:pt modelId="{6E6975F1-32A8-4D60-98B2-7D8B85C38FBA}" type="pres">
      <dgm:prSet presAssocID="{44AE5935-9004-4ACE-884F-995131168461}" presName="composite" presStyleCnt="0"/>
      <dgm:spPr/>
    </dgm:pt>
    <dgm:pt modelId="{13BE1103-96F7-4D78-BE86-FE1521C099E3}" type="pres">
      <dgm:prSet presAssocID="{44AE5935-9004-4ACE-884F-995131168461}" presName="parentText" presStyleLbl="alignNode1" presStyleIdx="0" presStyleCnt="3">
        <dgm:presLayoutVars>
          <dgm:chMax val="1"/>
          <dgm:bulletEnabled val="1"/>
        </dgm:presLayoutVars>
      </dgm:prSet>
      <dgm:spPr/>
    </dgm:pt>
    <dgm:pt modelId="{B6450323-B0E9-4C40-966C-E9E5B88C837D}" type="pres">
      <dgm:prSet presAssocID="{44AE5935-9004-4ACE-884F-995131168461}" presName="descendantText" presStyleLbl="alignAcc1" presStyleIdx="0" presStyleCnt="3">
        <dgm:presLayoutVars>
          <dgm:bulletEnabled val="1"/>
        </dgm:presLayoutVars>
      </dgm:prSet>
      <dgm:spPr/>
    </dgm:pt>
    <dgm:pt modelId="{E0638751-E5E7-4360-B3B3-001C71E6A835}" type="pres">
      <dgm:prSet presAssocID="{20E46A03-AD8D-4727-A932-34B03F0CEED7}" presName="sp" presStyleCnt="0"/>
      <dgm:spPr/>
    </dgm:pt>
    <dgm:pt modelId="{A9F03A86-32D0-4F6D-9A36-5DC6BA1EED86}" type="pres">
      <dgm:prSet presAssocID="{8246D81A-7511-4E95-960C-59D3BF1463BF}" presName="composite" presStyleCnt="0"/>
      <dgm:spPr/>
    </dgm:pt>
    <dgm:pt modelId="{A5A923E3-7427-4E8C-9B70-49258C127E2B}" type="pres">
      <dgm:prSet presAssocID="{8246D81A-7511-4E95-960C-59D3BF1463BF}" presName="parentText" presStyleLbl="alignNode1" presStyleIdx="1" presStyleCnt="3">
        <dgm:presLayoutVars>
          <dgm:chMax val="1"/>
          <dgm:bulletEnabled val="1"/>
        </dgm:presLayoutVars>
      </dgm:prSet>
      <dgm:spPr/>
    </dgm:pt>
    <dgm:pt modelId="{F35F45EB-A33E-4B11-948C-0EF32B1F2D6B}" type="pres">
      <dgm:prSet presAssocID="{8246D81A-7511-4E95-960C-59D3BF1463BF}" presName="descendantText" presStyleLbl="alignAcc1" presStyleIdx="1" presStyleCnt="3" custLinFactNeighborX="-94" custLinFactNeighborY="-49">
        <dgm:presLayoutVars>
          <dgm:bulletEnabled val="1"/>
        </dgm:presLayoutVars>
      </dgm:prSet>
      <dgm:spPr/>
    </dgm:pt>
    <dgm:pt modelId="{FAADC3C6-20BE-4D8F-BA9C-1B2FF45DA5C6}" type="pres">
      <dgm:prSet presAssocID="{813492FB-C709-4048-9D3B-BB4B3B276D9A}" presName="sp" presStyleCnt="0"/>
      <dgm:spPr/>
    </dgm:pt>
    <dgm:pt modelId="{A5A2D71F-0D0C-4D27-8C16-674B24637625}" type="pres">
      <dgm:prSet presAssocID="{59752909-D5AD-4A1D-910B-B1E7108AADDB}" presName="composite" presStyleCnt="0"/>
      <dgm:spPr/>
    </dgm:pt>
    <dgm:pt modelId="{004BB36A-9519-4F62-9945-ECE54F262626}" type="pres">
      <dgm:prSet presAssocID="{59752909-D5AD-4A1D-910B-B1E7108AADDB}" presName="parentText" presStyleLbl="alignNode1" presStyleIdx="2" presStyleCnt="3">
        <dgm:presLayoutVars>
          <dgm:chMax val="1"/>
          <dgm:bulletEnabled val="1"/>
        </dgm:presLayoutVars>
      </dgm:prSet>
      <dgm:spPr/>
    </dgm:pt>
    <dgm:pt modelId="{BE374ADB-017B-4301-80AF-2E40DC11EC87}" type="pres">
      <dgm:prSet presAssocID="{59752909-D5AD-4A1D-910B-B1E7108AADDB}" presName="descendantText" presStyleLbl="alignAcc1" presStyleIdx="2" presStyleCnt="3">
        <dgm:presLayoutVars>
          <dgm:bulletEnabled val="1"/>
        </dgm:presLayoutVars>
      </dgm:prSet>
      <dgm:spPr/>
    </dgm:pt>
  </dgm:ptLst>
  <dgm:cxnLst>
    <dgm:cxn modelId="{76F5C30F-DDBE-4CCD-9541-570B47A2B938}" srcId="{8246D81A-7511-4E95-960C-59D3BF1463BF}" destId="{37D7022D-295A-4825-A448-29697091FFF9}" srcOrd="0" destOrd="0" parTransId="{3E4E3A76-C81A-4107-8EF6-8F14AC119A16}" sibTransId="{0C3CBC60-F7C2-441B-90E2-08BE137C8D96}"/>
    <dgm:cxn modelId="{F8449A1A-94C0-4869-AD38-B77376980CD7}" srcId="{8246D81A-7511-4E95-960C-59D3BF1463BF}" destId="{A6780FDF-0DBA-47BD-B559-D40A4DEBEE29}" srcOrd="2" destOrd="0" parTransId="{AB274ADA-F088-460F-9903-F584312768D5}" sibTransId="{424806F7-0BB0-4292-A550-996E9EA8184C}"/>
    <dgm:cxn modelId="{070BA81B-5EEE-47EF-A936-57155E5FC4C5}" srcId="{6FA3307B-DB58-46AA-B989-024BD65B32C0}" destId="{44AE5935-9004-4ACE-884F-995131168461}" srcOrd="0" destOrd="0" parTransId="{E5E586FA-E3CB-4D97-A438-99ED54B6F2DD}" sibTransId="{20E46A03-AD8D-4727-A932-34B03F0CEED7}"/>
    <dgm:cxn modelId="{1FF58E1C-E586-47B1-9E9E-016C96D3431D}" type="presOf" srcId="{37D7022D-295A-4825-A448-29697091FFF9}" destId="{F35F45EB-A33E-4B11-948C-0EF32B1F2D6B}" srcOrd="0" destOrd="0" presId="urn:microsoft.com/office/officeart/2005/8/layout/chevron2"/>
    <dgm:cxn modelId="{5BC8943F-20CB-4008-A1CA-86A11F37FE1B}" type="presOf" srcId="{44AE5935-9004-4ACE-884F-995131168461}" destId="{13BE1103-96F7-4D78-BE86-FE1521C099E3}" srcOrd="0" destOrd="0" presId="urn:microsoft.com/office/officeart/2005/8/layout/chevron2"/>
    <dgm:cxn modelId="{7A418242-92DD-4489-B596-82BB1887CD55}" srcId="{8246D81A-7511-4E95-960C-59D3BF1463BF}" destId="{7ED67F96-4D94-4819-88A4-B4572C5331B8}" srcOrd="1" destOrd="0" parTransId="{45841A34-3D38-477F-9FF7-37506C674B95}" sibTransId="{482017DD-06BD-4E0F-844C-D260E56BA180}"/>
    <dgm:cxn modelId="{53A1E246-E3BF-4734-92D3-8101E4081BE5}" type="presOf" srcId="{D7FD3279-1AD0-4AFE-96DA-564AA6195AC7}" destId="{B6450323-B0E9-4C40-966C-E9E5B88C837D}" srcOrd="0" destOrd="2" presId="urn:microsoft.com/office/officeart/2005/8/layout/chevron2"/>
    <dgm:cxn modelId="{9E7CD153-4E17-4550-8A1A-7CEA191C62E9}" type="presOf" srcId="{59752909-D5AD-4A1D-910B-B1E7108AADDB}" destId="{004BB36A-9519-4F62-9945-ECE54F262626}" srcOrd="0" destOrd="0" presId="urn:microsoft.com/office/officeart/2005/8/layout/chevron2"/>
    <dgm:cxn modelId="{6F80D071-20C4-4764-9048-F1A4BAC54E9C}" type="presOf" srcId="{7ED67F96-4D94-4819-88A4-B4572C5331B8}" destId="{F35F45EB-A33E-4B11-948C-0EF32B1F2D6B}" srcOrd="0" destOrd="1" presId="urn:microsoft.com/office/officeart/2005/8/layout/chevron2"/>
    <dgm:cxn modelId="{FACB2B74-90CF-4BBB-B2CC-5BC25957C1EF}" type="presOf" srcId="{A07BBAFD-8B4C-4A82-938B-B8108DFD0BC2}" destId="{BE374ADB-017B-4301-80AF-2E40DC11EC87}" srcOrd="0" destOrd="1" presId="urn:microsoft.com/office/officeart/2005/8/layout/chevron2"/>
    <dgm:cxn modelId="{025F678B-66EB-4982-93EF-24222171742B}" srcId="{6FA3307B-DB58-46AA-B989-024BD65B32C0}" destId="{59752909-D5AD-4A1D-910B-B1E7108AADDB}" srcOrd="2" destOrd="0" parTransId="{5B5295CF-2AB4-4780-A2B5-B38E953DD742}" sibTransId="{4455D9BD-6227-452B-B263-71052B7FA79C}"/>
    <dgm:cxn modelId="{ECE69A96-D0AB-478D-BB40-D83547C84AAE}" srcId="{44AE5935-9004-4ACE-884F-995131168461}" destId="{02BEB022-BDEA-450D-BC85-A75EAF31D67B}" srcOrd="0" destOrd="0" parTransId="{95B27C76-C6E0-4AB0-BD06-DD59E5D5597E}" sibTransId="{7656BF2E-0888-466C-A659-35B88B0FFC9F}"/>
    <dgm:cxn modelId="{1EABEB98-0C49-4C07-BE43-D4EF8DFB9BBF}" srcId="{44AE5935-9004-4ACE-884F-995131168461}" destId="{82A3617B-A960-48DE-8EA3-2426ADC2816B}" srcOrd="1" destOrd="0" parTransId="{D380696B-6BC3-4A35-82EF-857BC83512AB}" sibTransId="{A035DAC2-6BD7-4E64-984A-A468B1E712DF}"/>
    <dgm:cxn modelId="{77F7729E-1D0E-407B-8AF2-39D67A3CB68E}" type="presOf" srcId="{6FA3307B-DB58-46AA-B989-024BD65B32C0}" destId="{BBD169D1-D1A8-4F63-B883-9D8B25CA9415}" srcOrd="0" destOrd="0" presId="urn:microsoft.com/office/officeart/2005/8/layout/chevron2"/>
    <dgm:cxn modelId="{E1AB3DA3-02A0-49AE-88BA-A4F8C1CE5CE6}" type="presOf" srcId="{02BEB022-BDEA-450D-BC85-A75EAF31D67B}" destId="{B6450323-B0E9-4C40-966C-E9E5B88C837D}" srcOrd="0" destOrd="0" presId="urn:microsoft.com/office/officeart/2005/8/layout/chevron2"/>
    <dgm:cxn modelId="{682147A8-45D2-49D7-AB15-6F520AFCFBCA}" srcId="{59752909-D5AD-4A1D-910B-B1E7108AADDB}" destId="{A07BBAFD-8B4C-4A82-938B-B8108DFD0BC2}" srcOrd="1" destOrd="0" parTransId="{9DE57428-6351-43A6-A2DA-C3FF8EB3C3EA}" sibTransId="{B129A296-E348-43FD-9875-4CD17776F2A0}"/>
    <dgm:cxn modelId="{AF1FC9AC-5F21-496F-823A-A35BE8978FC2}" srcId="{59752909-D5AD-4A1D-910B-B1E7108AADDB}" destId="{60D9D85F-3CAC-445C-82DD-08F421DAF812}" srcOrd="0" destOrd="0" parTransId="{ED45DB94-B773-4470-B84C-58F20B158DC1}" sibTransId="{F277DB07-717B-4DDB-BC50-05F6CE831331}"/>
    <dgm:cxn modelId="{6FE1A4AF-B4A6-469A-82C3-CF97DC566DC2}" srcId="{6FA3307B-DB58-46AA-B989-024BD65B32C0}" destId="{8246D81A-7511-4E95-960C-59D3BF1463BF}" srcOrd="1" destOrd="0" parTransId="{83F4569E-AA45-469A-92E3-3CDB9B05B1B8}" sibTransId="{813492FB-C709-4048-9D3B-BB4B3B276D9A}"/>
    <dgm:cxn modelId="{9938C2BD-86C8-4B0B-A946-8E66E9D85399}" type="presOf" srcId="{60D9D85F-3CAC-445C-82DD-08F421DAF812}" destId="{BE374ADB-017B-4301-80AF-2E40DC11EC87}" srcOrd="0" destOrd="0" presId="urn:microsoft.com/office/officeart/2005/8/layout/chevron2"/>
    <dgm:cxn modelId="{E4A3FCC1-3D0A-48BC-AE5B-9575C64B223C}" type="presOf" srcId="{82A3617B-A960-48DE-8EA3-2426ADC2816B}" destId="{B6450323-B0E9-4C40-966C-E9E5B88C837D}" srcOrd="0" destOrd="1" presId="urn:microsoft.com/office/officeart/2005/8/layout/chevron2"/>
    <dgm:cxn modelId="{6D0A64F3-BFE4-4A17-AAC2-051AB4070C89}" type="presOf" srcId="{A6780FDF-0DBA-47BD-B559-D40A4DEBEE29}" destId="{F35F45EB-A33E-4B11-948C-0EF32B1F2D6B}" srcOrd="0" destOrd="2" presId="urn:microsoft.com/office/officeart/2005/8/layout/chevron2"/>
    <dgm:cxn modelId="{72CFFEF6-D79F-4478-B24B-4F0C703170FA}" srcId="{44AE5935-9004-4ACE-884F-995131168461}" destId="{D7FD3279-1AD0-4AFE-96DA-564AA6195AC7}" srcOrd="2" destOrd="0" parTransId="{1BAFEC47-F5DD-4FBF-A2DE-32934BF08D6A}" sibTransId="{01DBD8A1-EEBB-427B-BEF1-A70792E8B616}"/>
    <dgm:cxn modelId="{633D3BF8-57A1-4ABF-A5CE-E972CDEA18F2}" type="presOf" srcId="{8246D81A-7511-4E95-960C-59D3BF1463BF}" destId="{A5A923E3-7427-4E8C-9B70-49258C127E2B}" srcOrd="0" destOrd="0" presId="urn:microsoft.com/office/officeart/2005/8/layout/chevron2"/>
    <dgm:cxn modelId="{15C2DD77-09CE-4525-865C-19ABEA43B477}" type="presParOf" srcId="{BBD169D1-D1A8-4F63-B883-9D8B25CA9415}" destId="{6E6975F1-32A8-4D60-98B2-7D8B85C38FBA}" srcOrd="0" destOrd="0" presId="urn:microsoft.com/office/officeart/2005/8/layout/chevron2"/>
    <dgm:cxn modelId="{152261B1-D447-4B7F-86AB-B4F983D27F97}" type="presParOf" srcId="{6E6975F1-32A8-4D60-98B2-7D8B85C38FBA}" destId="{13BE1103-96F7-4D78-BE86-FE1521C099E3}" srcOrd="0" destOrd="0" presId="urn:microsoft.com/office/officeart/2005/8/layout/chevron2"/>
    <dgm:cxn modelId="{49254C7F-50F4-4140-B2C3-A03B410178AC}" type="presParOf" srcId="{6E6975F1-32A8-4D60-98B2-7D8B85C38FBA}" destId="{B6450323-B0E9-4C40-966C-E9E5B88C837D}" srcOrd="1" destOrd="0" presId="urn:microsoft.com/office/officeart/2005/8/layout/chevron2"/>
    <dgm:cxn modelId="{3F9FAE50-E452-4B99-A3FF-16352AEF29C7}" type="presParOf" srcId="{BBD169D1-D1A8-4F63-B883-9D8B25CA9415}" destId="{E0638751-E5E7-4360-B3B3-001C71E6A835}" srcOrd="1" destOrd="0" presId="urn:microsoft.com/office/officeart/2005/8/layout/chevron2"/>
    <dgm:cxn modelId="{563DF650-5501-4EBF-A9A3-4A1019E0A228}" type="presParOf" srcId="{BBD169D1-D1A8-4F63-B883-9D8B25CA9415}" destId="{A9F03A86-32D0-4F6D-9A36-5DC6BA1EED86}" srcOrd="2" destOrd="0" presId="urn:microsoft.com/office/officeart/2005/8/layout/chevron2"/>
    <dgm:cxn modelId="{410B4FC9-6410-4976-AC7B-ACBE061FBE50}" type="presParOf" srcId="{A9F03A86-32D0-4F6D-9A36-5DC6BA1EED86}" destId="{A5A923E3-7427-4E8C-9B70-49258C127E2B}" srcOrd="0" destOrd="0" presId="urn:microsoft.com/office/officeart/2005/8/layout/chevron2"/>
    <dgm:cxn modelId="{776408F9-7595-4F0B-9400-36BE11449D6B}" type="presParOf" srcId="{A9F03A86-32D0-4F6D-9A36-5DC6BA1EED86}" destId="{F35F45EB-A33E-4B11-948C-0EF32B1F2D6B}" srcOrd="1" destOrd="0" presId="urn:microsoft.com/office/officeart/2005/8/layout/chevron2"/>
    <dgm:cxn modelId="{3A766D56-A9DB-468C-A290-5FDB722617B7}" type="presParOf" srcId="{BBD169D1-D1A8-4F63-B883-9D8B25CA9415}" destId="{FAADC3C6-20BE-4D8F-BA9C-1B2FF45DA5C6}" srcOrd="3" destOrd="0" presId="urn:microsoft.com/office/officeart/2005/8/layout/chevron2"/>
    <dgm:cxn modelId="{FD0803F3-D650-4993-9760-ED5F7C9035F4}" type="presParOf" srcId="{BBD169D1-D1A8-4F63-B883-9D8B25CA9415}" destId="{A5A2D71F-0D0C-4D27-8C16-674B24637625}" srcOrd="4" destOrd="0" presId="urn:microsoft.com/office/officeart/2005/8/layout/chevron2"/>
    <dgm:cxn modelId="{040E953B-9D18-4DDE-93F3-963C69705777}" type="presParOf" srcId="{A5A2D71F-0D0C-4D27-8C16-674B24637625}" destId="{004BB36A-9519-4F62-9945-ECE54F262626}" srcOrd="0" destOrd="0" presId="urn:microsoft.com/office/officeart/2005/8/layout/chevron2"/>
    <dgm:cxn modelId="{87F90B47-BB20-4B53-A114-AFD76282CECD}" type="presParOf" srcId="{A5A2D71F-0D0C-4D27-8C16-674B24637625}" destId="{BE374ADB-017B-4301-80AF-2E40DC11EC8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AD7A6-3C58-4F7C-AA79-473256F4505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DC9E463E-9E96-46A1-84C7-82233D615480}">
      <dgm:prSet/>
      <dgm:spPr/>
      <dgm:t>
        <a:bodyPr/>
        <a:lstStyle/>
        <a:p>
          <a:r>
            <a:rPr lang="en-GB" b="1" dirty="0"/>
            <a:t>Stage 1: Direct discussion/challenge </a:t>
          </a:r>
          <a:r>
            <a:rPr lang="en-GB" dirty="0"/>
            <a:t>– practitioner to practitioner – solution-focused discussion to agree on next steps/action. Scaling discussion. Can request professionals meeting at this stage </a:t>
          </a:r>
        </a:p>
      </dgm:t>
    </dgm:pt>
    <dgm:pt modelId="{E8F78533-E11F-4569-8D52-F1BB6FF2780B}" type="parTrans" cxnId="{8C4287F1-68D6-47DE-AA0B-C38125181B56}">
      <dgm:prSet/>
      <dgm:spPr/>
      <dgm:t>
        <a:bodyPr/>
        <a:lstStyle/>
        <a:p>
          <a:endParaRPr lang="en-GB"/>
        </a:p>
      </dgm:t>
    </dgm:pt>
    <dgm:pt modelId="{E4CAA8E3-B829-4B10-8889-3035CB6F2400}" type="sibTrans" cxnId="{8C4287F1-68D6-47DE-AA0B-C38125181B56}">
      <dgm:prSet/>
      <dgm:spPr/>
      <dgm:t>
        <a:bodyPr/>
        <a:lstStyle/>
        <a:p>
          <a:endParaRPr lang="en-GB"/>
        </a:p>
      </dgm:t>
    </dgm:pt>
    <dgm:pt modelId="{C3B8A7AF-71C3-46F2-830A-1511EDC5A95C}">
      <dgm:prSet/>
      <dgm:spPr/>
      <dgm:t>
        <a:bodyPr/>
        <a:lstStyle/>
        <a:p>
          <a:r>
            <a:rPr lang="en-GB" b="1" dirty="0"/>
            <a:t>Stage 2: Management discussion/challenge </a:t>
          </a:r>
          <a:r>
            <a:rPr lang="en-GB" dirty="0"/>
            <a:t>– both practitioners refer to their line manager to move to second level of escalation. Management briefed on key areas of disagreement and take responsibility to find solution. This is standard practice </a:t>
          </a:r>
        </a:p>
      </dgm:t>
    </dgm:pt>
    <dgm:pt modelId="{9AD812CE-907B-4376-B8D1-0273A13D6D14}" type="parTrans" cxnId="{791B7C79-A100-470C-BE17-28A601C27AA9}">
      <dgm:prSet/>
      <dgm:spPr/>
      <dgm:t>
        <a:bodyPr/>
        <a:lstStyle/>
        <a:p>
          <a:endParaRPr lang="en-GB"/>
        </a:p>
      </dgm:t>
    </dgm:pt>
    <dgm:pt modelId="{B56623A4-3BC2-420E-889C-33B3941EFD1F}" type="sibTrans" cxnId="{791B7C79-A100-470C-BE17-28A601C27AA9}">
      <dgm:prSet/>
      <dgm:spPr/>
      <dgm:t>
        <a:bodyPr/>
        <a:lstStyle/>
        <a:p>
          <a:endParaRPr lang="en-GB"/>
        </a:p>
      </dgm:t>
    </dgm:pt>
    <dgm:pt modelId="{CC6C8F4F-4764-4FDC-A555-D065CF80DA41}">
      <dgm:prSet/>
      <dgm:spPr/>
      <dgm:t>
        <a:bodyPr/>
        <a:lstStyle/>
        <a:p>
          <a:r>
            <a:rPr lang="en-GB" b="1" dirty="0"/>
            <a:t>Stage 3: Formal resolution between heads of service </a:t>
          </a:r>
          <a:r>
            <a:rPr lang="en-GB" dirty="0"/>
            <a:t>– if managers cannot find a resolution at stage 2, escalation to senior management/head of service (Director of Children’s Services and Trust Director of Safeguarding). </a:t>
          </a:r>
          <a:r>
            <a:rPr lang="en-GB" dirty="0" err="1"/>
            <a:t>Breifing</a:t>
          </a:r>
          <a:r>
            <a:rPr lang="en-GB" dirty="0"/>
            <a:t> documents must be shared, evidence of prior attempts to find a solution through stages. </a:t>
          </a:r>
        </a:p>
      </dgm:t>
    </dgm:pt>
    <dgm:pt modelId="{E516BC9C-C342-4012-8272-DB4F43BF10D0}" type="parTrans" cxnId="{386C15CA-BDF5-4A00-BAB1-C7EE985EC11A}">
      <dgm:prSet/>
      <dgm:spPr/>
      <dgm:t>
        <a:bodyPr/>
        <a:lstStyle/>
        <a:p>
          <a:endParaRPr lang="en-GB"/>
        </a:p>
      </dgm:t>
    </dgm:pt>
    <dgm:pt modelId="{00199672-AB5B-4D0C-99E1-DC9DA18B2834}" type="sibTrans" cxnId="{386C15CA-BDF5-4A00-BAB1-C7EE985EC11A}">
      <dgm:prSet/>
      <dgm:spPr/>
      <dgm:t>
        <a:bodyPr/>
        <a:lstStyle/>
        <a:p>
          <a:endParaRPr lang="en-GB"/>
        </a:p>
      </dgm:t>
    </dgm:pt>
    <dgm:pt modelId="{D96E1C3C-7E77-4EF3-BA11-E7F4FA87D554}">
      <dgm:prSet/>
      <dgm:spPr/>
      <dgm:t>
        <a:bodyPr/>
        <a:lstStyle/>
        <a:p>
          <a:r>
            <a:rPr lang="en-GB" b="1" dirty="0"/>
            <a:t>Stage 4: Refer to the Safeguarding partnership </a:t>
          </a:r>
          <a:r>
            <a:rPr lang="en-GB" dirty="0"/>
            <a:t>– Lead statutory partners</a:t>
          </a:r>
        </a:p>
      </dgm:t>
    </dgm:pt>
    <dgm:pt modelId="{B1473F19-9D88-4D5C-8392-C929D98AD129}" type="parTrans" cxnId="{EBE684FE-CE8F-40BF-BA08-38B021697BA5}">
      <dgm:prSet/>
      <dgm:spPr/>
      <dgm:t>
        <a:bodyPr/>
        <a:lstStyle/>
        <a:p>
          <a:endParaRPr lang="en-GB"/>
        </a:p>
      </dgm:t>
    </dgm:pt>
    <dgm:pt modelId="{7C61740D-2E02-4CC0-A43E-812493484D98}" type="sibTrans" cxnId="{EBE684FE-CE8F-40BF-BA08-38B021697BA5}">
      <dgm:prSet/>
      <dgm:spPr/>
      <dgm:t>
        <a:bodyPr/>
        <a:lstStyle/>
        <a:p>
          <a:endParaRPr lang="en-GB"/>
        </a:p>
      </dgm:t>
    </dgm:pt>
    <dgm:pt modelId="{4E731432-9C46-441D-9611-3AB8B79EE9AB}" type="pres">
      <dgm:prSet presAssocID="{BACAD7A6-3C58-4F7C-AA79-473256F45055}" presName="CompostProcess" presStyleCnt="0">
        <dgm:presLayoutVars>
          <dgm:dir/>
          <dgm:resizeHandles val="exact"/>
        </dgm:presLayoutVars>
      </dgm:prSet>
      <dgm:spPr/>
    </dgm:pt>
    <dgm:pt modelId="{465E085A-FF38-430C-8150-2042741D78F3}" type="pres">
      <dgm:prSet presAssocID="{BACAD7A6-3C58-4F7C-AA79-473256F45055}" presName="arrow" presStyleLbl="bgShp" presStyleIdx="0" presStyleCnt="1"/>
      <dgm:spPr/>
    </dgm:pt>
    <dgm:pt modelId="{43FC55EB-8342-4F07-B1B3-60B41B115821}" type="pres">
      <dgm:prSet presAssocID="{BACAD7A6-3C58-4F7C-AA79-473256F45055}" presName="linearProcess" presStyleCnt="0"/>
      <dgm:spPr/>
    </dgm:pt>
    <dgm:pt modelId="{820974B5-9E44-4319-A00B-849B2D3BE64F}" type="pres">
      <dgm:prSet presAssocID="{DC9E463E-9E96-46A1-84C7-82233D615480}" presName="textNode" presStyleLbl="node1" presStyleIdx="0" presStyleCnt="4">
        <dgm:presLayoutVars>
          <dgm:bulletEnabled val="1"/>
        </dgm:presLayoutVars>
      </dgm:prSet>
      <dgm:spPr/>
    </dgm:pt>
    <dgm:pt modelId="{FBD8C7B0-4655-4D84-BF62-DA5C55D95239}" type="pres">
      <dgm:prSet presAssocID="{E4CAA8E3-B829-4B10-8889-3035CB6F2400}" presName="sibTrans" presStyleCnt="0"/>
      <dgm:spPr/>
    </dgm:pt>
    <dgm:pt modelId="{5A9FA36C-DC26-4E1F-9D27-63FB42EAA470}" type="pres">
      <dgm:prSet presAssocID="{C3B8A7AF-71C3-46F2-830A-1511EDC5A95C}" presName="textNode" presStyleLbl="node1" presStyleIdx="1" presStyleCnt="4">
        <dgm:presLayoutVars>
          <dgm:bulletEnabled val="1"/>
        </dgm:presLayoutVars>
      </dgm:prSet>
      <dgm:spPr/>
    </dgm:pt>
    <dgm:pt modelId="{536C15C0-A3B1-4B5D-A9DF-678A841AF71A}" type="pres">
      <dgm:prSet presAssocID="{B56623A4-3BC2-420E-889C-33B3941EFD1F}" presName="sibTrans" presStyleCnt="0"/>
      <dgm:spPr/>
    </dgm:pt>
    <dgm:pt modelId="{C5CA034D-DEA7-40AC-974A-19CD63E70997}" type="pres">
      <dgm:prSet presAssocID="{CC6C8F4F-4764-4FDC-A555-D065CF80DA41}" presName="textNode" presStyleLbl="node1" presStyleIdx="2" presStyleCnt="4">
        <dgm:presLayoutVars>
          <dgm:bulletEnabled val="1"/>
        </dgm:presLayoutVars>
      </dgm:prSet>
      <dgm:spPr/>
    </dgm:pt>
    <dgm:pt modelId="{F55D0A47-78EC-4385-9084-12A59FEA6E6E}" type="pres">
      <dgm:prSet presAssocID="{00199672-AB5B-4D0C-99E1-DC9DA18B2834}" presName="sibTrans" presStyleCnt="0"/>
      <dgm:spPr/>
    </dgm:pt>
    <dgm:pt modelId="{AD48621D-4C11-4DD0-834E-16CD6F874462}" type="pres">
      <dgm:prSet presAssocID="{D96E1C3C-7E77-4EF3-BA11-E7F4FA87D554}" presName="textNode" presStyleLbl="node1" presStyleIdx="3" presStyleCnt="4">
        <dgm:presLayoutVars>
          <dgm:bulletEnabled val="1"/>
        </dgm:presLayoutVars>
      </dgm:prSet>
      <dgm:spPr/>
    </dgm:pt>
  </dgm:ptLst>
  <dgm:cxnLst>
    <dgm:cxn modelId="{219DC90B-DF9E-429F-9E22-CCCAF3AAD129}" type="presOf" srcId="{C3B8A7AF-71C3-46F2-830A-1511EDC5A95C}" destId="{5A9FA36C-DC26-4E1F-9D27-63FB42EAA470}" srcOrd="0" destOrd="0" presId="urn:microsoft.com/office/officeart/2005/8/layout/hProcess9"/>
    <dgm:cxn modelId="{7F01ED50-5472-40CC-A6C7-89DACD4A1FC4}" type="presOf" srcId="{D96E1C3C-7E77-4EF3-BA11-E7F4FA87D554}" destId="{AD48621D-4C11-4DD0-834E-16CD6F874462}" srcOrd="0" destOrd="0" presId="urn:microsoft.com/office/officeart/2005/8/layout/hProcess9"/>
    <dgm:cxn modelId="{B487CD64-606C-41F1-A880-FC0A142482E6}" type="presOf" srcId="{BACAD7A6-3C58-4F7C-AA79-473256F45055}" destId="{4E731432-9C46-441D-9611-3AB8B79EE9AB}" srcOrd="0" destOrd="0" presId="urn:microsoft.com/office/officeart/2005/8/layout/hProcess9"/>
    <dgm:cxn modelId="{791B7C79-A100-470C-BE17-28A601C27AA9}" srcId="{BACAD7A6-3C58-4F7C-AA79-473256F45055}" destId="{C3B8A7AF-71C3-46F2-830A-1511EDC5A95C}" srcOrd="1" destOrd="0" parTransId="{9AD812CE-907B-4376-B8D1-0273A13D6D14}" sibTransId="{B56623A4-3BC2-420E-889C-33B3941EFD1F}"/>
    <dgm:cxn modelId="{386C15CA-BDF5-4A00-BAB1-C7EE985EC11A}" srcId="{BACAD7A6-3C58-4F7C-AA79-473256F45055}" destId="{CC6C8F4F-4764-4FDC-A555-D065CF80DA41}" srcOrd="2" destOrd="0" parTransId="{E516BC9C-C342-4012-8272-DB4F43BF10D0}" sibTransId="{00199672-AB5B-4D0C-99E1-DC9DA18B2834}"/>
    <dgm:cxn modelId="{367746D4-0DC5-4C5E-AE38-C177C164E4F9}" type="presOf" srcId="{CC6C8F4F-4764-4FDC-A555-D065CF80DA41}" destId="{C5CA034D-DEA7-40AC-974A-19CD63E70997}" srcOrd="0" destOrd="0" presId="urn:microsoft.com/office/officeart/2005/8/layout/hProcess9"/>
    <dgm:cxn modelId="{13D597DC-5D1A-4082-B227-54C86F331FE4}" type="presOf" srcId="{DC9E463E-9E96-46A1-84C7-82233D615480}" destId="{820974B5-9E44-4319-A00B-849B2D3BE64F}" srcOrd="0" destOrd="0" presId="urn:microsoft.com/office/officeart/2005/8/layout/hProcess9"/>
    <dgm:cxn modelId="{8C4287F1-68D6-47DE-AA0B-C38125181B56}" srcId="{BACAD7A6-3C58-4F7C-AA79-473256F45055}" destId="{DC9E463E-9E96-46A1-84C7-82233D615480}" srcOrd="0" destOrd="0" parTransId="{E8F78533-E11F-4569-8D52-F1BB6FF2780B}" sibTransId="{E4CAA8E3-B829-4B10-8889-3035CB6F2400}"/>
    <dgm:cxn modelId="{EBE684FE-CE8F-40BF-BA08-38B021697BA5}" srcId="{BACAD7A6-3C58-4F7C-AA79-473256F45055}" destId="{D96E1C3C-7E77-4EF3-BA11-E7F4FA87D554}" srcOrd="3" destOrd="0" parTransId="{B1473F19-9D88-4D5C-8392-C929D98AD129}" sibTransId="{7C61740D-2E02-4CC0-A43E-812493484D98}"/>
    <dgm:cxn modelId="{BA11E0F0-218A-43D9-BDC6-5700BC638818}" type="presParOf" srcId="{4E731432-9C46-441D-9611-3AB8B79EE9AB}" destId="{465E085A-FF38-430C-8150-2042741D78F3}" srcOrd="0" destOrd="0" presId="urn:microsoft.com/office/officeart/2005/8/layout/hProcess9"/>
    <dgm:cxn modelId="{74CF625B-ECFB-442C-87EC-3B2E248C8B9A}" type="presParOf" srcId="{4E731432-9C46-441D-9611-3AB8B79EE9AB}" destId="{43FC55EB-8342-4F07-B1B3-60B41B115821}" srcOrd="1" destOrd="0" presId="urn:microsoft.com/office/officeart/2005/8/layout/hProcess9"/>
    <dgm:cxn modelId="{BCD0D404-7BCD-4F22-8F2F-786EDDF3F677}" type="presParOf" srcId="{43FC55EB-8342-4F07-B1B3-60B41B115821}" destId="{820974B5-9E44-4319-A00B-849B2D3BE64F}" srcOrd="0" destOrd="0" presId="urn:microsoft.com/office/officeart/2005/8/layout/hProcess9"/>
    <dgm:cxn modelId="{5074B34A-4596-483E-8E8A-5826972B9F6E}" type="presParOf" srcId="{43FC55EB-8342-4F07-B1B3-60B41B115821}" destId="{FBD8C7B0-4655-4D84-BF62-DA5C55D95239}" srcOrd="1" destOrd="0" presId="urn:microsoft.com/office/officeart/2005/8/layout/hProcess9"/>
    <dgm:cxn modelId="{2E60B47A-D0FB-47AB-93AC-06C8A9B99C4D}" type="presParOf" srcId="{43FC55EB-8342-4F07-B1B3-60B41B115821}" destId="{5A9FA36C-DC26-4E1F-9D27-63FB42EAA470}" srcOrd="2" destOrd="0" presId="urn:microsoft.com/office/officeart/2005/8/layout/hProcess9"/>
    <dgm:cxn modelId="{5B05E1CC-9202-433B-B47D-DD2F26B89724}" type="presParOf" srcId="{43FC55EB-8342-4F07-B1B3-60B41B115821}" destId="{536C15C0-A3B1-4B5D-A9DF-678A841AF71A}" srcOrd="3" destOrd="0" presId="urn:microsoft.com/office/officeart/2005/8/layout/hProcess9"/>
    <dgm:cxn modelId="{26C03D26-59A3-4910-8B06-3B273C2BC504}" type="presParOf" srcId="{43FC55EB-8342-4F07-B1B3-60B41B115821}" destId="{C5CA034D-DEA7-40AC-974A-19CD63E70997}" srcOrd="4" destOrd="0" presId="urn:microsoft.com/office/officeart/2005/8/layout/hProcess9"/>
    <dgm:cxn modelId="{BFFDE434-72DB-4334-BD29-6C929C9276DB}" type="presParOf" srcId="{43FC55EB-8342-4F07-B1B3-60B41B115821}" destId="{F55D0A47-78EC-4385-9084-12A59FEA6E6E}" srcOrd="5" destOrd="0" presId="urn:microsoft.com/office/officeart/2005/8/layout/hProcess9"/>
    <dgm:cxn modelId="{7A5986EB-802B-40E6-AFF3-BC713C3CD770}" type="presParOf" srcId="{43FC55EB-8342-4F07-B1B3-60B41B115821}" destId="{AD48621D-4C11-4DD0-834E-16CD6F87446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AD7A6-3C58-4F7C-AA79-473256F4505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DC9E463E-9E96-46A1-84C7-82233D615480}">
      <dgm:prSet/>
      <dgm:spPr/>
      <dgm:t>
        <a:bodyPr/>
        <a:lstStyle/>
        <a:p>
          <a:r>
            <a:rPr lang="en-GB" b="1" dirty="0"/>
            <a:t>Stage 1: Direct discussion/challenge </a:t>
          </a:r>
          <a:r>
            <a:rPr lang="en-GB" dirty="0"/>
            <a:t>– within 2 working days </a:t>
          </a:r>
        </a:p>
      </dgm:t>
    </dgm:pt>
    <dgm:pt modelId="{E8F78533-E11F-4569-8D52-F1BB6FF2780B}" type="parTrans" cxnId="{8C4287F1-68D6-47DE-AA0B-C38125181B56}">
      <dgm:prSet/>
      <dgm:spPr/>
      <dgm:t>
        <a:bodyPr/>
        <a:lstStyle/>
        <a:p>
          <a:endParaRPr lang="en-GB"/>
        </a:p>
      </dgm:t>
    </dgm:pt>
    <dgm:pt modelId="{E4CAA8E3-B829-4B10-8889-3035CB6F2400}" type="sibTrans" cxnId="{8C4287F1-68D6-47DE-AA0B-C38125181B56}">
      <dgm:prSet/>
      <dgm:spPr/>
      <dgm:t>
        <a:bodyPr/>
        <a:lstStyle/>
        <a:p>
          <a:endParaRPr lang="en-GB"/>
        </a:p>
      </dgm:t>
    </dgm:pt>
    <dgm:pt modelId="{C3B8A7AF-71C3-46F2-830A-1511EDC5A95C}">
      <dgm:prSet/>
      <dgm:spPr/>
      <dgm:t>
        <a:bodyPr/>
        <a:lstStyle/>
        <a:p>
          <a:r>
            <a:rPr lang="en-GB" b="1" dirty="0"/>
            <a:t>Stage 2: Management discussion/challenge </a:t>
          </a:r>
          <a:r>
            <a:rPr lang="en-GB" dirty="0"/>
            <a:t>– within 5 working days </a:t>
          </a:r>
        </a:p>
      </dgm:t>
    </dgm:pt>
    <dgm:pt modelId="{9AD812CE-907B-4376-B8D1-0273A13D6D14}" type="parTrans" cxnId="{791B7C79-A100-470C-BE17-28A601C27AA9}">
      <dgm:prSet/>
      <dgm:spPr/>
      <dgm:t>
        <a:bodyPr/>
        <a:lstStyle/>
        <a:p>
          <a:endParaRPr lang="en-GB"/>
        </a:p>
      </dgm:t>
    </dgm:pt>
    <dgm:pt modelId="{B56623A4-3BC2-420E-889C-33B3941EFD1F}" type="sibTrans" cxnId="{791B7C79-A100-470C-BE17-28A601C27AA9}">
      <dgm:prSet/>
      <dgm:spPr/>
      <dgm:t>
        <a:bodyPr/>
        <a:lstStyle/>
        <a:p>
          <a:endParaRPr lang="en-GB"/>
        </a:p>
      </dgm:t>
    </dgm:pt>
    <dgm:pt modelId="{CC6C8F4F-4764-4FDC-A555-D065CF80DA41}">
      <dgm:prSet/>
      <dgm:spPr/>
      <dgm:t>
        <a:bodyPr/>
        <a:lstStyle/>
        <a:p>
          <a:r>
            <a:rPr lang="en-GB" b="1" dirty="0"/>
            <a:t>Stage 3: Formal resolution between heads of service </a:t>
          </a:r>
          <a:r>
            <a:rPr lang="en-GB" dirty="0"/>
            <a:t>– within 2 working days </a:t>
          </a:r>
        </a:p>
      </dgm:t>
    </dgm:pt>
    <dgm:pt modelId="{E516BC9C-C342-4012-8272-DB4F43BF10D0}" type="parTrans" cxnId="{386C15CA-BDF5-4A00-BAB1-C7EE985EC11A}">
      <dgm:prSet/>
      <dgm:spPr/>
      <dgm:t>
        <a:bodyPr/>
        <a:lstStyle/>
        <a:p>
          <a:endParaRPr lang="en-GB"/>
        </a:p>
      </dgm:t>
    </dgm:pt>
    <dgm:pt modelId="{00199672-AB5B-4D0C-99E1-DC9DA18B2834}" type="sibTrans" cxnId="{386C15CA-BDF5-4A00-BAB1-C7EE985EC11A}">
      <dgm:prSet/>
      <dgm:spPr/>
      <dgm:t>
        <a:bodyPr/>
        <a:lstStyle/>
        <a:p>
          <a:endParaRPr lang="en-GB"/>
        </a:p>
      </dgm:t>
    </dgm:pt>
    <dgm:pt modelId="{D96E1C3C-7E77-4EF3-BA11-E7F4FA87D554}">
      <dgm:prSet/>
      <dgm:spPr/>
      <dgm:t>
        <a:bodyPr/>
        <a:lstStyle/>
        <a:p>
          <a:r>
            <a:rPr lang="en-GB" b="1" dirty="0"/>
            <a:t>Stage 4: Refer to the Safeguarding partnership </a:t>
          </a:r>
          <a:r>
            <a:rPr lang="en-GB" dirty="0"/>
            <a:t>– date set within 24 hours of stage 3 outcome – for  when a meeting will be held with safeguarding partner/independent chair </a:t>
          </a:r>
        </a:p>
      </dgm:t>
    </dgm:pt>
    <dgm:pt modelId="{B1473F19-9D88-4D5C-8392-C929D98AD129}" type="parTrans" cxnId="{EBE684FE-CE8F-40BF-BA08-38B021697BA5}">
      <dgm:prSet/>
      <dgm:spPr/>
      <dgm:t>
        <a:bodyPr/>
        <a:lstStyle/>
        <a:p>
          <a:endParaRPr lang="en-GB"/>
        </a:p>
      </dgm:t>
    </dgm:pt>
    <dgm:pt modelId="{7C61740D-2E02-4CC0-A43E-812493484D98}" type="sibTrans" cxnId="{EBE684FE-CE8F-40BF-BA08-38B021697BA5}">
      <dgm:prSet/>
      <dgm:spPr/>
      <dgm:t>
        <a:bodyPr/>
        <a:lstStyle/>
        <a:p>
          <a:endParaRPr lang="en-GB"/>
        </a:p>
      </dgm:t>
    </dgm:pt>
    <dgm:pt modelId="{4E731432-9C46-441D-9611-3AB8B79EE9AB}" type="pres">
      <dgm:prSet presAssocID="{BACAD7A6-3C58-4F7C-AA79-473256F45055}" presName="CompostProcess" presStyleCnt="0">
        <dgm:presLayoutVars>
          <dgm:dir/>
          <dgm:resizeHandles val="exact"/>
        </dgm:presLayoutVars>
      </dgm:prSet>
      <dgm:spPr/>
    </dgm:pt>
    <dgm:pt modelId="{465E085A-FF38-430C-8150-2042741D78F3}" type="pres">
      <dgm:prSet presAssocID="{BACAD7A6-3C58-4F7C-AA79-473256F45055}" presName="arrow" presStyleLbl="bgShp" presStyleIdx="0" presStyleCnt="1"/>
      <dgm:spPr/>
    </dgm:pt>
    <dgm:pt modelId="{43FC55EB-8342-4F07-B1B3-60B41B115821}" type="pres">
      <dgm:prSet presAssocID="{BACAD7A6-3C58-4F7C-AA79-473256F45055}" presName="linearProcess" presStyleCnt="0"/>
      <dgm:spPr/>
    </dgm:pt>
    <dgm:pt modelId="{820974B5-9E44-4319-A00B-849B2D3BE64F}" type="pres">
      <dgm:prSet presAssocID="{DC9E463E-9E96-46A1-84C7-82233D615480}" presName="textNode" presStyleLbl="node1" presStyleIdx="0" presStyleCnt="4">
        <dgm:presLayoutVars>
          <dgm:bulletEnabled val="1"/>
        </dgm:presLayoutVars>
      </dgm:prSet>
      <dgm:spPr/>
    </dgm:pt>
    <dgm:pt modelId="{FBD8C7B0-4655-4D84-BF62-DA5C55D95239}" type="pres">
      <dgm:prSet presAssocID="{E4CAA8E3-B829-4B10-8889-3035CB6F2400}" presName="sibTrans" presStyleCnt="0"/>
      <dgm:spPr/>
    </dgm:pt>
    <dgm:pt modelId="{5A9FA36C-DC26-4E1F-9D27-63FB42EAA470}" type="pres">
      <dgm:prSet presAssocID="{C3B8A7AF-71C3-46F2-830A-1511EDC5A95C}" presName="textNode" presStyleLbl="node1" presStyleIdx="1" presStyleCnt="4">
        <dgm:presLayoutVars>
          <dgm:bulletEnabled val="1"/>
        </dgm:presLayoutVars>
      </dgm:prSet>
      <dgm:spPr/>
    </dgm:pt>
    <dgm:pt modelId="{536C15C0-A3B1-4B5D-A9DF-678A841AF71A}" type="pres">
      <dgm:prSet presAssocID="{B56623A4-3BC2-420E-889C-33B3941EFD1F}" presName="sibTrans" presStyleCnt="0"/>
      <dgm:spPr/>
    </dgm:pt>
    <dgm:pt modelId="{C5CA034D-DEA7-40AC-974A-19CD63E70997}" type="pres">
      <dgm:prSet presAssocID="{CC6C8F4F-4764-4FDC-A555-D065CF80DA41}" presName="textNode" presStyleLbl="node1" presStyleIdx="2" presStyleCnt="4">
        <dgm:presLayoutVars>
          <dgm:bulletEnabled val="1"/>
        </dgm:presLayoutVars>
      </dgm:prSet>
      <dgm:spPr/>
    </dgm:pt>
    <dgm:pt modelId="{F55D0A47-78EC-4385-9084-12A59FEA6E6E}" type="pres">
      <dgm:prSet presAssocID="{00199672-AB5B-4D0C-99E1-DC9DA18B2834}" presName="sibTrans" presStyleCnt="0"/>
      <dgm:spPr/>
    </dgm:pt>
    <dgm:pt modelId="{AD48621D-4C11-4DD0-834E-16CD6F874462}" type="pres">
      <dgm:prSet presAssocID="{D96E1C3C-7E77-4EF3-BA11-E7F4FA87D554}" presName="textNode" presStyleLbl="node1" presStyleIdx="3" presStyleCnt="4">
        <dgm:presLayoutVars>
          <dgm:bulletEnabled val="1"/>
        </dgm:presLayoutVars>
      </dgm:prSet>
      <dgm:spPr/>
    </dgm:pt>
  </dgm:ptLst>
  <dgm:cxnLst>
    <dgm:cxn modelId="{219DC90B-DF9E-429F-9E22-CCCAF3AAD129}" type="presOf" srcId="{C3B8A7AF-71C3-46F2-830A-1511EDC5A95C}" destId="{5A9FA36C-DC26-4E1F-9D27-63FB42EAA470}" srcOrd="0" destOrd="0" presId="urn:microsoft.com/office/officeart/2005/8/layout/hProcess9"/>
    <dgm:cxn modelId="{7F01ED50-5472-40CC-A6C7-89DACD4A1FC4}" type="presOf" srcId="{D96E1C3C-7E77-4EF3-BA11-E7F4FA87D554}" destId="{AD48621D-4C11-4DD0-834E-16CD6F874462}" srcOrd="0" destOrd="0" presId="urn:microsoft.com/office/officeart/2005/8/layout/hProcess9"/>
    <dgm:cxn modelId="{B487CD64-606C-41F1-A880-FC0A142482E6}" type="presOf" srcId="{BACAD7A6-3C58-4F7C-AA79-473256F45055}" destId="{4E731432-9C46-441D-9611-3AB8B79EE9AB}" srcOrd="0" destOrd="0" presId="urn:microsoft.com/office/officeart/2005/8/layout/hProcess9"/>
    <dgm:cxn modelId="{791B7C79-A100-470C-BE17-28A601C27AA9}" srcId="{BACAD7A6-3C58-4F7C-AA79-473256F45055}" destId="{C3B8A7AF-71C3-46F2-830A-1511EDC5A95C}" srcOrd="1" destOrd="0" parTransId="{9AD812CE-907B-4376-B8D1-0273A13D6D14}" sibTransId="{B56623A4-3BC2-420E-889C-33B3941EFD1F}"/>
    <dgm:cxn modelId="{386C15CA-BDF5-4A00-BAB1-C7EE985EC11A}" srcId="{BACAD7A6-3C58-4F7C-AA79-473256F45055}" destId="{CC6C8F4F-4764-4FDC-A555-D065CF80DA41}" srcOrd="2" destOrd="0" parTransId="{E516BC9C-C342-4012-8272-DB4F43BF10D0}" sibTransId="{00199672-AB5B-4D0C-99E1-DC9DA18B2834}"/>
    <dgm:cxn modelId="{367746D4-0DC5-4C5E-AE38-C177C164E4F9}" type="presOf" srcId="{CC6C8F4F-4764-4FDC-A555-D065CF80DA41}" destId="{C5CA034D-DEA7-40AC-974A-19CD63E70997}" srcOrd="0" destOrd="0" presId="urn:microsoft.com/office/officeart/2005/8/layout/hProcess9"/>
    <dgm:cxn modelId="{13D597DC-5D1A-4082-B227-54C86F331FE4}" type="presOf" srcId="{DC9E463E-9E96-46A1-84C7-82233D615480}" destId="{820974B5-9E44-4319-A00B-849B2D3BE64F}" srcOrd="0" destOrd="0" presId="urn:microsoft.com/office/officeart/2005/8/layout/hProcess9"/>
    <dgm:cxn modelId="{8C4287F1-68D6-47DE-AA0B-C38125181B56}" srcId="{BACAD7A6-3C58-4F7C-AA79-473256F45055}" destId="{DC9E463E-9E96-46A1-84C7-82233D615480}" srcOrd="0" destOrd="0" parTransId="{E8F78533-E11F-4569-8D52-F1BB6FF2780B}" sibTransId="{E4CAA8E3-B829-4B10-8889-3035CB6F2400}"/>
    <dgm:cxn modelId="{EBE684FE-CE8F-40BF-BA08-38B021697BA5}" srcId="{BACAD7A6-3C58-4F7C-AA79-473256F45055}" destId="{D96E1C3C-7E77-4EF3-BA11-E7F4FA87D554}" srcOrd="3" destOrd="0" parTransId="{B1473F19-9D88-4D5C-8392-C929D98AD129}" sibTransId="{7C61740D-2E02-4CC0-A43E-812493484D98}"/>
    <dgm:cxn modelId="{BA11E0F0-218A-43D9-BDC6-5700BC638818}" type="presParOf" srcId="{4E731432-9C46-441D-9611-3AB8B79EE9AB}" destId="{465E085A-FF38-430C-8150-2042741D78F3}" srcOrd="0" destOrd="0" presId="urn:microsoft.com/office/officeart/2005/8/layout/hProcess9"/>
    <dgm:cxn modelId="{74CF625B-ECFB-442C-87EC-3B2E248C8B9A}" type="presParOf" srcId="{4E731432-9C46-441D-9611-3AB8B79EE9AB}" destId="{43FC55EB-8342-4F07-B1B3-60B41B115821}" srcOrd="1" destOrd="0" presId="urn:microsoft.com/office/officeart/2005/8/layout/hProcess9"/>
    <dgm:cxn modelId="{BCD0D404-7BCD-4F22-8F2F-786EDDF3F677}" type="presParOf" srcId="{43FC55EB-8342-4F07-B1B3-60B41B115821}" destId="{820974B5-9E44-4319-A00B-849B2D3BE64F}" srcOrd="0" destOrd="0" presId="urn:microsoft.com/office/officeart/2005/8/layout/hProcess9"/>
    <dgm:cxn modelId="{5074B34A-4596-483E-8E8A-5826972B9F6E}" type="presParOf" srcId="{43FC55EB-8342-4F07-B1B3-60B41B115821}" destId="{FBD8C7B0-4655-4D84-BF62-DA5C55D95239}" srcOrd="1" destOrd="0" presId="urn:microsoft.com/office/officeart/2005/8/layout/hProcess9"/>
    <dgm:cxn modelId="{2E60B47A-D0FB-47AB-93AC-06C8A9B99C4D}" type="presParOf" srcId="{43FC55EB-8342-4F07-B1B3-60B41B115821}" destId="{5A9FA36C-DC26-4E1F-9D27-63FB42EAA470}" srcOrd="2" destOrd="0" presId="urn:microsoft.com/office/officeart/2005/8/layout/hProcess9"/>
    <dgm:cxn modelId="{5B05E1CC-9202-433B-B47D-DD2F26B89724}" type="presParOf" srcId="{43FC55EB-8342-4F07-B1B3-60B41B115821}" destId="{536C15C0-A3B1-4B5D-A9DF-678A841AF71A}" srcOrd="3" destOrd="0" presId="urn:microsoft.com/office/officeart/2005/8/layout/hProcess9"/>
    <dgm:cxn modelId="{26C03D26-59A3-4910-8B06-3B273C2BC504}" type="presParOf" srcId="{43FC55EB-8342-4F07-B1B3-60B41B115821}" destId="{C5CA034D-DEA7-40AC-974A-19CD63E70997}" srcOrd="4" destOrd="0" presId="urn:microsoft.com/office/officeart/2005/8/layout/hProcess9"/>
    <dgm:cxn modelId="{BFFDE434-72DB-4334-BD29-6C929C9276DB}" type="presParOf" srcId="{43FC55EB-8342-4F07-B1B3-60B41B115821}" destId="{F55D0A47-78EC-4385-9084-12A59FEA6E6E}" srcOrd="5" destOrd="0" presId="urn:microsoft.com/office/officeart/2005/8/layout/hProcess9"/>
    <dgm:cxn modelId="{7A5986EB-802B-40E6-AFF3-BC713C3CD770}" type="presParOf" srcId="{43FC55EB-8342-4F07-B1B3-60B41B115821}" destId="{AD48621D-4C11-4DD0-834E-16CD6F87446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1103-96F7-4D78-BE86-FE1521C099E3}">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Contact is made </a:t>
          </a:r>
        </a:p>
      </dsp:txBody>
      <dsp:txXfrm rot="-5400000">
        <a:off x="1" y="575246"/>
        <a:ext cx="1145177" cy="490791"/>
      </dsp:txXfrm>
    </dsp:sp>
    <dsp:sp modelId="{B6450323-B0E9-4C40-966C-E9E5B88C837D}">
      <dsp:nvSpPr>
        <dsp:cNvPr id="0" name=""/>
        <dsp:cNvSpPr/>
      </dsp:nvSpPr>
      <dsp:spPr>
        <a:xfrm rot="5400000">
          <a:off x="4498599" y="-3350763"/>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Telephone contact – Referral and Advice Officer</a:t>
          </a:r>
        </a:p>
        <a:p>
          <a:pPr marL="171450" lvl="1" indent="-171450" algn="l" defTabSz="800100">
            <a:lnSpc>
              <a:spcPct val="90000"/>
            </a:lnSpc>
            <a:spcBef>
              <a:spcPct val="0"/>
            </a:spcBef>
            <a:spcAft>
              <a:spcPct val="15000"/>
            </a:spcAft>
            <a:buChar char="•"/>
          </a:pPr>
          <a:r>
            <a:rPr lang="en-GB" sz="1800" kern="1200" dirty="0"/>
            <a:t>Request for Support</a:t>
          </a:r>
        </a:p>
        <a:p>
          <a:pPr marL="171450" lvl="1" indent="-171450" algn="l" defTabSz="800100">
            <a:lnSpc>
              <a:spcPct val="90000"/>
            </a:lnSpc>
            <a:spcBef>
              <a:spcPct val="0"/>
            </a:spcBef>
            <a:spcAft>
              <a:spcPct val="15000"/>
            </a:spcAft>
            <a:buChar char="•"/>
          </a:pPr>
          <a:r>
            <a:rPr lang="en-GB" sz="1800" kern="1200" dirty="0"/>
            <a:t>Other contact (email, other agency format)</a:t>
          </a:r>
        </a:p>
      </dsp:txBody>
      <dsp:txXfrm rot="-5400000">
        <a:off x="1145178" y="54568"/>
        <a:ext cx="7718312" cy="959559"/>
      </dsp:txXfrm>
    </dsp:sp>
    <dsp:sp modelId="{A5A923E3-7427-4E8C-9B70-49258C127E2B}">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Social Work oversight</a:t>
          </a:r>
        </a:p>
      </dsp:txBody>
      <dsp:txXfrm rot="-5400000">
        <a:off x="1" y="2017586"/>
        <a:ext cx="1145177" cy="490791"/>
      </dsp:txXfrm>
    </dsp:sp>
    <dsp:sp modelId="{F35F45EB-A33E-4B11-948C-0EF32B1F2D6B}">
      <dsp:nvSpPr>
        <dsp:cNvPr id="0" name=""/>
        <dsp:cNvSpPr/>
      </dsp:nvSpPr>
      <dsp:spPr>
        <a:xfrm rot="5400000">
          <a:off x="4491295" y="-1908945"/>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Social Worker looks at referral – decision made against local threshold guidance, rationale, outcome</a:t>
          </a:r>
        </a:p>
        <a:p>
          <a:pPr marL="171450" lvl="1" indent="-171450" algn="l" defTabSz="800100">
            <a:lnSpc>
              <a:spcPct val="90000"/>
            </a:lnSpc>
            <a:spcBef>
              <a:spcPct val="0"/>
            </a:spcBef>
            <a:spcAft>
              <a:spcPct val="15000"/>
            </a:spcAft>
            <a:buChar char="•"/>
          </a:pPr>
          <a:r>
            <a:rPr lang="en-GB" sz="1800" kern="1200" dirty="0"/>
            <a:t>Partner agency information gathered</a:t>
          </a:r>
        </a:p>
        <a:p>
          <a:pPr marL="171450" lvl="1" indent="-171450" algn="l" defTabSz="800100">
            <a:lnSpc>
              <a:spcPct val="90000"/>
            </a:lnSpc>
            <a:spcBef>
              <a:spcPct val="0"/>
            </a:spcBef>
            <a:spcAft>
              <a:spcPct val="15000"/>
            </a:spcAft>
            <a:buChar char="•"/>
          </a:pPr>
          <a:r>
            <a:rPr lang="en-GB" sz="1800" kern="1200" dirty="0"/>
            <a:t>Action for MASH, ASTI, FS, TF, Agency EHA or NFA</a:t>
          </a:r>
        </a:p>
      </dsp:txBody>
      <dsp:txXfrm rot="-5400000">
        <a:off x="1137874" y="1496386"/>
        <a:ext cx="7718312" cy="959559"/>
      </dsp:txXfrm>
    </dsp:sp>
    <dsp:sp modelId="{004BB36A-9519-4F62-9945-ECE54F262626}">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Feedback to referrer</a:t>
          </a:r>
        </a:p>
      </dsp:txBody>
      <dsp:txXfrm rot="-5400000">
        <a:off x="1" y="3459926"/>
        <a:ext cx="1145177" cy="490791"/>
      </dsp:txXfrm>
    </dsp:sp>
    <dsp:sp modelId="{BE374ADB-017B-4301-80AF-2E40DC11EC87}">
      <dsp:nvSpPr>
        <dsp:cNvPr id="0" name=""/>
        <dsp:cNvSpPr/>
      </dsp:nvSpPr>
      <dsp:spPr>
        <a:xfrm rot="5400000">
          <a:off x="4498599" y="-466084"/>
          <a:ext cx="1063379" cy="77702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mn-lt"/>
            </a:rPr>
            <a:t>Feedback is sent to referrer</a:t>
          </a:r>
        </a:p>
        <a:p>
          <a:pPr marL="171450" lvl="1" indent="-171450" algn="l" defTabSz="800100">
            <a:lnSpc>
              <a:spcPct val="90000"/>
            </a:lnSpc>
            <a:spcBef>
              <a:spcPct val="0"/>
            </a:spcBef>
            <a:spcAft>
              <a:spcPct val="15000"/>
            </a:spcAft>
            <a:buChar char="•"/>
          </a:pPr>
          <a:r>
            <a:rPr lang="en-GB" sz="1800" kern="1200" dirty="0">
              <a:latin typeface="+mn-lt"/>
            </a:rPr>
            <a:t>Referrer or other agency may be directed to complete an Early Help Assessment</a:t>
          </a:r>
        </a:p>
      </dsp:txBody>
      <dsp:txXfrm rot="-5400000">
        <a:off x="1145178" y="2939247"/>
        <a:ext cx="7718312"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E085A-FF38-430C-8150-2042741D78F3}">
      <dsp:nvSpPr>
        <dsp:cNvPr id="0" name=""/>
        <dsp:cNvSpPr/>
      </dsp:nvSpPr>
      <dsp:spPr>
        <a:xfrm>
          <a:off x="870422" y="0"/>
          <a:ext cx="9864794" cy="50155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74B5-9E44-4319-A00B-849B2D3BE64F}">
      <dsp:nvSpPr>
        <dsp:cNvPr id="0" name=""/>
        <dsp:cNvSpPr/>
      </dsp:nvSpPr>
      <dsp:spPr>
        <a:xfrm>
          <a:off x="5808"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1: Direct discussion/challenge </a:t>
          </a:r>
          <a:r>
            <a:rPr lang="en-GB" sz="1200" kern="1200" dirty="0"/>
            <a:t>– practitioner to practitioner – solution-focused discussion to agree on next steps/action. Scaling discussion. Can request professionals meeting at this stage </a:t>
          </a:r>
        </a:p>
      </dsp:txBody>
      <dsp:txXfrm>
        <a:off x="103744" y="1602613"/>
        <a:ext cx="2597868" cy="1810365"/>
      </dsp:txXfrm>
    </dsp:sp>
    <dsp:sp modelId="{5A9FA36C-DC26-4E1F-9D27-63FB42EAA470}">
      <dsp:nvSpPr>
        <dsp:cNvPr id="0" name=""/>
        <dsp:cNvSpPr/>
      </dsp:nvSpPr>
      <dsp:spPr>
        <a:xfrm>
          <a:off x="2939235"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2: Management discussion/challenge </a:t>
          </a:r>
          <a:r>
            <a:rPr lang="en-GB" sz="1200" kern="1200" dirty="0"/>
            <a:t>– both practitioners refer to their line manager to move to second level of escalation. Management briefed on key areas of disagreement and take responsibility to find solution. This is standard practice </a:t>
          </a:r>
        </a:p>
      </dsp:txBody>
      <dsp:txXfrm>
        <a:off x="3037171" y="1602613"/>
        <a:ext cx="2597868" cy="1810365"/>
      </dsp:txXfrm>
    </dsp:sp>
    <dsp:sp modelId="{C5CA034D-DEA7-40AC-974A-19CD63E70997}">
      <dsp:nvSpPr>
        <dsp:cNvPr id="0" name=""/>
        <dsp:cNvSpPr/>
      </dsp:nvSpPr>
      <dsp:spPr>
        <a:xfrm>
          <a:off x="5872663"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3: Formal resolution between heads of service </a:t>
          </a:r>
          <a:r>
            <a:rPr lang="en-GB" sz="1200" kern="1200" dirty="0"/>
            <a:t>– if managers cannot find a resolution at stage 2, escalation to senior management/head of service (Director of Children’s Services and Trust Director of Safeguarding). </a:t>
          </a:r>
          <a:r>
            <a:rPr lang="en-GB" sz="1200" kern="1200" dirty="0" err="1"/>
            <a:t>Breifing</a:t>
          </a:r>
          <a:r>
            <a:rPr lang="en-GB" sz="1200" kern="1200" dirty="0"/>
            <a:t> documents must be shared, evidence of prior attempts to find a solution through stages. </a:t>
          </a:r>
        </a:p>
      </dsp:txBody>
      <dsp:txXfrm>
        <a:off x="5970599" y="1602613"/>
        <a:ext cx="2597868" cy="1810365"/>
      </dsp:txXfrm>
    </dsp:sp>
    <dsp:sp modelId="{AD48621D-4C11-4DD0-834E-16CD6F874462}">
      <dsp:nvSpPr>
        <dsp:cNvPr id="0" name=""/>
        <dsp:cNvSpPr/>
      </dsp:nvSpPr>
      <dsp:spPr>
        <a:xfrm>
          <a:off x="8806091"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Stage 4: Refer to the Safeguarding partnership </a:t>
          </a:r>
          <a:r>
            <a:rPr lang="en-GB" sz="1200" kern="1200" dirty="0"/>
            <a:t>– Lead statutory partners</a:t>
          </a:r>
        </a:p>
      </dsp:txBody>
      <dsp:txXfrm>
        <a:off x="8904027" y="1602613"/>
        <a:ext cx="2597868" cy="1810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E085A-FF38-430C-8150-2042741D78F3}">
      <dsp:nvSpPr>
        <dsp:cNvPr id="0" name=""/>
        <dsp:cNvSpPr/>
      </dsp:nvSpPr>
      <dsp:spPr>
        <a:xfrm>
          <a:off x="870422" y="0"/>
          <a:ext cx="9864794" cy="50155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74B5-9E44-4319-A00B-849B2D3BE64F}">
      <dsp:nvSpPr>
        <dsp:cNvPr id="0" name=""/>
        <dsp:cNvSpPr/>
      </dsp:nvSpPr>
      <dsp:spPr>
        <a:xfrm>
          <a:off x="5808"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1: Direct discussion/challenge </a:t>
          </a:r>
          <a:r>
            <a:rPr lang="en-GB" sz="1700" kern="1200" dirty="0"/>
            <a:t>– within 2 working days </a:t>
          </a:r>
        </a:p>
      </dsp:txBody>
      <dsp:txXfrm>
        <a:off x="103744" y="1602613"/>
        <a:ext cx="2597868" cy="1810365"/>
      </dsp:txXfrm>
    </dsp:sp>
    <dsp:sp modelId="{5A9FA36C-DC26-4E1F-9D27-63FB42EAA470}">
      <dsp:nvSpPr>
        <dsp:cNvPr id="0" name=""/>
        <dsp:cNvSpPr/>
      </dsp:nvSpPr>
      <dsp:spPr>
        <a:xfrm>
          <a:off x="2939235"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2: Management discussion/challenge </a:t>
          </a:r>
          <a:r>
            <a:rPr lang="en-GB" sz="1700" kern="1200" dirty="0"/>
            <a:t>– within 5 working days </a:t>
          </a:r>
        </a:p>
      </dsp:txBody>
      <dsp:txXfrm>
        <a:off x="3037171" y="1602613"/>
        <a:ext cx="2597868" cy="1810365"/>
      </dsp:txXfrm>
    </dsp:sp>
    <dsp:sp modelId="{C5CA034D-DEA7-40AC-974A-19CD63E70997}">
      <dsp:nvSpPr>
        <dsp:cNvPr id="0" name=""/>
        <dsp:cNvSpPr/>
      </dsp:nvSpPr>
      <dsp:spPr>
        <a:xfrm>
          <a:off x="5872663"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3: Formal resolution between heads of service </a:t>
          </a:r>
          <a:r>
            <a:rPr lang="en-GB" sz="1700" kern="1200" dirty="0"/>
            <a:t>– within 2 working days </a:t>
          </a:r>
        </a:p>
      </dsp:txBody>
      <dsp:txXfrm>
        <a:off x="5970599" y="1602613"/>
        <a:ext cx="2597868" cy="1810365"/>
      </dsp:txXfrm>
    </dsp:sp>
    <dsp:sp modelId="{AD48621D-4C11-4DD0-834E-16CD6F874462}">
      <dsp:nvSpPr>
        <dsp:cNvPr id="0" name=""/>
        <dsp:cNvSpPr/>
      </dsp:nvSpPr>
      <dsp:spPr>
        <a:xfrm>
          <a:off x="8806091" y="1504677"/>
          <a:ext cx="2793740" cy="2006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Stage 4: Refer to the Safeguarding partnership </a:t>
          </a:r>
          <a:r>
            <a:rPr lang="en-GB" sz="1700" kern="1200" dirty="0"/>
            <a:t>– date set within 24 hours of stage 3 outcome – for  when a meeting will be held with safeguarding partner/independent chair </a:t>
          </a:r>
        </a:p>
      </dsp:txBody>
      <dsp:txXfrm>
        <a:off x="8904027" y="1602613"/>
        <a:ext cx="2597868" cy="18103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741D3-04DF-CD44-81FE-155EEA831491}"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D5183-D16E-674F-8B66-EFD15CA68F8D}" type="slidenum">
              <a:rPr lang="en-GB" smtClean="0"/>
              <a:t>‹#›</a:t>
            </a:fld>
            <a:endParaRPr lang="en-GB"/>
          </a:p>
        </p:txBody>
      </p:sp>
    </p:spTree>
    <p:extLst>
      <p:ext uri="{BB962C8B-B14F-4D97-AF65-F5344CB8AC3E}">
        <p14:creationId xmlns:p14="http://schemas.microsoft.com/office/powerpoint/2010/main" val="147083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Local Authority Threshold guidance this could be referred to as Level 1 – 4 or Universal needs to Complex Significant.</a:t>
            </a:r>
          </a:p>
        </p:txBody>
      </p:sp>
      <p:sp>
        <p:nvSpPr>
          <p:cNvPr id="4" name="Slide Number Placeholder 3"/>
          <p:cNvSpPr>
            <a:spLocks noGrp="1"/>
          </p:cNvSpPr>
          <p:nvPr>
            <p:ph type="sldNum" sz="quarter" idx="5"/>
          </p:nvPr>
        </p:nvSpPr>
        <p:spPr/>
        <p:txBody>
          <a:bodyPr/>
          <a:lstStyle/>
          <a:p>
            <a:fld id="{A1029990-8277-443A-BE05-079392D3D244}" type="slidenum">
              <a:rPr lang="en-GB" smtClean="0"/>
              <a:t>6</a:t>
            </a:fld>
            <a:endParaRPr lang="en-GB"/>
          </a:p>
        </p:txBody>
      </p:sp>
    </p:spTree>
    <p:extLst>
      <p:ext uri="{BB962C8B-B14F-4D97-AF65-F5344CB8AC3E}">
        <p14:creationId xmlns:p14="http://schemas.microsoft.com/office/powerpoint/2010/main" val="270695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Multi agency working: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Escalation and resolution for professional disagreements.  DO NOT be afraid to push back to SS /CS as needed and escalate if you have concerns - note these down in an email, record on pupils safeguarding records.  Ensure you have read the threshold guidance and are able to use this when asking for further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b="1" dirty="0">
                <a:cs typeface="Calibri"/>
              </a:rPr>
              <a:t>Early Help</a:t>
            </a:r>
            <a:r>
              <a:rPr lang="en-GB" dirty="0">
                <a:cs typeface="Calibri"/>
              </a:rPr>
              <a:t>: Are we effectively </a:t>
            </a:r>
            <a:r>
              <a:rPr lang="en-GB" b="1" dirty="0">
                <a:cs typeface="Calibri"/>
              </a:rPr>
              <a:t>monitoring the impact </a:t>
            </a:r>
            <a:r>
              <a:rPr lang="en-GB" dirty="0">
                <a:cs typeface="Calibri"/>
              </a:rPr>
              <a:t>of our internal Early Help offer (</a:t>
            </a:r>
            <a:r>
              <a:rPr lang="en-GB" dirty="0" err="1">
                <a:cs typeface="Calibri"/>
              </a:rPr>
              <a:t>e.g</a:t>
            </a:r>
            <a:r>
              <a:rPr lang="en-GB" dirty="0">
                <a:cs typeface="Calibri"/>
              </a:rPr>
              <a:t> through our Hubs) and are we effectively securing local support at the right time (</a:t>
            </a:r>
            <a:r>
              <a:rPr lang="en-GB" b="1" dirty="0">
                <a:cs typeface="Calibri"/>
              </a:rPr>
              <a:t>What is your local offer for Early Help support and is it being fully utilised</a:t>
            </a:r>
            <a:r>
              <a:rPr lang="en-GB" dirty="0">
                <a:cs typeface="Calibri"/>
              </a:rPr>
              <a:t>)?  What could we do more of or what could we do differently?  Is our offer led by the l</a:t>
            </a:r>
            <a:r>
              <a:rPr lang="en-GB" b="1" dirty="0">
                <a:cs typeface="Calibri"/>
              </a:rPr>
              <a:t>ived experience of the child and family? </a:t>
            </a:r>
            <a:r>
              <a:rPr lang="en-GB" b="0" dirty="0">
                <a:cs typeface="Calibri"/>
              </a:rPr>
              <a:t>Is the pupils voice and the parents voice captured and taken into consideration?  </a:t>
            </a:r>
          </a:p>
          <a:p>
            <a:pPr marL="0" indent="0">
              <a:buFont typeface="Arial"/>
              <a:buNone/>
            </a:pPr>
            <a:endParaRPr lang="en-GB" b="1" dirty="0">
              <a:cs typeface="Calibri" panose="020F0502020204030204"/>
            </a:endParaRPr>
          </a:p>
          <a:p>
            <a:pPr marL="171450" indent="-171450">
              <a:buFont typeface="Arial"/>
              <a:buChar char="•"/>
            </a:pPr>
            <a:r>
              <a:rPr lang="en-GB" b="1" dirty="0">
                <a:cs typeface="Calibri" panose="020F0502020204030204"/>
              </a:rPr>
              <a:t>CSC Multi Agency Support Hubs</a:t>
            </a:r>
            <a:r>
              <a:rPr lang="en-GB" dirty="0">
                <a:cs typeface="Calibri"/>
              </a:rPr>
              <a:t>: Where level of need is greater than the early help offer do we have evidence of effective multi agency working and escalation where required using the </a:t>
            </a:r>
            <a:r>
              <a:rPr lang="en-GB" b="1" dirty="0">
                <a:cs typeface="Calibri"/>
              </a:rPr>
              <a:t>Local Threshold Guidance.  </a:t>
            </a:r>
            <a:r>
              <a:rPr lang="en-GB" b="0" dirty="0">
                <a:cs typeface="Calibri"/>
              </a:rPr>
              <a:t>Do safeguarding records show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24</a:t>
            </a:fld>
            <a:endParaRPr lang="en-GB"/>
          </a:p>
        </p:txBody>
      </p:sp>
    </p:spTree>
    <p:extLst>
      <p:ext uri="{BB962C8B-B14F-4D97-AF65-F5344CB8AC3E}">
        <p14:creationId xmlns:p14="http://schemas.microsoft.com/office/powerpoint/2010/main" val="137205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THEIR LANGUAGE!  Build those relationships and make contacts.</a:t>
            </a: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25</a:t>
            </a:fld>
            <a:endParaRPr lang="en-GB"/>
          </a:p>
        </p:txBody>
      </p:sp>
    </p:spTree>
    <p:extLst>
      <p:ext uri="{BB962C8B-B14F-4D97-AF65-F5344CB8AC3E}">
        <p14:creationId xmlns:p14="http://schemas.microsoft.com/office/powerpoint/2010/main" val="367225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FDA325-BDE3-4938-85CF-4D7CC5832F63}" type="slidenum">
              <a:rPr lang="en-GB" smtClean="0"/>
              <a:t>27</a:t>
            </a:fld>
            <a:endParaRPr lang="en-GB"/>
          </a:p>
        </p:txBody>
      </p:sp>
    </p:spTree>
    <p:extLst>
      <p:ext uri="{BB962C8B-B14F-4D97-AF65-F5344CB8AC3E}">
        <p14:creationId xmlns:p14="http://schemas.microsoft.com/office/powerpoint/2010/main" val="53086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FDA325-BDE3-4938-85CF-4D7CC5832F63}" type="slidenum">
              <a:rPr lang="en-GB" smtClean="0"/>
              <a:t>28</a:t>
            </a:fld>
            <a:endParaRPr lang="en-GB"/>
          </a:p>
        </p:txBody>
      </p:sp>
    </p:spTree>
    <p:extLst>
      <p:ext uri="{BB962C8B-B14F-4D97-AF65-F5344CB8AC3E}">
        <p14:creationId xmlns:p14="http://schemas.microsoft.com/office/powerpoint/2010/main" val="225651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84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1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57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52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49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9</a:t>
            </a:fld>
            <a:endParaRPr lang="en-GB"/>
          </a:p>
        </p:txBody>
      </p:sp>
    </p:spTree>
    <p:extLst>
      <p:ext uri="{BB962C8B-B14F-4D97-AF65-F5344CB8AC3E}">
        <p14:creationId xmlns:p14="http://schemas.microsoft.com/office/powerpoint/2010/main" val="88089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2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924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114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70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64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DA325-BDE3-4938-85CF-4D7CC5832F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04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a social worker is a register professional and social care are often the final decision makers, it does not make them best placed to make a decision. Being a DSL comes with authority and there is value in your professional judgement. Risk is shared between professionals rather than owned by one which removes the power imbalance.</a:t>
            </a:r>
          </a:p>
        </p:txBody>
      </p:sp>
      <p:sp>
        <p:nvSpPr>
          <p:cNvPr id="4" name="Slide Number Placeholder 3"/>
          <p:cNvSpPr>
            <a:spLocks noGrp="1"/>
          </p:cNvSpPr>
          <p:nvPr>
            <p:ph type="sldNum" sz="quarter" idx="5"/>
          </p:nvPr>
        </p:nvSpPr>
        <p:spPr/>
        <p:txBody>
          <a:bodyPr/>
          <a:lstStyle/>
          <a:p>
            <a:fld id="{76156FF3-8F1D-4AC4-9A57-F6E91B0CC536}" type="slidenum">
              <a:rPr lang="en-GB" smtClean="0"/>
              <a:t>43</a:t>
            </a:fld>
            <a:endParaRPr lang="en-GB"/>
          </a:p>
        </p:txBody>
      </p:sp>
    </p:spTree>
    <p:extLst>
      <p:ext uri="{BB962C8B-B14F-4D97-AF65-F5344CB8AC3E}">
        <p14:creationId xmlns:p14="http://schemas.microsoft.com/office/powerpoint/2010/main" val="3774240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Referrals to social care, especially without consent are often upsetting for families. However, you have clear roles and responsibilities as well as a moral and statutory duty to help keep children safe. We should not apologise for this but perhaps we should acknowledge how difficult the journey ahead for a family might be.</a:t>
            </a:r>
          </a:p>
        </p:txBody>
      </p:sp>
      <p:sp>
        <p:nvSpPr>
          <p:cNvPr id="4" name="Slide Number Placeholder 3"/>
          <p:cNvSpPr>
            <a:spLocks noGrp="1"/>
          </p:cNvSpPr>
          <p:nvPr>
            <p:ph type="sldNum" sz="quarter" idx="5"/>
          </p:nvPr>
        </p:nvSpPr>
        <p:spPr/>
        <p:txBody>
          <a:bodyPr/>
          <a:lstStyle/>
          <a:p>
            <a:fld id="{76156FF3-8F1D-4AC4-9A57-F6E91B0CC536}" type="slidenum">
              <a:rPr lang="en-GB" smtClean="0"/>
              <a:t>44</a:t>
            </a:fld>
            <a:endParaRPr lang="en-GB"/>
          </a:p>
        </p:txBody>
      </p:sp>
    </p:spTree>
    <p:extLst>
      <p:ext uri="{BB962C8B-B14F-4D97-AF65-F5344CB8AC3E}">
        <p14:creationId xmlns:p14="http://schemas.microsoft.com/office/powerpoint/2010/main" val="213869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156FF3-8F1D-4AC4-9A57-F6E91B0CC536}" type="slidenum">
              <a:rPr lang="en-GB" smtClean="0"/>
              <a:t>45</a:t>
            </a:fld>
            <a:endParaRPr lang="en-GB"/>
          </a:p>
        </p:txBody>
      </p:sp>
    </p:spTree>
    <p:extLst>
      <p:ext uri="{BB962C8B-B14F-4D97-AF65-F5344CB8AC3E}">
        <p14:creationId xmlns:p14="http://schemas.microsoft.com/office/powerpoint/2010/main" val="2888715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2263C"/>
                </a:solidFill>
                <a:effectLst/>
                <a:latin typeface="Cabin"/>
              </a:rPr>
              <a:t>The Johari Window is a model used to help people better understand their relationships both with themselves, and with others. As such, it’s a useful technique for improving an individual’s self-awareness and development in group situations. It also aids two-way communication with the group.</a:t>
            </a:r>
          </a:p>
          <a:p>
            <a:pPr algn="l" fontAlgn="base"/>
            <a:r>
              <a:rPr lang="en-GB" b="0" i="0" dirty="0">
                <a:solidFill>
                  <a:srgbClr val="02263C"/>
                </a:solidFill>
                <a:effectLst/>
                <a:latin typeface="Cabin"/>
              </a:rPr>
              <a:t>At its heart, the Johari Window is about getting everybody on the same page. Ultimately, the aim in a group situation should be to expand the top-left pane or ‘open area’. This is the most productive and effective area in which to be working.</a:t>
            </a:r>
          </a:p>
          <a:p>
            <a:pPr algn="l" fontAlgn="base"/>
            <a:r>
              <a:rPr lang="en-GB" b="0" i="0" dirty="0">
                <a:solidFill>
                  <a:srgbClr val="02263C"/>
                </a:solidFill>
                <a:effectLst/>
                <a:latin typeface="Cabin"/>
              </a:rPr>
              <a:t>This is the arena in which the participant’s attributes are visible and understood by both themselves and their peers alike. As such, communication and cooperation are optimal in this area; whereas conflict, confusion and misunderstanding are minimised.</a:t>
            </a:r>
          </a:p>
          <a:p>
            <a:pPr algn="l" fontAlgn="base"/>
            <a:endParaRPr lang="en-GB" b="0" i="0" dirty="0">
              <a:solidFill>
                <a:srgbClr val="02263C"/>
              </a:solidFill>
              <a:effectLst/>
              <a:latin typeface="Cabin"/>
            </a:endParaRPr>
          </a:p>
          <a:p>
            <a:pPr algn="l"/>
            <a:r>
              <a:rPr lang="en-GB" b="0" i="0" dirty="0">
                <a:solidFill>
                  <a:srgbClr val="797979"/>
                </a:solidFill>
                <a:effectLst/>
                <a:latin typeface="Raleway" pitchFamily="2" charset="0"/>
              </a:rPr>
              <a:t>This simple model can be your guide and self-reflection tool to dip into so you can realise your unique power through:</a:t>
            </a:r>
          </a:p>
          <a:p>
            <a:pPr algn="l">
              <a:buFont typeface="Arial" panose="020B0604020202020204" pitchFamily="34" charset="0"/>
              <a:buChar char="•"/>
            </a:pPr>
            <a:r>
              <a:rPr lang="en-GB" b="0" i="0" dirty="0">
                <a:solidFill>
                  <a:srgbClr val="797979"/>
                </a:solidFill>
                <a:effectLst/>
                <a:latin typeface="Raleway" pitchFamily="2" charset="0"/>
              </a:rPr>
              <a:t>Improved Self-Awareness: The model encourages individuals to gain a better understanding of themselves by examining their thoughts, feelings, and actions.</a:t>
            </a:r>
          </a:p>
          <a:p>
            <a:pPr algn="l">
              <a:buFont typeface="Arial" panose="020B0604020202020204" pitchFamily="34" charset="0"/>
              <a:buChar char="•"/>
            </a:pPr>
            <a:r>
              <a:rPr lang="en-GB" b="0" i="0" dirty="0">
                <a:solidFill>
                  <a:srgbClr val="797979"/>
                </a:solidFill>
                <a:effectLst/>
                <a:latin typeface="Raleway" pitchFamily="2" charset="0"/>
              </a:rPr>
              <a:t>Enhanced Communication: By promoting open and honest dialogue, the Johari Window helps in resolving conflicts and misunderstandings, leading to improved communication within teams and groups.</a:t>
            </a:r>
          </a:p>
          <a:p>
            <a:pPr algn="l">
              <a:buFont typeface="Arial" panose="020B0604020202020204" pitchFamily="34" charset="0"/>
              <a:buChar char="•"/>
            </a:pPr>
            <a:r>
              <a:rPr lang="en-GB" b="0" i="0" dirty="0">
                <a:solidFill>
                  <a:srgbClr val="797979"/>
                </a:solidFill>
                <a:effectLst/>
                <a:latin typeface="Raleway" pitchFamily="2" charset="0"/>
              </a:rPr>
              <a:t>Strengthened Relationships: Building trust and empathy through self-disclosure and feedback fosters deeper and more meaningful connections with others.</a:t>
            </a:r>
          </a:p>
          <a:p>
            <a:pPr algn="l">
              <a:buFont typeface="Arial" panose="020B0604020202020204" pitchFamily="34" charset="0"/>
              <a:buChar char="•"/>
            </a:pPr>
            <a:r>
              <a:rPr lang="en-GB" b="0" i="0" dirty="0">
                <a:solidFill>
                  <a:srgbClr val="797979"/>
                </a:solidFill>
                <a:effectLst/>
                <a:latin typeface="Raleway" pitchFamily="2" charset="0"/>
              </a:rPr>
              <a:t>Personal Growth: The Johari Window challenges individuals to explore their unknown areas, pushing them to grow and evolve beyond their current limitations.</a:t>
            </a:r>
          </a:p>
          <a:p>
            <a:pPr algn="l" fontAlgn="base"/>
            <a:endParaRPr lang="en-GB" b="0" i="0" dirty="0">
              <a:solidFill>
                <a:srgbClr val="02263C"/>
              </a:solidFill>
              <a:effectLst/>
              <a:latin typeface="Cabin"/>
            </a:endParaRPr>
          </a:p>
          <a:p>
            <a:pPr algn="l" fontAlgn="base"/>
            <a:r>
              <a:rPr lang="en-GB" b="0" i="0" dirty="0">
                <a:solidFill>
                  <a:srgbClr val="02263C"/>
                </a:solidFill>
                <a:effectLst/>
                <a:latin typeface="Cabin"/>
              </a:rPr>
              <a:t>Further Reading:</a:t>
            </a:r>
          </a:p>
          <a:p>
            <a:pPr algn="l" fontAlgn="base"/>
            <a:r>
              <a:rPr lang="en-GB" dirty="0"/>
              <a:t>Hearing the voices of children and families in supervision</a:t>
            </a:r>
            <a:r>
              <a:rPr lang="en-GB" b="0" i="0" dirty="0">
                <a:solidFill>
                  <a:srgbClr val="02263C"/>
                </a:solidFill>
                <a:effectLst/>
                <a:latin typeface="Cabin"/>
              </a:rPr>
              <a:t>, (2019) </a:t>
            </a:r>
            <a:r>
              <a:rPr lang="en-GB" dirty="0"/>
              <a:t>Practice Supervisor Development Programme</a:t>
            </a:r>
            <a:r>
              <a:rPr lang="en-GB" b="0" i="0" dirty="0">
                <a:solidFill>
                  <a:srgbClr val="02263C"/>
                </a:solidFill>
                <a:effectLst/>
                <a:latin typeface="Cabin"/>
              </a:rPr>
              <a:t>, Research in Practice</a:t>
            </a:r>
          </a:p>
          <a:p>
            <a:endParaRPr lang="en-GB" dirty="0"/>
          </a:p>
        </p:txBody>
      </p:sp>
      <p:sp>
        <p:nvSpPr>
          <p:cNvPr id="4" name="Slide Number Placeholder 3"/>
          <p:cNvSpPr>
            <a:spLocks noGrp="1"/>
          </p:cNvSpPr>
          <p:nvPr>
            <p:ph type="sldNum" sz="quarter" idx="5"/>
          </p:nvPr>
        </p:nvSpPr>
        <p:spPr/>
        <p:txBody>
          <a:bodyPr/>
          <a:lstStyle/>
          <a:p>
            <a:fld id="{76156FF3-8F1D-4AC4-9A57-F6E91B0CC536}" type="slidenum">
              <a:rPr lang="en-GB" smtClean="0"/>
              <a:t>47</a:t>
            </a:fld>
            <a:endParaRPr lang="en-GB"/>
          </a:p>
        </p:txBody>
      </p:sp>
    </p:spTree>
    <p:extLst>
      <p:ext uri="{BB962C8B-B14F-4D97-AF65-F5344CB8AC3E}">
        <p14:creationId xmlns:p14="http://schemas.microsoft.com/office/powerpoint/2010/main" val="323787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Parental consent:</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Advocate for families. You need to be able to form good relationships but also have difficult conversations - keep the balance right! Working with families and involved parties can be stressful and upsetting at times as emotions can be high, recognise your own triggers and unconscious bias.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10</a:t>
            </a:fld>
            <a:endParaRPr lang="en-GB"/>
          </a:p>
        </p:txBody>
      </p:sp>
    </p:spTree>
    <p:extLst>
      <p:ext uri="{BB962C8B-B14F-4D97-AF65-F5344CB8AC3E}">
        <p14:creationId xmlns:p14="http://schemas.microsoft.com/office/powerpoint/2010/main" val="2587782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care do not want to take any further action, the risk has been mitigated by father leaving the home. How do we make all information known?</a:t>
            </a:r>
          </a:p>
          <a:p>
            <a:r>
              <a:rPr lang="en-GB" dirty="0"/>
              <a:t>We can never completely remove the unknown and have to accept an element of risk</a:t>
            </a:r>
          </a:p>
        </p:txBody>
      </p:sp>
      <p:sp>
        <p:nvSpPr>
          <p:cNvPr id="4" name="Slide Number Placeholder 3"/>
          <p:cNvSpPr>
            <a:spLocks noGrp="1"/>
          </p:cNvSpPr>
          <p:nvPr>
            <p:ph type="sldNum" sz="quarter" idx="5"/>
          </p:nvPr>
        </p:nvSpPr>
        <p:spPr/>
        <p:txBody>
          <a:bodyPr/>
          <a:lstStyle/>
          <a:p>
            <a:fld id="{76156FF3-8F1D-4AC4-9A57-F6E91B0CC536}" type="slidenum">
              <a:rPr lang="en-GB" smtClean="0"/>
              <a:t>48</a:t>
            </a:fld>
            <a:endParaRPr lang="en-GB"/>
          </a:p>
        </p:txBody>
      </p:sp>
    </p:spTree>
    <p:extLst>
      <p:ext uri="{BB962C8B-B14F-4D97-AF65-F5344CB8AC3E}">
        <p14:creationId xmlns:p14="http://schemas.microsoft.com/office/powerpoint/2010/main" val="1090144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sets the tone for the relationship going forward </a:t>
            </a:r>
          </a:p>
        </p:txBody>
      </p:sp>
      <p:sp>
        <p:nvSpPr>
          <p:cNvPr id="4" name="Slide Number Placeholder 3"/>
          <p:cNvSpPr>
            <a:spLocks noGrp="1"/>
          </p:cNvSpPr>
          <p:nvPr>
            <p:ph type="sldNum" sz="quarter" idx="5"/>
          </p:nvPr>
        </p:nvSpPr>
        <p:spPr/>
        <p:txBody>
          <a:bodyPr/>
          <a:lstStyle/>
          <a:p>
            <a:fld id="{76156FF3-8F1D-4AC4-9A57-F6E91B0CC536}" type="slidenum">
              <a:rPr lang="en-GB" smtClean="0"/>
              <a:t>49</a:t>
            </a:fld>
            <a:endParaRPr lang="en-GB"/>
          </a:p>
        </p:txBody>
      </p:sp>
    </p:spTree>
    <p:extLst>
      <p:ext uri="{BB962C8B-B14F-4D97-AF65-F5344CB8AC3E}">
        <p14:creationId xmlns:p14="http://schemas.microsoft.com/office/powerpoint/2010/main" val="3692988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be </a:t>
            </a:r>
            <a:r>
              <a:rPr lang="en-GB" dirty="0" err="1"/>
              <a:t>afrid</a:t>
            </a:r>
            <a:r>
              <a:rPr lang="en-GB" dirty="0"/>
              <a:t> to be compassionate.</a:t>
            </a:r>
          </a:p>
        </p:txBody>
      </p:sp>
      <p:sp>
        <p:nvSpPr>
          <p:cNvPr id="4" name="Slide Number Placeholder 3"/>
          <p:cNvSpPr>
            <a:spLocks noGrp="1"/>
          </p:cNvSpPr>
          <p:nvPr>
            <p:ph type="sldNum" sz="quarter" idx="5"/>
          </p:nvPr>
        </p:nvSpPr>
        <p:spPr/>
        <p:txBody>
          <a:bodyPr/>
          <a:lstStyle/>
          <a:p>
            <a:fld id="{76156FF3-8F1D-4AC4-9A57-F6E91B0CC536}" type="slidenum">
              <a:rPr lang="en-GB" smtClean="0"/>
              <a:t>53</a:t>
            </a:fld>
            <a:endParaRPr lang="en-GB"/>
          </a:p>
        </p:txBody>
      </p:sp>
    </p:spTree>
    <p:extLst>
      <p:ext uri="{BB962C8B-B14F-4D97-AF65-F5344CB8AC3E}">
        <p14:creationId xmlns:p14="http://schemas.microsoft.com/office/powerpoint/2010/main" val="21161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12</a:t>
            </a:fld>
            <a:endParaRPr lang="en-GB"/>
          </a:p>
        </p:txBody>
      </p:sp>
    </p:spTree>
    <p:extLst>
      <p:ext uri="{BB962C8B-B14F-4D97-AF65-F5344CB8AC3E}">
        <p14:creationId xmlns:p14="http://schemas.microsoft.com/office/powerpoint/2010/main" val="30413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14</a:t>
            </a:fld>
            <a:endParaRPr lang="en-GB"/>
          </a:p>
        </p:txBody>
      </p:sp>
    </p:spTree>
    <p:extLst>
      <p:ext uri="{BB962C8B-B14F-4D97-AF65-F5344CB8AC3E}">
        <p14:creationId xmlns:p14="http://schemas.microsoft.com/office/powerpoint/2010/main" val="76073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15</a:t>
            </a:fld>
            <a:endParaRPr lang="en-GB"/>
          </a:p>
        </p:txBody>
      </p:sp>
    </p:spTree>
    <p:extLst>
      <p:ext uri="{BB962C8B-B14F-4D97-AF65-F5344CB8AC3E}">
        <p14:creationId xmlns:p14="http://schemas.microsoft.com/office/powerpoint/2010/main" val="17041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16</a:t>
            </a:fld>
            <a:endParaRPr lang="en-GB"/>
          </a:p>
        </p:txBody>
      </p:sp>
    </p:spTree>
    <p:extLst>
      <p:ext uri="{BB962C8B-B14F-4D97-AF65-F5344CB8AC3E}">
        <p14:creationId xmlns:p14="http://schemas.microsoft.com/office/powerpoint/2010/main" val="382965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22</a:t>
            </a:fld>
            <a:endParaRPr lang="en-GB"/>
          </a:p>
        </p:txBody>
      </p:sp>
    </p:spTree>
    <p:extLst>
      <p:ext uri="{BB962C8B-B14F-4D97-AF65-F5344CB8AC3E}">
        <p14:creationId xmlns:p14="http://schemas.microsoft.com/office/powerpoint/2010/main" val="394559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029990-8277-443A-BE05-079392D3D244}" type="slidenum">
              <a:rPr lang="en-GB" smtClean="0"/>
              <a:t>23</a:t>
            </a:fld>
            <a:endParaRPr lang="en-GB"/>
          </a:p>
        </p:txBody>
      </p:sp>
    </p:spTree>
    <p:extLst>
      <p:ext uri="{BB962C8B-B14F-4D97-AF65-F5344CB8AC3E}">
        <p14:creationId xmlns:p14="http://schemas.microsoft.com/office/powerpoint/2010/main" val="125558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797-75E9-4F33-552F-A1BFEBD8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3F481-6F5D-C7B4-767B-9D3D892C0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D4098-23AA-82D6-79FD-9950C3B9EEAE}"/>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032F2045-7325-54A4-3CB7-D437AA789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511BD-A3BE-4E44-C274-EA1D7079DA83}"/>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404199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0C5E-F563-9EE1-17F5-62DBB2693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7AF13-A14D-3055-EF05-721BAA9BC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0AA2-0B61-B5F3-DC10-ED3A1B4201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B8FBAC1-66F8-ADEB-3780-EB01C5A5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9E695-E76F-4D06-9F56-BAE407E873C7}"/>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0734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D338-1442-75D1-F896-64A2303C1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ECE20-2AF9-2DB5-E0A0-F5227D47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7FA3-AE72-C11A-B9BD-0564367E595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A5BABD72-D1F9-D908-5D02-7F942729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86AC-3636-F8CE-C31B-16075FFD9FB2}"/>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5211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A3E-40B8-850B-2893-52A63A424DB8}"/>
              </a:ext>
            </a:extLst>
          </p:cNvPr>
          <p:cNvSpPr>
            <a:spLocks noGrp="1"/>
          </p:cNvSpPr>
          <p:nvPr>
            <p:ph type="title"/>
          </p:nvPr>
        </p:nvSpPr>
        <p:spPr>
          <a:xfrm>
            <a:off x="481585" y="110330"/>
            <a:ext cx="1160564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AAD252F-3F3C-028D-E7A1-880432B24374}"/>
              </a:ext>
            </a:extLst>
          </p:cNvPr>
          <p:cNvSpPr>
            <a:spLocks noGrp="1"/>
          </p:cNvSpPr>
          <p:nvPr>
            <p:ph idx="1"/>
          </p:nvPr>
        </p:nvSpPr>
        <p:spPr>
          <a:xfrm>
            <a:off x="481584" y="1733550"/>
            <a:ext cx="11605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C09E-E444-D98F-E4CD-8D0704601327}"/>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4E33125B-4FAE-B2D4-8F60-3004BC7C2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3915C-2E83-5195-A6A3-9CB95D66683F}"/>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89085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319-CC19-D0AD-98A2-2E22C5596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E55C6-0813-DA90-8DD3-93FE50CA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D51F-C41B-6E3B-E273-8BDAC775E042}"/>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C2B83633-44F4-99C7-BD84-A87B3D2D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D9B56-CE9D-9CE6-BB5A-E59B4515B869}"/>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038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95D3-4ECD-5A03-EBE3-911F7DD7FB76}"/>
              </a:ext>
            </a:extLst>
          </p:cNvPr>
          <p:cNvSpPr>
            <a:spLocks noGrp="1"/>
          </p:cNvSpPr>
          <p:nvPr>
            <p:ph type="title"/>
          </p:nvPr>
        </p:nvSpPr>
        <p:spPr>
          <a:xfrm>
            <a:off x="838200" y="365125"/>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419CCE7-486F-5F43-AF62-C0597BA8F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C81AA-CD5F-1DC1-527C-4DBAC11C0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39259-D581-0230-AADB-FBB9161C0CB1}"/>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0F7A1096-024C-5307-D8EB-4F3216DB2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E777C-A0CB-8231-E30D-511DC86C0B2A}"/>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41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979-1121-FEA1-F9F8-8766006E9ADF}"/>
              </a:ext>
            </a:extLst>
          </p:cNvPr>
          <p:cNvSpPr>
            <a:spLocks noGrp="1"/>
          </p:cNvSpPr>
          <p:nvPr>
            <p:ph type="title"/>
          </p:nvPr>
        </p:nvSpPr>
        <p:spPr>
          <a:xfrm>
            <a:off x="836612" y="365125"/>
            <a:ext cx="1051877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4F530E0-29E8-09D7-8A15-6197D464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12208-89D8-5B2F-5ABD-7B767453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97988-003F-9523-86D8-15712748C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0B0-6F03-D95D-370F-C7A4FC25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22037C-1565-0FB9-390C-8CBDDD3B408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8" name="Footer Placeholder 7">
            <a:extLst>
              <a:ext uri="{FF2B5EF4-FFF2-40B4-BE49-F238E27FC236}">
                <a16:creationId xmlns:a16="http://schemas.microsoft.com/office/drawing/2014/main" id="{12A746B9-2992-867C-856B-17FC5A975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534C36-A67D-3D02-318D-57486260AD45}"/>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9897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8A4-9604-F67B-BD09-9974BF12BFA0}"/>
              </a:ext>
            </a:extLst>
          </p:cNvPr>
          <p:cNvSpPr>
            <a:spLocks noGrp="1"/>
          </p:cNvSpPr>
          <p:nvPr>
            <p:ph type="title"/>
          </p:nvPr>
        </p:nvSpPr>
        <p:spPr>
          <a:xfrm>
            <a:off x="838200" y="538861"/>
            <a:ext cx="10158984"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E8B6DB6D-0621-6625-DA28-1858040945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4" name="Footer Placeholder 3">
            <a:extLst>
              <a:ext uri="{FF2B5EF4-FFF2-40B4-BE49-F238E27FC236}">
                <a16:creationId xmlns:a16="http://schemas.microsoft.com/office/drawing/2014/main" id="{7CF8A82E-1225-9A9B-77D8-AD3F662CEB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4E63DE-E856-3F9F-D679-7F88BA39763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650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6223-77BA-F857-BCFA-1A144897C84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3" name="Footer Placeholder 2">
            <a:extLst>
              <a:ext uri="{FF2B5EF4-FFF2-40B4-BE49-F238E27FC236}">
                <a16:creationId xmlns:a16="http://schemas.microsoft.com/office/drawing/2014/main" id="{E1AE412F-0392-D74C-B088-E8CB0E4F52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2741-EE78-5452-72AA-82AFCACA02C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9540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17-831F-9F50-085F-674792870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FE1DF-473F-E9C8-F56A-C3328B046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F4147-90E9-77DC-C9A2-94B1220F1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E29D3-A8EF-A3A1-CBC0-C6B6C61BB41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BC98FD23-8D86-F0D9-2267-9CC963E72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3EE59-9D34-46FC-CF5A-7DBAB6081874}"/>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515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F497-E6CA-1B05-BFAD-227969284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9F210-98FF-4CA5-19D9-D90F013F0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16CA24-E98A-53F8-AAAE-2CBDC1E2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C015E-F7DB-00C3-C71B-CB6B2186687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42DC226B-B5A2-9D6C-A203-7E2739782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B203F-22FB-A65B-3EEF-17BA5BAF1A4B}"/>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795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EF18F-9303-81DF-A7E3-AF68C36C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DB2CC-DD38-ACFD-5CAD-6D81315FB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C1A83-F8D8-D00C-3C2D-BB32DE889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C1F56D2-D22A-A422-F905-79BFE491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EF4AF3-349B-AC66-5A6F-DB875E36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1A87-DBC1-434C-9336-3EB3A6E6C6AD}" type="slidenum">
              <a:rPr lang="en-GB" smtClean="0"/>
              <a:t>‹#›</a:t>
            </a:fld>
            <a:endParaRPr lang="en-GB"/>
          </a:p>
        </p:txBody>
      </p:sp>
    </p:spTree>
    <p:extLst>
      <p:ext uri="{BB962C8B-B14F-4D97-AF65-F5344CB8AC3E}">
        <p14:creationId xmlns:p14="http://schemas.microsoft.com/office/powerpoint/2010/main" val="311274784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eepngimg.com/png/85229-text-photography-question-interrogation-communication-stock"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Stream 1 - Referral </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t" anchorCtr="0">
            <a:normAutofit fontScale="77500" lnSpcReduction="20000"/>
          </a:bodyPr>
          <a:lstStyle/>
          <a:p>
            <a:pPr algn="l"/>
            <a:r>
              <a:rPr lang="en-GB" sz="2600" i="1" dirty="0">
                <a:solidFill>
                  <a:schemeClr val="tx2"/>
                </a:solidFill>
              </a:rPr>
              <a:t>Presenters:</a:t>
            </a:r>
          </a:p>
          <a:p>
            <a:pPr algn="l"/>
            <a:r>
              <a:rPr lang="en-GB" sz="2600" i="1" dirty="0">
                <a:solidFill>
                  <a:schemeClr val="tx2"/>
                </a:solidFill>
              </a:rPr>
              <a:t>Heather Hogg – Derby Diocesan Academy Trust</a:t>
            </a:r>
          </a:p>
          <a:p>
            <a:pPr algn="l"/>
            <a:r>
              <a:rPr lang="en-GB" sz="2600" i="1" dirty="0">
                <a:solidFill>
                  <a:schemeClr val="tx2"/>
                </a:solidFill>
              </a:rPr>
              <a:t>Nicola Law – Liberty Academy Trust </a:t>
            </a:r>
          </a:p>
          <a:p>
            <a:pPr algn="l"/>
            <a:r>
              <a:rPr lang="en-GB" sz="2600" i="1" dirty="0">
                <a:solidFill>
                  <a:schemeClr val="tx2"/>
                </a:solidFill>
              </a:rPr>
              <a:t>Rebecca McGuinn – Ebor Academy Trust </a:t>
            </a:r>
          </a:p>
          <a:p>
            <a:pPr algn="l"/>
            <a:endParaRPr lang="en-GB" sz="2600" i="1" dirty="0">
              <a:solidFill>
                <a:schemeClr val="tx2"/>
              </a:solidFill>
            </a:endParaRP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a:t>
            </a:r>
          </a:p>
        </p:txBody>
      </p:sp>
    </p:spTree>
    <p:extLst>
      <p:ext uri="{BB962C8B-B14F-4D97-AF65-F5344CB8AC3E}">
        <p14:creationId xmlns:p14="http://schemas.microsoft.com/office/powerpoint/2010/main" val="63704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altLang="en-US" sz="5400" b="1" dirty="0">
                <a:solidFill>
                  <a:schemeClr val="accent1"/>
                </a:solidFill>
                <a:latin typeface="+mn-lt"/>
              </a:rPr>
              <a:t>Consent and Information Sharing</a:t>
            </a:r>
            <a:endParaRPr lang="en-GB" sz="5400" b="1" dirty="0">
              <a:solidFill>
                <a:schemeClr val="accent1"/>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D8827F3C-31D5-9012-0729-3D9459D36170}"/>
              </a:ext>
            </a:extLst>
          </p:cNvPr>
          <p:cNvSpPr txBox="1"/>
          <p:nvPr/>
        </p:nvSpPr>
        <p:spPr>
          <a:xfrm>
            <a:off x="695948" y="1460867"/>
            <a:ext cx="10583683" cy="4524315"/>
          </a:xfrm>
          <a:prstGeom prst="rect">
            <a:avLst/>
          </a:prstGeom>
          <a:noFill/>
        </p:spPr>
        <p:txBody>
          <a:bodyPr wrap="square">
            <a:spAutoFit/>
          </a:bodyPr>
          <a:lstStyle/>
          <a:p>
            <a:pPr marL="0" indent="0" eaLnBrk="1" fontAlgn="auto" hangingPunct="1">
              <a:spcAft>
                <a:spcPts val="0"/>
              </a:spcAft>
              <a:buFont typeface="Wingdings" panose="05000000000000000000" pitchFamily="2" charset="2"/>
              <a:buNone/>
              <a:defRPr/>
            </a:pPr>
            <a:r>
              <a:rPr lang="en-GB" sz="2400" b="1" dirty="0">
                <a:cs typeface="Arial" panose="020B0604020202020204" pitchFamily="34" charset="0"/>
              </a:rPr>
              <a:t>Key principles:</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eaLnBrk="1" fontAlgn="auto" hangingPunct="1">
              <a:spcAft>
                <a:spcPts val="0"/>
              </a:spcAft>
              <a:buFont typeface="Wingdings" panose="05000000000000000000" pitchFamily="2" charset="2"/>
              <a:buAutoNum type="arabicPeriod"/>
              <a:defRPr/>
            </a:pPr>
            <a:r>
              <a:rPr lang="en-GB" sz="2400" dirty="0">
                <a:cs typeface="Arial" panose="020B0604020202020204" pitchFamily="34" charset="0"/>
              </a:rPr>
              <a:t> We are committed to gaining the informed consent of children and/or parents when we wish to share confidential/personal information.</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GB" sz="2400" dirty="0">
                <a:cs typeface="Arial" panose="020B0604020202020204" pitchFamily="34" charset="0"/>
              </a:rPr>
              <a:t>2.  We will respect the wishes of those who do not give consent, except where safety may be at risk or when it is inappropriate to seek their agreement.</a:t>
            </a:r>
          </a:p>
          <a:p>
            <a:pPr marL="0" indent="0" eaLnBrk="1" fontAlgn="auto" hangingPunct="1">
              <a:spcAft>
                <a:spcPts val="0"/>
              </a:spcAft>
              <a:buFont typeface="Wingdings" panose="05000000000000000000" pitchFamily="2" charset="2"/>
              <a:buNone/>
              <a:defRPr/>
            </a:pPr>
            <a:endParaRPr lang="en-GB" sz="2400" dirty="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GB" sz="2400" dirty="0">
                <a:cs typeface="Arial" panose="020B0604020202020204" pitchFamily="34" charset="0"/>
              </a:rPr>
              <a:t>3.   In each case we will record the: necessity; proportionality; relevance; adequacy; accuracy; timeliness; and security of the information shared. We will take reasonable steps to obtain consent, and if it is not given, we will record why we believe safety may be at risk, or why it was inappropriate to seek their agreement.</a:t>
            </a:r>
          </a:p>
        </p:txBody>
      </p:sp>
    </p:spTree>
    <p:extLst>
      <p:ext uri="{BB962C8B-B14F-4D97-AF65-F5344CB8AC3E}">
        <p14:creationId xmlns:p14="http://schemas.microsoft.com/office/powerpoint/2010/main" val="18674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ea typeface="Ebrima" panose="02000000000000000000" pitchFamily="2" charset="0"/>
                <a:cs typeface="Ebrima" panose="02000000000000000000" pitchFamily="2" charset="0"/>
              </a:rPr>
              <a:t>S</a:t>
            </a:r>
            <a:r>
              <a:rPr kumimoji="0" lang="en-GB" sz="5400" b="1" i="0" u="none" strike="noStrike" kern="1200" cap="none" spc="0" normalizeH="0" baseline="0" noProof="0" dirty="0">
                <a:ln>
                  <a:noFill/>
                </a:ln>
                <a:solidFill>
                  <a:srgbClr val="4472C4"/>
                </a:solidFill>
                <a:effectLst/>
                <a:uLnTx/>
                <a:uFillTx/>
                <a:latin typeface="+mn-lt"/>
                <a:ea typeface="Ebrima" panose="02000000000000000000" pitchFamily="2" charset="0"/>
                <a:cs typeface="Ebrima" panose="02000000000000000000" pitchFamily="2" charset="0"/>
              </a:rPr>
              <a:t>47 child protection enquiry</a:t>
            </a: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ea typeface="Ebrima" panose="02000000000000000000" pitchFamily="2" charset="0"/>
                <a:cs typeface="Ebrima" panose="02000000000000000000" pitchFamily="2" charset="0"/>
              </a:rPr>
              <a:t>	</a:t>
            </a:r>
            <a:r>
              <a:rPr kumimoji="0" lang="en-GB" sz="4000" b="0" i="0" u="none" strike="noStrike" kern="1200" cap="none" spc="0" normalizeH="0" baseline="0" noProof="0" dirty="0">
                <a:ln>
                  <a:noFill/>
                </a:ln>
                <a:solidFill>
                  <a:srgbClr val="4472C4"/>
                </a:solidFill>
                <a:effectLst/>
                <a:uLnTx/>
                <a:uFillTx/>
                <a:ea typeface="Ebrima" panose="02000000000000000000" pitchFamily="2" charset="0"/>
                <a:cs typeface="Calibri Light" panose="020F0302020204030204" pitchFamily="34" charset="0"/>
              </a:rPr>
              <a:t>“</a:t>
            </a:r>
            <a:r>
              <a:rPr kumimoji="0" lang="en-GB" sz="4000" b="0" i="0" u="none" strike="noStrike" kern="1200" cap="none" spc="0" normalizeH="0" baseline="0" noProof="0" dirty="0">
                <a:ln>
                  <a:noFill/>
                </a:ln>
                <a:solidFill>
                  <a:srgbClr val="4472C4"/>
                </a:solidFill>
                <a:effectLst/>
                <a:uLnTx/>
                <a:uFillTx/>
                <a:ea typeface="Ebrima" panose="02000000000000000000" pitchFamily="2" charset="0"/>
                <a:cs typeface="Calibri" panose="020F0502020204030204" pitchFamily="34" charset="0"/>
              </a:rPr>
              <a:t>Where a local authority has…</a:t>
            </a:r>
            <a:r>
              <a:rPr kumimoji="0" lang="en-GB" sz="4000" b="1" i="0" u="none" strike="noStrike" kern="1200" cap="none" spc="0" normalizeH="0" baseline="0" noProof="0" dirty="0">
                <a:ln>
                  <a:noFill/>
                </a:ln>
                <a:solidFill>
                  <a:srgbClr val="FF3399"/>
                </a:solidFill>
                <a:effectLst/>
                <a:uLnTx/>
                <a:uFillTx/>
                <a:ea typeface="Ebrima" panose="02000000000000000000" pitchFamily="2" charset="0"/>
                <a:cs typeface="Calibri" panose="020F0502020204030204" pitchFamily="34" charset="0"/>
              </a:rPr>
              <a:t>reasonable cause to suspect</a:t>
            </a:r>
            <a:r>
              <a:rPr kumimoji="0" lang="en-GB" sz="4000" b="1" i="0" u="none" strike="noStrike" kern="1200" cap="none" spc="0" normalizeH="0" baseline="0" noProof="0" dirty="0">
                <a:ln>
                  <a:noFill/>
                </a:ln>
                <a:solidFill>
                  <a:srgbClr val="EF4480"/>
                </a:solidFill>
                <a:effectLst/>
                <a:uLnTx/>
                <a:uFillTx/>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ea typeface="Ebrima" panose="02000000000000000000" pitchFamily="2" charset="0"/>
                <a:cs typeface="Calibri" panose="020F0502020204030204" pitchFamily="34" charset="0"/>
              </a:rPr>
              <a:t>that a child who lives, or is found, in their area is suffering, or is likely to suffer, </a:t>
            </a:r>
            <a:r>
              <a:rPr kumimoji="0" lang="en-GB" sz="4000" b="1" i="0" u="none" strike="noStrike" kern="1200" cap="none" spc="0" normalizeH="0" baseline="0" noProof="0" dirty="0">
                <a:ln>
                  <a:noFill/>
                </a:ln>
                <a:solidFill>
                  <a:srgbClr val="FF3399"/>
                </a:solidFill>
                <a:effectLst/>
                <a:uLnTx/>
                <a:uFillTx/>
                <a:ea typeface="Ebrima" panose="02000000000000000000" pitchFamily="2" charset="0"/>
                <a:cs typeface="Calibri" panose="020F0502020204030204" pitchFamily="34" charset="0"/>
              </a:rPr>
              <a:t>significant harm</a:t>
            </a:r>
            <a:r>
              <a:rPr kumimoji="0" lang="en-GB" sz="4000" b="0" i="0" u="none" strike="noStrike" kern="1200" cap="none" spc="0" normalizeH="0" baseline="0" noProof="0" dirty="0">
                <a:ln>
                  <a:noFill/>
                </a:ln>
                <a:solidFill>
                  <a:srgbClr val="48225C"/>
                </a:solidFill>
                <a:effectLst/>
                <a:uLnTx/>
                <a:uFillTx/>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ea typeface="Ebrima" panose="02000000000000000000" pitchFamily="2" charset="0"/>
                <a:cs typeface="Calibri" panose="020F0502020204030204" pitchFamily="34" charset="0"/>
              </a:rPr>
              <a:t>the local authority </a:t>
            </a:r>
            <a:r>
              <a:rPr kumimoji="0" lang="en-GB" sz="4000" b="1" i="0" u="sng" strike="noStrike" kern="1200" cap="none" spc="0" normalizeH="0" baseline="0" noProof="0" dirty="0">
                <a:ln>
                  <a:noFill/>
                </a:ln>
                <a:solidFill>
                  <a:srgbClr val="FF3399"/>
                </a:solidFill>
                <a:effectLst/>
                <a:uLnTx/>
                <a:uFillTx/>
                <a:ea typeface="Ebrima" panose="02000000000000000000" pitchFamily="2" charset="0"/>
                <a:cs typeface="Calibri" panose="020F0502020204030204" pitchFamily="34" charset="0"/>
              </a:rPr>
              <a:t>must</a:t>
            </a:r>
            <a:r>
              <a:rPr kumimoji="0" lang="en-GB" sz="4000" b="1" i="0" u="none" strike="noStrike" kern="1200" cap="none" spc="0" normalizeH="0" baseline="0" noProof="0" dirty="0">
                <a:ln>
                  <a:noFill/>
                </a:ln>
                <a:solidFill>
                  <a:srgbClr val="48225C"/>
                </a:solidFill>
                <a:effectLst/>
                <a:uLnTx/>
                <a:uFillTx/>
                <a:ea typeface="Ebrima" panose="02000000000000000000" pitchFamily="2" charset="0"/>
                <a:cs typeface="Calibri" panose="020F0502020204030204" pitchFamily="34" charset="0"/>
              </a:rPr>
              <a:t> </a:t>
            </a:r>
            <a:r>
              <a:rPr kumimoji="0" lang="en-GB" sz="4000" b="0" i="0" u="none" strike="noStrike" kern="1200" cap="none" spc="0" normalizeH="0" baseline="0" noProof="0" dirty="0">
                <a:ln>
                  <a:noFill/>
                </a:ln>
                <a:solidFill>
                  <a:srgbClr val="4472C4"/>
                </a:solidFill>
                <a:effectLst/>
                <a:uLnTx/>
                <a:uFillTx/>
                <a:ea typeface="Ebrima" panose="02000000000000000000" pitchFamily="2" charset="0"/>
                <a:cs typeface="Calibri" panose="020F0502020204030204" pitchFamily="34" charset="0"/>
              </a:rPr>
              <a:t>make enquiries or cause enquiries to be made”</a:t>
            </a:r>
          </a:p>
          <a:p>
            <a:endParaRPr lang="en-GB" dirty="0"/>
          </a:p>
        </p:txBody>
      </p:sp>
    </p:spTree>
    <p:extLst>
      <p:ext uri="{BB962C8B-B14F-4D97-AF65-F5344CB8AC3E}">
        <p14:creationId xmlns:p14="http://schemas.microsoft.com/office/powerpoint/2010/main" val="240825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76784" y="-25030"/>
            <a:ext cx="10515600" cy="1325563"/>
          </a:xfrm>
        </p:spPr>
        <p:txBody>
          <a:bodyPr>
            <a:normAutofit/>
          </a:bodyPr>
          <a:lstStyle/>
          <a:p>
            <a:r>
              <a:rPr lang="en-GB" sz="5400" b="1" dirty="0">
                <a:solidFill>
                  <a:srgbClr val="4472C4"/>
                </a:solidFill>
                <a:latin typeface="+mn-lt"/>
              </a:rPr>
              <a:t>Referral Data</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176784" y="1651307"/>
            <a:ext cx="11605640" cy="4759018"/>
          </a:xfrm>
        </p:spPr>
        <p:txBody>
          <a:bodyPr>
            <a:normAutofit/>
          </a:bodyPr>
          <a:lstStyle/>
          <a:p>
            <a:pPr marL="0" marR="0" lvl="0" indent="0" algn="ctr" defTabSz="722376" rtl="0" eaLnBrk="1" fontAlgn="auto" latinLnBrk="0" hangingPunct="1">
              <a:lnSpc>
                <a:spcPct val="90000"/>
              </a:lnSpc>
              <a:spcBef>
                <a:spcPts val="790"/>
              </a:spcBef>
              <a:spcAft>
                <a:spcPts val="0"/>
              </a:spcAft>
              <a:buClrTx/>
              <a:buSzTx/>
              <a:buFont typeface="Arial" panose="020B0604020202020204" pitchFamily="34" charset="0"/>
              <a:buNone/>
              <a:tabLst/>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598k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referrals were made to children’s social care in the year ending 31/03/21; this was a  7% reduction on the previous year,  of which;</a:t>
            </a:r>
          </a:p>
          <a:p>
            <a:pPr algn="ctr" defTabSz="722376">
              <a:spcBef>
                <a:spcPts val="790"/>
              </a:spcBef>
              <a:defRPr/>
            </a:pPr>
            <a:endParaRPr lang="en-GB" sz="3000" dirty="0">
              <a:latin typeface="Calibri" panose="020F0502020204030204" pitchFamily="34" charset="0"/>
              <a:cs typeface="Calibri" panose="020F0502020204030204" pitchFamily="34" charset="0"/>
            </a:endParaRPr>
          </a:p>
          <a:p>
            <a:pPr algn="ctr" defTabSz="722376">
              <a:spcBef>
                <a:spcPts val="790"/>
              </a:spcBef>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136k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were re-referrals within a year</a:t>
            </a:r>
          </a:p>
          <a:p>
            <a:pPr algn="ctr" defTabSz="722376">
              <a:spcBef>
                <a:spcPts val="790"/>
              </a:spcBef>
              <a:defRPr/>
            </a:pPr>
            <a:endPar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algn="ctr" defTabSz="722376">
              <a:spcBef>
                <a:spcPts val="790"/>
              </a:spcBef>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81k</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referrals from education settings</a:t>
            </a:r>
          </a:p>
          <a:p>
            <a:pPr marL="0" indent="0" algn="ctr" defTabSz="722376">
              <a:spcBef>
                <a:spcPts val="790"/>
              </a:spcBef>
              <a:buNone/>
              <a:defRPr/>
            </a:pPr>
            <a:endPar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algn="ctr" defTabSz="722376">
              <a:spcBef>
                <a:spcPts val="790"/>
              </a:spcBef>
              <a:defRPr/>
            </a:pPr>
            <a:r>
              <a:rPr kumimoji="0" lang="en-GB" sz="300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29k </a:t>
            </a:r>
            <a:r>
              <a:rPr kumimoji="0" lang="en-GB" sz="30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were either NFA or did not meet threshold (36%)</a:t>
            </a:r>
          </a:p>
          <a:p>
            <a:endParaRPr lang="en-GB" dirty="0"/>
          </a:p>
        </p:txBody>
      </p:sp>
    </p:spTree>
    <p:extLst>
      <p:ext uri="{BB962C8B-B14F-4D97-AF65-F5344CB8AC3E}">
        <p14:creationId xmlns:p14="http://schemas.microsoft.com/office/powerpoint/2010/main" val="4822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Referral Data</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pic>
        <p:nvPicPr>
          <p:cNvPr id="6" name="Picture 5">
            <a:extLst>
              <a:ext uri="{FF2B5EF4-FFF2-40B4-BE49-F238E27FC236}">
                <a16:creationId xmlns:a16="http://schemas.microsoft.com/office/drawing/2014/main" id="{11CCF316-B2C9-9B9D-712B-4D20AFC6A2BA}"/>
              </a:ext>
            </a:extLst>
          </p:cNvPr>
          <p:cNvPicPr>
            <a:picLocks noChangeAspect="1"/>
          </p:cNvPicPr>
          <p:nvPr/>
        </p:nvPicPr>
        <p:blipFill>
          <a:blip r:embed="rId3"/>
          <a:stretch>
            <a:fillRect/>
          </a:stretch>
        </p:blipFill>
        <p:spPr>
          <a:xfrm>
            <a:off x="1380299" y="1516126"/>
            <a:ext cx="9148953" cy="5282305"/>
          </a:xfrm>
          <a:prstGeom prst="rect">
            <a:avLst/>
          </a:prstGeom>
        </p:spPr>
      </p:pic>
    </p:spTree>
    <p:extLst>
      <p:ext uri="{BB962C8B-B14F-4D97-AF65-F5344CB8AC3E}">
        <p14:creationId xmlns:p14="http://schemas.microsoft.com/office/powerpoint/2010/main" val="28444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fontScale="90000"/>
          </a:bodyPr>
          <a:lstStyle/>
          <a:p>
            <a:r>
              <a:rPr lang="en-GB" sz="5400" b="1" dirty="0">
                <a:solidFill>
                  <a:srgbClr val="4472C4"/>
                </a:solidFill>
                <a:latin typeface="+mn-lt"/>
              </a:rPr>
              <a:t>Overview of a Multi-Agency Safeguarding Hub</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63D1B66E-6C16-49C8-CDB7-BE19BDDAA622}"/>
              </a:ext>
            </a:extLst>
          </p:cNvPr>
          <p:cNvSpPr txBox="1"/>
          <p:nvPr/>
        </p:nvSpPr>
        <p:spPr>
          <a:xfrm>
            <a:off x="319515" y="1341068"/>
            <a:ext cx="11085363" cy="5324535"/>
          </a:xfrm>
          <a:prstGeom prst="rect">
            <a:avLst/>
          </a:prstGeom>
          <a:noFill/>
        </p:spPr>
        <p:txBody>
          <a:bodyPr wrap="square">
            <a:spAutoFit/>
          </a:bodyPr>
          <a:lstStyle/>
          <a:p>
            <a:pPr marL="0" indent="0">
              <a:buFont typeface="Wingdings" panose="05000000000000000000" pitchFamily="2" charset="2"/>
              <a:buNone/>
              <a:defRPr/>
            </a:pPr>
            <a:r>
              <a:rPr lang="en-GB" sz="2000" b="1" dirty="0"/>
              <a:t>Example of a MASH- </a:t>
            </a:r>
          </a:p>
          <a:p>
            <a:pPr marL="0" indent="0">
              <a:buFont typeface="Wingdings" panose="05000000000000000000" pitchFamily="2" charset="2"/>
              <a:buNone/>
              <a:defRPr/>
            </a:pPr>
            <a:r>
              <a:rPr lang="en-GB" sz="2000" dirty="0"/>
              <a:t>MASH receives both telephone calls and emails from professionals, parent/carers and members of the public</a:t>
            </a:r>
          </a:p>
          <a:p>
            <a:pPr marL="0" indent="0">
              <a:buFont typeface="Wingdings" panose="05000000000000000000" pitchFamily="2" charset="2"/>
              <a:buNone/>
              <a:defRPr/>
            </a:pPr>
            <a:endParaRPr lang="en-GB" sz="2000" dirty="0"/>
          </a:p>
          <a:p>
            <a:pPr marL="0" indent="0">
              <a:buFont typeface="Wingdings" panose="05000000000000000000" pitchFamily="2" charset="2"/>
              <a:buNone/>
              <a:defRPr/>
            </a:pPr>
            <a:r>
              <a:rPr lang="en-GB" sz="2000" dirty="0"/>
              <a:t>The telephone service receives between </a:t>
            </a:r>
            <a:r>
              <a:rPr lang="en-GB" sz="2000" b="1" dirty="0"/>
              <a:t>200-250 calls per day</a:t>
            </a:r>
            <a:r>
              <a:rPr lang="en-GB" sz="2000" dirty="0"/>
              <a:t>. The service also receives between </a:t>
            </a:r>
            <a:r>
              <a:rPr lang="en-GB" sz="2000" b="1" dirty="0"/>
              <a:t>250-300 emails per day</a:t>
            </a:r>
            <a:r>
              <a:rPr lang="en-GB" sz="2000" dirty="0"/>
              <a:t>.</a:t>
            </a:r>
          </a:p>
          <a:p>
            <a:pPr marL="285750" indent="-285750">
              <a:buFont typeface="Arial" panose="020B0604020202020204" pitchFamily="34" charset="0"/>
              <a:buChar char="•"/>
              <a:defRPr/>
            </a:pPr>
            <a:endParaRPr lang="en-GB" sz="2000" dirty="0"/>
          </a:p>
          <a:p>
            <a:pPr marL="285750" indent="-285750">
              <a:buFont typeface="Arial" panose="020B0604020202020204" pitchFamily="34" charset="0"/>
              <a:buChar char="•"/>
              <a:defRPr/>
            </a:pPr>
            <a:r>
              <a:rPr lang="en-GB" sz="2000" dirty="0"/>
              <a:t>When emails are received by MASH they are filtered by staff from MASH Business Support. MASH receives a percentage of emails that need to be dealt with by other teams or services.</a:t>
            </a:r>
          </a:p>
          <a:p>
            <a:pPr marL="285750" indent="-285750">
              <a:buFont typeface="Arial" panose="020B0604020202020204" pitchFamily="34" charset="0"/>
              <a:buChar char="•"/>
              <a:defRPr/>
            </a:pPr>
            <a:r>
              <a:rPr lang="en-GB" sz="2000" dirty="0"/>
              <a:t>Concerns about children where there is already a children’s social care or Family Support  case open on the CSC system.</a:t>
            </a:r>
          </a:p>
          <a:p>
            <a:pPr marL="285750" indent="-285750">
              <a:buFont typeface="Arial" panose="020B0604020202020204" pitchFamily="34" charset="0"/>
              <a:buChar char="•"/>
              <a:defRPr/>
            </a:pPr>
            <a:r>
              <a:rPr lang="en-GB" sz="2000" dirty="0"/>
              <a:t>Concerns about children outside the area</a:t>
            </a:r>
          </a:p>
          <a:p>
            <a:pPr marL="285750" indent="-285750">
              <a:buFont typeface="Arial" panose="020B0604020202020204" pitchFamily="34" charset="0"/>
              <a:buChar char="•"/>
              <a:defRPr/>
            </a:pPr>
            <a:r>
              <a:rPr lang="en-GB" sz="2000" dirty="0"/>
              <a:t>Enquiries that have come to MASH in error e.g. Adoption and Fostering, SENAR etc.</a:t>
            </a:r>
          </a:p>
          <a:p>
            <a:pPr marL="285750" indent="-285750">
              <a:buFont typeface="Arial" panose="020B0604020202020204" pitchFamily="34" charset="0"/>
              <a:buChar char="•"/>
              <a:defRPr/>
            </a:pPr>
            <a:r>
              <a:rPr lang="en-GB" sz="2000" dirty="0"/>
              <a:t>MASH Business Support redirects these emails to the appropriate team, service or other Local Authority. MASH Business Support also deals with basic requests for information from professionals and can inform them whether a child/family is known to Children’s Social Care or Family Support and whether the case is open. </a:t>
            </a:r>
          </a:p>
        </p:txBody>
      </p:sp>
    </p:spTree>
    <p:extLst>
      <p:ext uri="{BB962C8B-B14F-4D97-AF65-F5344CB8AC3E}">
        <p14:creationId xmlns:p14="http://schemas.microsoft.com/office/powerpoint/2010/main" val="24055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Autofit/>
          </a:bodyPr>
          <a:lstStyle/>
          <a:p>
            <a:r>
              <a:rPr lang="en-GB" altLang="en-US" sz="5400" b="1" dirty="0">
                <a:solidFill>
                  <a:schemeClr val="accent1"/>
                </a:solidFill>
                <a:latin typeface="+mn-lt"/>
              </a:rPr>
              <a:t>Example of what happens when you contact the MASH front door?</a:t>
            </a:r>
            <a:endParaRPr lang="en-GB" sz="5400" b="1" dirty="0">
              <a:solidFill>
                <a:schemeClr val="accent1"/>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graphicFrame>
        <p:nvGraphicFramePr>
          <p:cNvPr id="9" name="Content Placeholder 1">
            <a:extLst>
              <a:ext uri="{FF2B5EF4-FFF2-40B4-BE49-F238E27FC236}">
                <a16:creationId xmlns:a16="http://schemas.microsoft.com/office/drawing/2014/main" id="{713B093F-4887-954D-A0B6-AA6EDDC4F595}"/>
              </a:ext>
            </a:extLst>
          </p:cNvPr>
          <p:cNvGraphicFramePr>
            <a:graphicFrameLocks/>
          </p:cNvGraphicFramePr>
          <p:nvPr/>
        </p:nvGraphicFramePr>
        <p:xfrm>
          <a:off x="716364" y="1651307"/>
          <a:ext cx="8915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239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Example of a MASH</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7819E869-E4B9-501E-A272-DF6D2F3B1551}"/>
              </a:ext>
            </a:extLst>
          </p:cNvPr>
          <p:cNvSpPr txBox="1"/>
          <p:nvPr/>
        </p:nvSpPr>
        <p:spPr>
          <a:xfrm>
            <a:off x="227671" y="1341068"/>
            <a:ext cx="11482745" cy="5262979"/>
          </a:xfrm>
          <a:prstGeom prst="rect">
            <a:avLst/>
          </a:prstGeom>
          <a:noFill/>
        </p:spPr>
        <p:txBody>
          <a:bodyPr wrap="square">
            <a:spAutoFit/>
          </a:bodyPr>
          <a:lstStyle/>
          <a:p>
            <a:pPr>
              <a:defRPr/>
            </a:pPr>
            <a:r>
              <a:rPr lang="en-GB" sz="2400" dirty="0"/>
              <a:t>The following staff are based within A Social Care Referral Centre:</a:t>
            </a:r>
          </a:p>
          <a:p>
            <a:pPr marL="342900" indent="-342900">
              <a:buFont typeface="Arial" panose="020B0604020202020204" pitchFamily="34" charset="0"/>
              <a:buChar char="•"/>
              <a:defRPr/>
            </a:pPr>
            <a:r>
              <a:rPr lang="en-GB" sz="2400" dirty="0">
                <a:cs typeface="Arial" panose="020B0604020202020204" pitchFamily="34" charset="0"/>
              </a:rPr>
              <a:t>4 Social Work Team Managers</a:t>
            </a:r>
          </a:p>
          <a:p>
            <a:pPr marL="342900" indent="-342900">
              <a:buFont typeface="Arial" panose="020B0604020202020204" pitchFamily="34" charset="0"/>
              <a:buChar char="•"/>
              <a:defRPr/>
            </a:pPr>
            <a:r>
              <a:rPr lang="en-GB" sz="2400" dirty="0">
                <a:cs typeface="Arial" panose="020B0604020202020204" pitchFamily="34" charset="0"/>
              </a:rPr>
              <a:t>18 Social Workers ( including Senior Practitioners, Senior Social Workers, Social Workers)</a:t>
            </a:r>
          </a:p>
          <a:p>
            <a:pPr marL="342900" indent="-342900">
              <a:buFont typeface="Arial" panose="020B0604020202020204" pitchFamily="34" charset="0"/>
              <a:buChar char="•"/>
              <a:defRPr/>
            </a:pPr>
            <a:r>
              <a:rPr lang="en-GB" sz="2400" dirty="0">
                <a:cs typeface="Arial" panose="020B0604020202020204" pitchFamily="34" charset="0"/>
              </a:rPr>
              <a:t>1 Family Support Team Manager </a:t>
            </a:r>
          </a:p>
          <a:p>
            <a:pPr marL="342900" indent="-342900">
              <a:buFont typeface="Arial" panose="020B0604020202020204" pitchFamily="34" charset="0"/>
              <a:buChar char="•"/>
              <a:defRPr/>
            </a:pPr>
            <a:r>
              <a:rPr lang="en-GB" sz="2400" dirty="0">
                <a:cs typeface="Arial" panose="020B0604020202020204" pitchFamily="34" charset="0"/>
              </a:rPr>
              <a:t>1 Family Support Practice Supervisor </a:t>
            </a:r>
          </a:p>
          <a:p>
            <a:pPr marL="342900" indent="-342900">
              <a:buFont typeface="Arial" panose="020B0604020202020204" pitchFamily="34" charset="0"/>
              <a:buChar char="•"/>
              <a:defRPr/>
            </a:pPr>
            <a:r>
              <a:rPr lang="en-GB" sz="2400" dirty="0">
                <a:cs typeface="Arial" panose="020B0604020202020204" pitchFamily="34" charset="0"/>
              </a:rPr>
              <a:t>1 Operations Team Manager </a:t>
            </a:r>
          </a:p>
          <a:p>
            <a:pPr marL="342900" indent="-342900">
              <a:buFont typeface="Arial" panose="020B0604020202020204" pitchFamily="34" charset="0"/>
              <a:buChar char="•"/>
              <a:defRPr/>
            </a:pPr>
            <a:r>
              <a:rPr lang="en-GB" sz="2400" dirty="0">
                <a:cs typeface="Arial" panose="020B0604020202020204" pitchFamily="34" charset="0"/>
              </a:rPr>
              <a:t>3 Team Leaders </a:t>
            </a:r>
          </a:p>
          <a:p>
            <a:pPr marL="342900" indent="-342900">
              <a:buFont typeface="Arial" panose="020B0604020202020204" pitchFamily="34" charset="0"/>
              <a:buChar char="•"/>
              <a:defRPr/>
            </a:pPr>
            <a:r>
              <a:rPr lang="en-GB" sz="2400" dirty="0">
                <a:cs typeface="Arial" panose="020B0604020202020204" pitchFamily="34" charset="0"/>
              </a:rPr>
              <a:t>24 Referral and Advice Officers </a:t>
            </a:r>
          </a:p>
          <a:p>
            <a:pPr marL="342900" indent="-342900">
              <a:buFont typeface="Arial" panose="020B0604020202020204" pitchFamily="34" charset="0"/>
              <a:buChar char="•"/>
              <a:defRPr/>
            </a:pPr>
            <a:r>
              <a:rPr lang="en-GB" sz="2400" dirty="0">
                <a:cs typeface="Arial" panose="020B0604020202020204" pitchFamily="34" charset="0"/>
              </a:rPr>
              <a:t>Business Support Staff</a:t>
            </a:r>
          </a:p>
          <a:p>
            <a:pPr marL="0" indent="0">
              <a:buFont typeface="Wingdings" panose="05000000000000000000" pitchFamily="2" charset="2"/>
              <a:buNone/>
              <a:defRPr/>
            </a:pPr>
            <a:r>
              <a:rPr lang="en-GB" sz="2400" dirty="0">
                <a:cs typeface="Arial" panose="020B0604020202020204" pitchFamily="34" charset="0"/>
              </a:rPr>
              <a:t>A number of partner agencies also are located within MASH –Adult mental health; Police; Health; Disabled Children; Children Centres for Mental Health Support, Probation, Change Grow Live (CGL), Child Criminal Exploitation Team,  Probation Service  Youth Offering Service, Education Officers, Teenaged Pregnancy Coordinator, Early Years Early Help, No Resource To Public Fund’s Team, Children’s Centres and Women’s Aid. </a:t>
            </a:r>
          </a:p>
        </p:txBody>
      </p:sp>
    </p:spTree>
    <p:extLst>
      <p:ext uri="{BB962C8B-B14F-4D97-AF65-F5344CB8AC3E}">
        <p14:creationId xmlns:p14="http://schemas.microsoft.com/office/powerpoint/2010/main" val="19767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Rising thresholds?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834BF250-7F62-F2F9-EB22-D8916A5E4F1A}"/>
              </a:ext>
            </a:extLst>
          </p:cNvPr>
          <p:cNvSpPr txBox="1"/>
          <p:nvPr/>
        </p:nvSpPr>
        <p:spPr>
          <a:xfrm>
            <a:off x="1408176" y="2136184"/>
            <a:ext cx="8662416" cy="254736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In an inquiry by the National Children’s Bureau (NCB) for the All-Party Parliamentary Group for children: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FF3399"/>
                </a:solidFill>
                <a:effectLst/>
                <a:uLnTx/>
                <a:uFillTx/>
                <a:latin typeface="Calibri" panose="020F0502020204030204" pitchFamily="34" charset="0"/>
                <a:ea typeface="+mn-ea"/>
                <a:cs typeface="Calibri" panose="020F0502020204030204" pitchFamily="34" charset="0"/>
              </a:rPr>
              <a:t>	</a:t>
            </a:r>
            <a:r>
              <a:rPr kumimoji="0" lang="en-GB" sz="2800" b="1" i="1" u="none" strike="noStrike" kern="1200" cap="none" spc="0" normalizeH="0" baseline="0" noProof="0" dirty="0">
                <a:ln>
                  <a:noFill/>
                </a:ln>
                <a:solidFill>
                  <a:srgbClr val="FF3399"/>
                </a:solidFill>
                <a:effectLst/>
                <a:uLnTx/>
                <a:uFillTx/>
                <a:latin typeface="Calibri" panose="020F0502020204030204" pitchFamily="34" charset="0"/>
                <a:ea typeface="+mn-ea"/>
                <a:cs typeface="Calibri" panose="020F0502020204030204" pitchFamily="34" charset="0"/>
              </a:rPr>
              <a:t>“70% of… social workers [report] the threshold for helping ‘children in need’ had risen, … while half said the point at which a child protection plan was triggered had gone up”</a:t>
            </a:r>
          </a:p>
        </p:txBody>
      </p:sp>
    </p:spTree>
    <p:extLst>
      <p:ext uri="{BB962C8B-B14F-4D97-AF65-F5344CB8AC3E}">
        <p14:creationId xmlns:p14="http://schemas.microsoft.com/office/powerpoint/2010/main" val="4046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1" y="0"/>
            <a:ext cx="11229976" cy="1325563"/>
          </a:xfrm>
        </p:spPr>
        <p:txBody>
          <a:bodyPr>
            <a:noAutofit/>
          </a:bodyPr>
          <a:lstStyle/>
          <a:p>
            <a:r>
              <a:rPr lang="en-GB" sz="5400" b="1" dirty="0">
                <a:solidFill>
                  <a:srgbClr val="4472C4"/>
                </a:solidFill>
                <a:latin typeface="Calibri" panose="020F0502020204030204" pitchFamily="34" charset="0"/>
                <a:cs typeface="Calibri" panose="020F0502020204030204" pitchFamily="34" charset="0"/>
              </a:rPr>
              <a:t>Why ‘no further action’ &amp; ‘not met threshold’ ?</a:t>
            </a: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195834" y="1651306"/>
            <a:ext cx="11605640" cy="497809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 lack of understanding of local thresholds on the part of the referrer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challenges of parental engagement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Some referrals lack detail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Information which informs assessment is often missing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The </a:t>
            </a:r>
            <a:r>
              <a:rPr kumimoji="0" lang="en-GB" sz="2400" b="1" i="0" u="none" strike="noStrike" kern="1200" cap="none" spc="0" normalizeH="0" baseline="0" noProof="0" dirty="0">
                <a:ln>
                  <a:noFill/>
                </a:ln>
                <a:uLnTx/>
                <a:uFillTx/>
                <a:latin typeface="Calibri" panose="020F0502020204030204" pitchFamily="34" charset="0"/>
                <a:ea typeface="+mn-ea"/>
                <a:cs typeface="Calibri" panose="020F0502020204030204" pitchFamily="34" charset="0"/>
              </a:rPr>
              <a:t>voice of the child </a:t>
            </a:r>
            <a:r>
              <a:rPr kumimoji="0" lang="en-GB"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is not included</a:t>
            </a:r>
            <a:endPar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latin typeface="Calibri" panose="020F0502020204030204" pitchFamily="34" charset="0"/>
                <a:cs typeface="Calibri" panose="020F0502020204030204" pitchFamily="34" charset="0"/>
              </a:rPr>
              <a:t>…a</a:t>
            </a:r>
            <a:r>
              <a:rPr kumimoji="0" lang="en-GB"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nd</a:t>
            </a:r>
            <a:r>
              <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we </a:t>
            </a:r>
            <a:r>
              <a:rPr lang="en-GB" sz="2400" dirty="0">
                <a:latin typeface="Calibri" panose="020F0502020204030204" pitchFamily="34" charset="0"/>
                <a:cs typeface="Calibri" panose="020F0502020204030204" pitchFamily="34" charset="0"/>
              </a:rPr>
              <a:t>might </a:t>
            </a:r>
            <a:r>
              <a:rPr kumimoji="0" lang="en-GB"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consider that the reduced capacity in services, a rise in thresholds and the expectation that schools will increasingly provide their own Early Help</a:t>
            </a:r>
          </a:p>
          <a:p>
            <a:endParaRPr lang="en-GB" dirty="0"/>
          </a:p>
        </p:txBody>
      </p:sp>
      <p:sp>
        <p:nvSpPr>
          <p:cNvPr id="3" name="Flowchart: Alternate Process 2">
            <a:extLst>
              <a:ext uri="{FF2B5EF4-FFF2-40B4-BE49-F238E27FC236}">
                <a16:creationId xmlns:a16="http://schemas.microsoft.com/office/drawing/2014/main" id="{B68B69CA-B895-CC35-C3F8-96C07C9DE928}"/>
              </a:ext>
            </a:extLst>
          </p:cNvPr>
          <p:cNvSpPr/>
          <p:nvPr/>
        </p:nvSpPr>
        <p:spPr>
          <a:xfrm>
            <a:off x="3304576" y="5050734"/>
            <a:ext cx="5388155" cy="1327455"/>
          </a:xfrm>
          <a:prstGeom prst="flowChartAlternateProcess">
            <a:avLst/>
          </a:prstGeom>
          <a:solidFill>
            <a:srgbClr val="66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4472C4"/>
                </a:solidFill>
                <a:ea typeface="ADLaM Display" panose="02010000000000000000" pitchFamily="2" charset="0"/>
                <a:cs typeface="ADLaM Display" panose="02010000000000000000" pitchFamily="2" charset="0"/>
              </a:rPr>
              <a:t>It is assessed there is currently a £1.6 billion funding gap in children's social care</a:t>
            </a:r>
          </a:p>
        </p:txBody>
      </p:sp>
    </p:spTree>
    <p:extLst>
      <p:ext uri="{BB962C8B-B14F-4D97-AF65-F5344CB8AC3E}">
        <p14:creationId xmlns:p14="http://schemas.microsoft.com/office/powerpoint/2010/main" val="27428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329184" y="-15506"/>
            <a:ext cx="10515600" cy="1325563"/>
          </a:xfrm>
        </p:spPr>
        <p:txBody>
          <a:bodyPr>
            <a:normAutofit/>
          </a:bodyPr>
          <a:lstStyle/>
          <a:p>
            <a:r>
              <a:rPr lang="en-GB" sz="5400" b="1" dirty="0">
                <a:solidFill>
                  <a:srgbClr val="4472C4"/>
                </a:solidFill>
                <a:latin typeface="+mn-lt"/>
              </a:rPr>
              <a:t>What can DSLs do?</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D7EE1F29-090B-B851-439A-39DEF56AF2DF}"/>
              </a:ext>
            </a:extLst>
          </p:cNvPr>
          <p:cNvSpPr txBox="1"/>
          <p:nvPr/>
        </p:nvSpPr>
        <p:spPr>
          <a:xfrm>
            <a:off x="825260" y="1921005"/>
            <a:ext cx="11100816" cy="3649204"/>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Have a</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 good understanding of the </a:t>
            </a:r>
            <a:r>
              <a:rPr lang="en-GB" sz="2400" dirty="0">
                <a:latin typeface="Calibri" panose="020F0502020204030204" pitchFamily="34" charset="0"/>
                <a:ea typeface="Ebrima" panose="02000000000000000000" pitchFamily="2" charset="0"/>
                <a:cs typeface="Calibri" panose="020F0502020204030204" pitchFamily="34" charset="0"/>
              </a:rPr>
              <a:t>l</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egal framework</a:t>
            </a:r>
            <a:endParaRPr lang="en-GB" sz="2400" dirty="0">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Have knowledge of local thresholds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Have a shared understanding of the pressures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Understand their local community context</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Take a s</a:t>
            </a:r>
            <a:r>
              <a:rPr kumimoji="0" lang="en-GB" sz="2400" i="0" u="none" strike="noStrike" kern="1200" cap="none" spc="0" normalizeH="0" baseline="0" noProof="0" dirty="0" err="1">
                <a:ln>
                  <a:noFill/>
                </a:ln>
                <a:effectLst/>
                <a:uLnTx/>
                <a:uFillTx/>
                <a:latin typeface="Calibri" panose="020F0502020204030204" pitchFamily="34" charset="0"/>
                <a:ea typeface="Ebrima" panose="02000000000000000000" pitchFamily="2" charset="0"/>
                <a:cs typeface="Calibri" panose="020F0502020204030204" pitchFamily="34" charset="0"/>
              </a:rPr>
              <a:t>tructured</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 approach to writing referrals; use a referral checklist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Use tools </a:t>
            </a:r>
            <a:r>
              <a:rPr lang="en-GB" sz="2400" dirty="0">
                <a:latin typeface="Calibri" panose="020F0502020204030204" pitchFamily="34" charset="0"/>
                <a:ea typeface="Ebrima" panose="02000000000000000000" pitchFamily="2" charset="0"/>
                <a:cs typeface="Calibri" panose="020F0502020204030204" pitchFamily="34" charset="0"/>
              </a:rPr>
              <a:t>to assess risk and inform referrals</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Maintain o</a:t>
            </a:r>
            <a:r>
              <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rPr>
              <a:t>pen communication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400" dirty="0">
                <a:latin typeface="Calibri" panose="020F0502020204030204" pitchFamily="34" charset="0"/>
                <a:ea typeface="Ebrima" panose="02000000000000000000" pitchFamily="2" charset="0"/>
                <a:cs typeface="Calibri" panose="020F0502020204030204" pitchFamily="34" charset="0"/>
              </a:rPr>
              <a:t>Use escalation procedures (next session)</a:t>
            </a:r>
            <a:endParaRPr kumimoji="0" lang="en-GB" sz="2400" i="0" u="none" strike="noStrike" kern="1200" cap="none" spc="0" normalizeH="0" baseline="0" noProof="0" dirty="0">
              <a:ln>
                <a:noFill/>
              </a:ln>
              <a:effectLst/>
              <a:uLnTx/>
              <a:uFillTx/>
              <a:latin typeface="Calibri" panose="020F0502020204030204" pitchFamily="34" charset="0"/>
              <a:ea typeface="Ebrima" panose="02000000000000000000" pitchFamily="2" charset="0"/>
              <a:cs typeface="Calibri" panose="020F0502020204030204" pitchFamily="34" charset="0"/>
            </a:endParaRPr>
          </a:p>
        </p:txBody>
      </p:sp>
    </p:spTree>
    <p:extLst>
      <p:ext uri="{BB962C8B-B14F-4D97-AF65-F5344CB8AC3E}">
        <p14:creationId xmlns:p14="http://schemas.microsoft.com/office/powerpoint/2010/main" val="6324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358253" y="1821160"/>
            <a:ext cx="5363213" cy="1862451"/>
          </a:xfrm>
        </p:spPr>
        <p:txBody>
          <a:bodyPr anchor="t">
            <a:normAutofit/>
          </a:bodyPr>
          <a:lstStyle/>
          <a:p>
            <a:r>
              <a:rPr lang="en-GB" sz="5400" b="1" dirty="0">
                <a:solidFill>
                  <a:srgbClr val="4472C4"/>
                </a:solidFill>
              </a:rPr>
              <a:t>Writing Effective Referrals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367269"/>
          </a:xfrm>
        </p:spPr>
        <p:txBody>
          <a:bodyPr anchor="b">
            <a:normAutofit lnSpcReduction="10000"/>
          </a:bodyPr>
          <a:lstStyle/>
          <a:p>
            <a:pPr algn="l"/>
            <a:r>
              <a:rPr lang="en-GB" sz="2600" b="1" dirty="0">
                <a:solidFill>
                  <a:srgbClr val="4472C4"/>
                </a:solidFill>
              </a:rPr>
              <a:t>Heather Hogg</a:t>
            </a:r>
          </a:p>
          <a:p>
            <a:pPr algn="l"/>
            <a:r>
              <a:rPr lang="en-GB" sz="2600" b="1" dirty="0">
                <a:solidFill>
                  <a:srgbClr val="4472C4"/>
                </a:solidFill>
              </a:rPr>
              <a:t>Safeguarding Lead</a:t>
            </a:r>
          </a:p>
          <a:p>
            <a:pPr algn="l"/>
            <a:r>
              <a:rPr lang="en-GB" sz="2600" b="1" dirty="0">
                <a:solidFill>
                  <a:srgbClr val="4472C4"/>
                </a:solidFill>
              </a:rPr>
              <a:t>Derby Diocesan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720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Session </a:t>
            </a:r>
            <a:r>
              <a:rPr lang="en-GB" dirty="0">
                <a:solidFill>
                  <a:srgbClr val="A5A5A5">
                    <a:lumMod val="60000"/>
                    <a:lumOff val="40000"/>
                  </a:srgbClr>
                </a:solidFill>
                <a:latin typeface="Calibri" panose="020F0502020204030204"/>
              </a:rPr>
              <a:t>1.1 - Sheffield</a:t>
            </a:r>
            <a:r>
              <a:rPr kumimoji="0" lang="en-GB" sz="1800" b="0" i="0" u="none" strike="noStrike" kern="1200" cap="none" spc="0" normalizeH="0" baseline="0" noProof="0" dirty="0">
                <a:ln>
                  <a:noFill/>
                </a:ln>
                <a:solidFill>
                  <a:srgbClr val="A5A5A5">
                    <a:lumMod val="60000"/>
                    <a:lumOff val="40000"/>
                  </a:srgbClr>
                </a:solidFill>
                <a:effectLst/>
                <a:uLnTx/>
                <a:uFillTx/>
                <a:latin typeface="Calibri" panose="020F0502020204030204"/>
                <a:ea typeface="+mn-ea"/>
                <a:cs typeface="+mn-cs"/>
              </a:rPr>
              <a:t> </a:t>
            </a:r>
          </a:p>
        </p:txBody>
      </p:sp>
      <p:pic>
        <p:nvPicPr>
          <p:cNvPr id="6" name="Picture 5" descr="A purple and black logo&#10;&#10;Description automatically generated">
            <a:extLst>
              <a:ext uri="{FF2B5EF4-FFF2-40B4-BE49-F238E27FC236}">
                <a16:creationId xmlns:a16="http://schemas.microsoft.com/office/drawing/2014/main" id="{0E1A78FC-D049-9C94-C605-524FC270A0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100" y="281132"/>
            <a:ext cx="2537940" cy="884243"/>
          </a:xfrm>
          <a:prstGeom prst="rect">
            <a:avLst/>
          </a:prstGeom>
          <a:noFill/>
        </p:spPr>
      </p:pic>
    </p:spTree>
    <p:extLst>
      <p:ext uri="{BB962C8B-B14F-4D97-AF65-F5344CB8AC3E}">
        <p14:creationId xmlns:p14="http://schemas.microsoft.com/office/powerpoint/2010/main" val="342587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What makes a good referral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8" name="TextBox 7">
            <a:extLst>
              <a:ext uri="{FF2B5EF4-FFF2-40B4-BE49-F238E27FC236}">
                <a16:creationId xmlns:a16="http://schemas.microsoft.com/office/drawing/2014/main" id="{0630B5A6-9066-DA85-7401-C10502A1E664}"/>
              </a:ext>
            </a:extLst>
          </p:cNvPr>
          <p:cNvSpPr txBox="1"/>
          <p:nvPr/>
        </p:nvSpPr>
        <p:spPr>
          <a:xfrm>
            <a:off x="777409" y="1751761"/>
            <a:ext cx="10354733" cy="3785652"/>
          </a:xfrm>
          <a:prstGeom prst="rect">
            <a:avLst/>
          </a:prstGeom>
          <a:noFill/>
        </p:spPr>
        <p:txBody>
          <a:bodyPr wrap="square">
            <a:spAutoFit/>
          </a:bodyPr>
          <a:lstStyle/>
          <a:p>
            <a:pPr marL="400050" indent="-285750" algn="l">
              <a:buClr>
                <a:srgbClr val="002E5F"/>
              </a:buClr>
              <a:buFont typeface="Wingdings" panose="05000000000000000000" pitchFamily="2" charset="2"/>
              <a:buChar char="ü"/>
            </a:pPr>
            <a:r>
              <a:rPr lang="en-US" sz="2400" dirty="0">
                <a:latin typeface="+mn-lt"/>
              </a:rPr>
              <a:t>Good, clear use of the </a:t>
            </a:r>
            <a:r>
              <a:rPr lang="en-US" sz="2400" b="1" dirty="0">
                <a:latin typeface="+mn-lt"/>
              </a:rPr>
              <a:t>local threshold guidance</a:t>
            </a:r>
            <a:r>
              <a:rPr lang="en-US" sz="2400" dirty="0">
                <a:latin typeface="+mn-lt"/>
              </a:rPr>
              <a:t> in “Why are you making this request?” section.</a:t>
            </a:r>
          </a:p>
          <a:p>
            <a:pPr marL="400050" indent="-285750" algn="l">
              <a:buClr>
                <a:srgbClr val="002E5F"/>
              </a:buClr>
              <a:buFont typeface="Wingdings" panose="05000000000000000000" pitchFamily="2" charset="2"/>
              <a:buChar char="ü"/>
            </a:pPr>
            <a:r>
              <a:rPr lang="en-US" sz="2400" dirty="0">
                <a:latin typeface="+mn-lt"/>
              </a:rPr>
              <a:t>The </a:t>
            </a:r>
            <a:r>
              <a:rPr lang="en-US" sz="2400" b="1" dirty="0">
                <a:latin typeface="+mn-lt"/>
              </a:rPr>
              <a:t>voice of the child</a:t>
            </a:r>
            <a:r>
              <a:rPr lang="en-US" sz="2400" dirty="0">
                <a:latin typeface="+mn-lt"/>
              </a:rPr>
              <a:t> is clearly represented,  what the child has said or experienced is included in precise detail.</a:t>
            </a:r>
          </a:p>
          <a:p>
            <a:pPr marL="400050" indent="-285750" algn="l">
              <a:buClr>
                <a:srgbClr val="002E5F"/>
              </a:buClr>
              <a:buFont typeface="Wingdings" panose="05000000000000000000" pitchFamily="2" charset="2"/>
              <a:buChar char="ü"/>
            </a:pPr>
            <a:r>
              <a:rPr lang="en-US" sz="2400" dirty="0">
                <a:latin typeface="+mn-lt"/>
              </a:rPr>
              <a:t>The concerns that you have are </a:t>
            </a:r>
            <a:r>
              <a:rPr lang="en-US" sz="2400" b="1" dirty="0">
                <a:latin typeface="+mn-lt"/>
              </a:rPr>
              <a:t>evidence based</a:t>
            </a:r>
            <a:r>
              <a:rPr lang="en-US" sz="2400" dirty="0">
                <a:latin typeface="+mn-lt"/>
              </a:rPr>
              <a:t>.</a:t>
            </a:r>
          </a:p>
          <a:p>
            <a:pPr marL="400050" indent="-285750" algn="l">
              <a:buClr>
                <a:srgbClr val="002E5F"/>
              </a:buClr>
              <a:buFont typeface="Wingdings" panose="05000000000000000000" pitchFamily="2" charset="2"/>
              <a:buChar char="ü"/>
            </a:pPr>
            <a:r>
              <a:rPr lang="en-US" sz="2400" b="1" dirty="0">
                <a:latin typeface="+mn-lt"/>
              </a:rPr>
              <a:t>Other agencies</a:t>
            </a:r>
            <a:r>
              <a:rPr lang="en-US" sz="2400" dirty="0">
                <a:latin typeface="+mn-lt"/>
              </a:rPr>
              <a:t> involved with the child are included – for example the GP, agencies that may be supporting the child in school etc. </a:t>
            </a:r>
          </a:p>
          <a:p>
            <a:pPr marL="400050" indent="-285750" algn="l">
              <a:buClr>
                <a:srgbClr val="002E5F"/>
              </a:buClr>
              <a:buFont typeface="Wingdings" panose="05000000000000000000" pitchFamily="2" charset="2"/>
              <a:buChar char="ü"/>
            </a:pPr>
            <a:r>
              <a:rPr lang="en-US" sz="2400" b="1" dirty="0">
                <a:latin typeface="+mn-lt"/>
              </a:rPr>
              <a:t>Consent</a:t>
            </a:r>
            <a:r>
              <a:rPr lang="en-US" sz="2400" dirty="0">
                <a:latin typeface="+mn-lt"/>
              </a:rPr>
              <a:t> has been sought and if it has not been sought, the reason is fully explained. </a:t>
            </a:r>
          </a:p>
          <a:p>
            <a:pPr marL="400050" indent="-285750" algn="l">
              <a:buClr>
                <a:srgbClr val="002E5F"/>
              </a:buClr>
              <a:buFont typeface="Wingdings" panose="05000000000000000000" pitchFamily="2" charset="2"/>
              <a:buChar char="ü"/>
            </a:pPr>
            <a:r>
              <a:rPr lang="en-US" sz="2400" dirty="0">
                <a:latin typeface="+mn-lt"/>
              </a:rPr>
              <a:t>You need to clearly explain what needs to happen </a:t>
            </a:r>
            <a:r>
              <a:rPr lang="en-US" sz="2400" b="1" dirty="0">
                <a:latin typeface="+mn-lt"/>
              </a:rPr>
              <a:t>next and why? </a:t>
            </a:r>
          </a:p>
        </p:txBody>
      </p:sp>
    </p:spTree>
    <p:extLst>
      <p:ext uri="{BB962C8B-B14F-4D97-AF65-F5344CB8AC3E}">
        <p14:creationId xmlns:p14="http://schemas.microsoft.com/office/powerpoint/2010/main" val="17446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What makes a poor referral?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ACEFE4D6-AA75-AB2D-E7FB-FE03EE5918BF}"/>
              </a:ext>
            </a:extLst>
          </p:cNvPr>
          <p:cNvSpPr txBox="1"/>
          <p:nvPr/>
        </p:nvSpPr>
        <p:spPr>
          <a:xfrm>
            <a:off x="186089" y="1516126"/>
            <a:ext cx="10507134" cy="4646400"/>
          </a:xfrm>
          <a:prstGeom prst="rect">
            <a:avLst/>
          </a:prstGeom>
          <a:noFill/>
        </p:spPr>
        <p:txBody>
          <a:bodyPr wrap="square">
            <a:spAutoFit/>
          </a:bodyPr>
          <a:lstStyle/>
          <a:p>
            <a:pPr>
              <a:lnSpc>
                <a:spcPct val="90000"/>
              </a:lnSpc>
              <a:spcBef>
                <a:spcPts val="1000"/>
              </a:spcBef>
            </a:pPr>
            <a:r>
              <a:rPr lang="en-US" sz="2400" b="1" dirty="0"/>
              <a:t>Often professional disagreements can stem from poor referrals.  What makes a poor referral?:</a:t>
            </a:r>
          </a:p>
          <a:p>
            <a:pPr marL="800100" lvl="1" indent="-342900">
              <a:lnSpc>
                <a:spcPct val="90000"/>
              </a:lnSpc>
              <a:spcBef>
                <a:spcPts val="1000"/>
              </a:spcBef>
              <a:buFont typeface="Calibri" panose="020F0502020204030204" pitchFamily="34" charset="0"/>
              <a:buChar char="!"/>
            </a:pPr>
            <a:r>
              <a:rPr lang="en-US" sz="2400" dirty="0"/>
              <a:t>Local threshold document is </a:t>
            </a:r>
            <a:r>
              <a:rPr lang="en-US" sz="2400" b="1" dirty="0"/>
              <a:t>not</a:t>
            </a:r>
            <a:r>
              <a:rPr lang="en-US" sz="2400" dirty="0"/>
              <a:t> referenced.</a:t>
            </a:r>
          </a:p>
          <a:p>
            <a:pPr marL="800100" lvl="1" indent="-342900">
              <a:lnSpc>
                <a:spcPct val="90000"/>
              </a:lnSpc>
              <a:spcBef>
                <a:spcPts val="1000"/>
              </a:spcBef>
              <a:buFont typeface="Calibri" panose="020F0502020204030204" pitchFamily="34" charset="0"/>
              <a:buChar char="!"/>
            </a:pPr>
            <a:r>
              <a:rPr lang="en-US" sz="2400" dirty="0"/>
              <a:t>The concerns are not always</a:t>
            </a:r>
            <a:r>
              <a:rPr lang="en-US" sz="2400" b="1" dirty="0"/>
              <a:t> </a:t>
            </a:r>
            <a:r>
              <a:rPr lang="en-US" sz="2400" dirty="0"/>
              <a:t>evidence based. A lot of </a:t>
            </a:r>
            <a:r>
              <a:rPr lang="en-US" sz="2400" b="1" dirty="0"/>
              <a:t>speculation </a:t>
            </a:r>
            <a:r>
              <a:rPr lang="en-US" sz="2400" dirty="0"/>
              <a:t>is included.</a:t>
            </a:r>
          </a:p>
          <a:p>
            <a:pPr marL="800100" lvl="1" indent="-342900">
              <a:lnSpc>
                <a:spcPct val="90000"/>
              </a:lnSpc>
              <a:spcBef>
                <a:spcPts val="1000"/>
              </a:spcBef>
              <a:buFont typeface="Calibri" panose="020F0502020204030204" pitchFamily="34" charset="0"/>
              <a:buChar char="!"/>
            </a:pPr>
            <a:r>
              <a:rPr lang="en-US" sz="2400" b="1" dirty="0"/>
              <a:t>No other agencies </a:t>
            </a:r>
            <a:r>
              <a:rPr lang="en-US" sz="2400" dirty="0"/>
              <a:t>are included in the referral.</a:t>
            </a:r>
          </a:p>
          <a:p>
            <a:pPr marL="800100" lvl="1" indent="-342900">
              <a:lnSpc>
                <a:spcPct val="90000"/>
              </a:lnSpc>
              <a:spcBef>
                <a:spcPts val="1000"/>
              </a:spcBef>
              <a:buFont typeface="Calibri" panose="020F0502020204030204" pitchFamily="34" charset="0"/>
              <a:buChar char="!"/>
            </a:pPr>
            <a:r>
              <a:rPr lang="en-US" sz="2400" dirty="0"/>
              <a:t>It is not always clear that </a:t>
            </a:r>
            <a:r>
              <a:rPr lang="en-US" sz="2400" b="1" dirty="0"/>
              <a:t>consent</a:t>
            </a:r>
            <a:r>
              <a:rPr lang="en-US" sz="2400" dirty="0"/>
              <a:t> has been sought.</a:t>
            </a:r>
          </a:p>
          <a:p>
            <a:pPr marL="800100" lvl="1" indent="-342900">
              <a:lnSpc>
                <a:spcPct val="90000"/>
              </a:lnSpc>
              <a:spcBef>
                <a:spcPts val="1000"/>
              </a:spcBef>
              <a:buFont typeface="Calibri" panose="020F0502020204030204" pitchFamily="34" charset="0"/>
              <a:buChar char="!"/>
            </a:pPr>
            <a:r>
              <a:rPr lang="en-US" sz="2400" dirty="0"/>
              <a:t>There is </a:t>
            </a:r>
            <a:r>
              <a:rPr lang="en-US" sz="2400" b="1" dirty="0"/>
              <a:t>no explanation </a:t>
            </a:r>
            <a:r>
              <a:rPr lang="en-US" sz="2400" dirty="0"/>
              <a:t>as to </a:t>
            </a:r>
            <a:r>
              <a:rPr lang="en-US" sz="2400" b="1" dirty="0"/>
              <a:t>what needs to happen</a:t>
            </a:r>
            <a:r>
              <a:rPr lang="en-US" sz="2400" dirty="0"/>
              <a:t> next.</a:t>
            </a:r>
          </a:p>
          <a:p>
            <a:pPr marL="800100" lvl="1" indent="-342900">
              <a:lnSpc>
                <a:spcPct val="90000"/>
              </a:lnSpc>
              <a:spcBef>
                <a:spcPts val="1000"/>
              </a:spcBef>
              <a:buFont typeface="Calibri" panose="020F0502020204030204" pitchFamily="34" charset="0"/>
              <a:buChar char="!"/>
            </a:pPr>
            <a:r>
              <a:rPr lang="en-US" sz="2400" dirty="0"/>
              <a:t>Far too much previous history or a </a:t>
            </a:r>
            <a:r>
              <a:rPr lang="en-US" sz="2400" b="1" dirty="0"/>
              <a:t>chronology</a:t>
            </a:r>
            <a:r>
              <a:rPr lang="en-US" sz="2400" dirty="0"/>
              <a:t> is put into the form – current concerns / risks need to be made clear.</a:t>
            </a:r>
          </a:p>
          <a:p>
            <a:pPr marL="800100" lvl="1" indent="-342900">
              <a:lnSpc>
                <a:spcPct val="90000"/>
              </a:lnSpc>
              <a:spcBef>
                <a:spcPts val="1000"/>
              </a:spcBef>
              <a:buFont typeface="Calibri" panose="020F0502020204030204" pitchFamily="34" charset="0"/>
              <a:buChar char="!"/>
            </a:pPr>
            <a:r>
              <a:rPr lang="en-US" sz="2400" b="1" dirty="0"/>
              <a:t>Opinions and judgements </a:t>
            </a:r>
            <a:r>
              <a:rPr lang="en-US" sz="2400" dirty="0"/>
              <a:t>of the professional completing the form come through.</a:t>
            </a:r>
            <a:endParaRPr lang="en-US" sz="2400" dirty="0">
              <a:cs typeface="Calibri" panose="020F0502020204030204"/>
            </a:endParaRPr>
          </a:p>
        </p:txBody>
      </p:sp>
    </p:spTree>
    <p:extLst>
      <p:ext uri="{BB962C8B-B14F-4D97-AF65-F5344CB8AC3E}">
        <p14:creationId xmlns:p14="http://schemas.microsoft.com/office/powerpoint/2010/main" val="106003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291084" y="-15506"/>
            <a:ext cx="5528691" cy="1325563"/>
          </a:xfrm>
        </p:spPr>
        <p:txBody>
          <a:bodyPr>
            <a:normAutofit/>
          </a:bodyPr>
          <a:lstStyle/>
          <a:p>
            <a:r>
              <a:rPr lang="en-GB" sz="5400" b="1" dirty="0">
                <a:solidFill>
                  <a:srgbClr val="4472C4"/>
                </a:solidFill>
                <a:latin typeface="+mn-lt"/>
              </a:rPr>
              <a:t>Referral Checklist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73C8E92E-EB61-E275-BC70-CFB6068D254F}"/>
              </a:ext>
            </a:extLst>
          </p:cNvPr>
          <p:cNvSpPr txBox="1"/>
          <p:nvPr/>
        </p:nvSpPr>
        <p:spPr>
          <a:xfrm>
            <a:off x="158496" y="1310058"/>
            <a:ext cx="11838463" cy="532453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rPr>
              <a:t>Make clear who you are, what </a:t>
            </a:r>
            <a:r>
              <a:rPr kumimoji="0" lang="en-GB" sz="2000" i="0" u="none" strike="noStrike" kern="1200" cap="none" spc="0" normalizeH="0" baseline="0" noProof="0" dirty="0">
                <a:ln>
                  <a:noFill/>
                </a:ln>
                <a:solidFill>
                  <a:prstClr val="black"/>
                </a:solidFill>
                <a:effectLst/>
                <a:highlight>
                  <a:srgbClr val="66FF99"/>
                </a:highlight>
                <a:uLnTx/>
                <a:uFillTx/>
              </a:rPr>
              <a:t>your role and relationship is to the child </a:t>
            </a:r>
            <a:r>
              <a:rPr kumimoji="0" lang="en-GB" sz="2000" i="0" u="none" strike="noStrike" kern="1200" cap="none" spc="0" normalizeH="0" baseline="0" noProof="0" dirty="0">
                <a:ln>
                  <a:noFill/>
                </a:ln>
                <a:solidFill>
                  <a:prstClr val="black"/>
                </a:solidFill>
                <a:effectLst/>
                <a:uLnTx/>
                <a:uFillTx/>
              </a:rPr>
              <a:t>you are making the referral about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State the source of your concern </a:t>
            </a:r>
            <a:r>
              <a:rPr kumimoji="0" lang="en-GB" sz="2000" i="0" u="none" strike="noStrike" kern="1200" cap="none" spc="0" normalizeH="0" baseline="0" noProof="0" dirty="0">
                <a:ln>
                  <a:noFill/>
                </a:ln>
                <a:solidFill>
                  <a:prstClr val="black"/>
                </a:solidFill>
                <a:effectLst/>
                <a:uLnTx/>
                <a:uFillTx/>
              </a:rPr>
              <a:t>and </a:t>
            </a:r>
            <a:r>
              <a:rPr kumimoji="0" lang="en-GB" sz="2000" i="0" u="none" strike="noStrike" kern="1200" cap="none" spc="0" normalizeH="0" baseline="0" noProof="0" dirty="0">
                <a:ln>
                  <a:noFill/>
                </a:ln>
                <a:solidFill>
                  <a:prstClr val="black"/>
                </a:solidFill>
                <a:effectLst/>
                <a:highlight>
                  <a:srgbClr val="66FF99"/>
                </a:highlight>
                <a:uLnTx/>
                <a:uFillTx/>
              </a:rPr>
              <a:t>be clear what is fact and what is opinion</a:t>
            </a:r>
            <a:r>
              <a:rPr kumimoji="0" lang="en-GB" sz="2000" i="0" u="none" strike="noStrike" kern="1200" cap="none" spc="0" normalizeH="0" baseline="0" noProof="0" dirty="0">
                <a:ln>
                  <a:noFill/>
                </a:ln>
                <a:solidFill>
                  <a:prstClr val="black"/>
                </a:solidFill>
                <a:effectLst/>
                <a:uLnTx/>
                <a:uFillTx/>
              </a:rPr>
              <a:t>. Reports should distinguish clearly between facts, such as investigation and examination findings, observations, such as those relating to demeanour or personal hygiene, and opinion such as those about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Include the child's thoughts and feelings about what is happening to them and what they would like to change. Use as much of the child's language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rPr>
              <a:t>Explain </a:t>
            </a:r>
            <a:r>
              <a:rPr kumimoji="0" lang="en-GB" sz="2000" i="0" u="none" strike="noStrike" kern="1200" cap="none" spc="0" normalizeH="0" baseline="0" noProof="0" dirty="0">
                <a:ln>
                  <a:noFill/>
                </a:ln>
                <a:solidFill>
                  <a:prstClr val="black"/>
                </a:solidFill>
                <a:effectLst/>
                <a:highlight>
                  <a:srgbClr val="66FF99"/>
                </a:highlight>
                <a:uLnTx/>
                <a:uFillTx/>
              </a:rPr>
              <a:t>medical terminology/SEND information </a:t>
            </a:r>
            <a:r>
              <a:rPr kumimoji="0" lang="en-GB" sz="2000" i="0" u="none" strike="noStrike" kern="1200" cap="none" spc="0" normalizeH="0" baseline="0" noProof="0" dirty="0">
                <a:ln>
                  <a:noFill/>
                </a:ln>
                <a:solidFill>
                  <a:prstClr val="black"/>
                </a:solidFill>
                <a:effectLst/>
                <a:uLnTx/>
                <a:uFillTx/>
              </a:rPr>
              <a:t>and what this means for the child as the reader of the referral may not have any medical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highlight>
                <a:srgbClr val="66FF99"/>
              </a:highligh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rPr>
              <a:t>Describe and explain your concerns in as much detail as possible</a:t>
            </a:r>
            <a:r>
              <a:rPr kumimoji="0" lang="en-GB" sz="2000" i="0" u="none" strike="noStrike" kern="1200" cap="none" spc="0" normalizeH="0" baseline="0" noProof="0" dirty="0">
                <a:ln>
                  <a:noFill/>
                </a:ln>
                <a:solidFill>
                  <a:prstClr val="black"/>
                </a:solidFill>
                <a:effectLst/>
                <a:uLnTx/>
                <a:uFillTx/>
              </a:rPr>
              <a:t>. Give a clear outline of why you are concerned, for example </a:t>
            </a:r>
            <a:r>
              <a:rPr kumimoji="0" lang="en-GB" sz="2000" i="0" u="none" strike="noStrike" kern="1200" cap="none" spc="0" normalizeH="0" baseline="0" noProof="0" dirty="0">
                <a:ln>
                  <a:noFill/>
                </a:ln>
                <a:solidFill>
                  <a:prstClr val="black"/>
                </a:solidFill>
                <a:effectLst/>
                <a:highlight>
                  <a:srgbClr val="66FF99"/>
                </a:highlight>
                <a:uLnTx/>
                <a:uFillTx/>
              </a:rPr>
              <a:t>what is happening, or not happening</a:t>
            </a:r>
            <a:r>
              <a:rPr kumimoji="0" lang="en-GB" sz="2000" i="0" u="none" strike="noStrike" kern="1200" cap="none" spc="0" normalizeH="0" baseline="0" noProof="0" dirty="0">
                <a:ln>
                  <a:noFill/>
                </a:ln>
                <a:solidFill>
                  <a:prstClr val="black"/>
                </a:solidFill>
                <a:effectLst/>
                <a:uLnTx/>
                <a:uFillTx/>
              </a:rPr>
              <a:t>, that is causing concern or </a:t>
            </a:r>
            <a:r>
              <a:rPr kumimoji="0" lang="en-GB" sz="2000" i="0" u="none" strike="noStrike" kern="1200" cap="none" spc="0" normalizeH="0" baseline="0" noProof="0" dirty="0">
                <a:ln>
                  <a:noFill/>
                </a:ln>
                <a:solidFill>
                  <a:prstClr val="black"/>
                </a:solidFill>
                <a:effectLst/>
                <a:highlight>
                  <a:srgbClr val="66FF99"/>
                </a:highlight>
                <a:uLnTx/>
                <a:uFillTx/>
              </a:rPr>
              <a:t>impacting on the health and/or safety of the child</a:t>
            </a:r>
            <a:r>
              <a:rPr kumimoji="0" lang="en-GB" sz="2000" i="0" u="none" strike="noStrike" kern="1200" cap="none" spc="0" normalizeH="0" baseline="0" noProof="0" dirty="0">
                <a:ln>
                  <a:noFill/>
                </a:ln>
                <a:solidFill>
                  <a:prstClr val="black"/>
                </a:solidFill>
                <a:effectLst/>
                <a:uLnTx/>
                <a:uFillTx/>
              </a:rPr>
              <a:t>; this may include a </a:t>
            </a:r>
            <a:r>
              <a:rPr kumimoji="0" lang="en-GB" sz="2000" i="0" u="none" strike="noStrike" kern="1200" cap="none" spc="0" normalizeH="0" baseline="0" noProof="0" dirty="0">
                <a:ln>
                  <a:noFill/>
                </a:ln>
                <a:solidFill>
                  <a:prstClr val="black"/>
                </a:solidFill>
                <a:effectLst/>
                <a:highlight>
                  <a:srgbClr val="66FF99"/>
                </a:highlight>
                <a:uLnTx/>
                <a:uFillTx/>
              </a:rPr>
              <a:t>short chronology </a:t>
            </a:r>
            <a:r>
              <a:rPr kumimoji="0" lang="en-GB" sz="2000" i="0" u="none" strike="noStrike" kern="1200" cap="none" spc="0" normalizeH="0" baseline="0" noProof="0" dirty="0">
                <a:ln>
                  <a:noFill/>
                </a:ln>
                <a:solidFill>
                  <a:prstClr val="black"/>
                </a:solidFill>
                <a:effectLst/>
                <a:uLnTx/>
                <a:uFillTx/>
              </a:rPr>
              <a:t>of significant events. </a:t>
            </a:r>
            <a:r>
              <a:rPr kumimoji="0" lang="en-GB" sz="2000" i="0" u="none" strike="noStrike" kern="1200" cap="none" spc="0" normalizeH="0" baseline="0" noProof="0" dirty="0">
                <a:ln>
                  <a:noFill/>
                </a:ln>
                <a:solidFill>
                  <a:srgbClr val="FF0000"/>
                </a:solidFill>
                <a:effectLst/>
                <a:uLnTx/>
                <a:uFillTx/>
              </a:rPr>
              <a:t>Be clear about what type of abuse you think may be happening</a:t>
            </a:r>
            <a:r>
              <a:rPr kumimoji="0" lang="en-GB" sz="2000" i="0" u="none" strike="noStrike" kern="1200" cap="none" spc="0" normalizeH="0" baseline="0" noProof="0" dirty="0">
                <a:ln>
                  <a:noFill/>
                </a:ln>
                <a:solidFill>
                  <a:prstClr val="black"/>
                </a:solidFill>
                <a:effectLst/>
                <a:uLnTx/>
                <a:uFillTx/>
              </a:rPr>
              <a:t>. Include what is going well for the child/family and who is currently supporting them.</a:t>
            </a:r>
          </a:p>
        </p:txBody>
      </p:sp>
    </p:spTree>
    <p:extLst>
      <p:ext uri="{BB962C8B-B14F-4D97-AF65-F5344CB8AC3E}">
        <p14:creationId xmlns:p14="http://schemas.microsoft.com/office/powerpoint/2010/main" val="11262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Referral Checklist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23F5ED89-D528-CC17-91C6-D2F201FE61C9}"/>
              </a:ext>
            </a:extLst>
          </p:cNvPr>
          <p:cNvSpPr txBox="1"/>
          <p:nvPr/>
        </p:nvSpPr>
        <p:spPr>
          <a:xfrm>
            <a:off x="290511" y="1651307"/>
            <a:ext cx="11610975" cy="4708981"/>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State how the referral meets the local threshold for referral; include contextual issues</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example, concerns about parental mental illness, substance abuse, domestic abuse, a chaotic lifestyle or missed appointments. </a:t>
            </a: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State whether or not an EHA (Early Health Assessment) has been undertaken and any difference this has made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(although this is not a prerequisite for a child protection referral).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a:t>
            </a: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who lives in the household and the relationship of these individuals to the child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to each other (a genogram* can be useful). Consider whether there is anyone else at risk for example, other children or vulnerable adults, and state this and who they are.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State </a:t>
            </a: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whether the situation/referral has been discussed with the child and/or parents </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(which is expected practice, unless it is thought that to do so would place the child at additional risk). State whether consent has been obtained.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highlight>
                  <a:srgbClr val="66FF99"/>
                </a:highlight>
                <a:uLnTx/>
                <a:uFillTx/>
                <a:latin typeface="Calibri" panose="020F0502020204030204" pitchFamily="34" charset="0"/>
                <a:ea typeface="+mn-ea"/>
                <a:cs typeface="Calibri" panose="020F0502020204030204" pitchFamily="34" charset="0"/>
              </a:rPr>
              <a:t>State what actions have been taken by the referrer</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including discussions with other relevant health professionals, practice leads or named professionals.</a:t>
            </a:r>
          </a:p>
        </p:txBody>
      </p:sp>
    </p:spTree>
    <p:extLst>
      <p:ext uri="{BB962C8B-B14F-4D97-AF65-F5344CB8AC3E}">
        <p14:creationId xmlns:p14="http://schemas.microsoft.com/office/powerpoint/2010/main" val="18045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Autofit/>
          </a:bodyPr>
          <a:lstStyle/>
          <a:p>
            <a:r>
              <a:rPr lang="en-GB" sz="5400" b="1" dirty="0">
                <a:solidFill>
                  <a:schemeClr val="accent1"/>
                </a:solidFill>
                <a:latin typeface="+mn-lt"/>
              </a:rPr>
              <a:t>Challenges we face when making referrals to social care…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847078" y="2079893"/>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8" name="TextBox 7">
            <a:extLst>
              <a:ext uri="{FF2B5EF4-FFF2-40B4-BE49-F238E27FC236}">
                <a16:creationId xmlns:a16="http://schemas.microsoft.com/office/drawing/2014/main" id="{559C8739-D271-B7A0-9CA2-133D837ECA98}"/>
              </a:ext>
            </a:extLst>
          </p:cNvPr>
          <p:cNvSpPr txBox="1"/>
          <p:nvPr/>
        </p:nvSpPr>
        <p:spPr>
          <a:xfrm>
            <a:off x="584950" y="1740447"/>
            <a:ext cx="6618931" cy="3046988"/>
          </a:xfrm>
          <a:prstGeom prst="rect">
            <a:avLst/>
          </a:prstGeom>
          <a:noFill/>
        </p:spPr>
        <p:txBody>
          <a:bodyPr wrap="square">
            <a:spAutoFit/>
          </a:bodyPr>
          <a:lstStyle/>
          <a:p>
            <a:pPr marL="342900" indent="-342900">
              <a:buFont typeface="Wingdings" panose="05000000000000000000" pitchFamily="2" charset="2"/>
              <a:buChar char="ü"/>
            </a:pPr>
            <a:r>
              <a:rPr lang="en-GB" sz="2400" dirty="0"/>
              <a:t>You will have the evidence, to include in your referrals, of the work the school has already undertaken; signposting, interventions, referrals to other agencies etc.</a:t>
            </a:r>
          </a:p>
          <a:p>
            <a:pPr marL="342900" indent="-342900">
              <a:buFont typeface="Wingdings" panose="05000000000000000000" pitchFamily="2" charset="2"/>
              <a:buChar char="ü"/>
            </a:pPr>
            <a:r>
              <a:rPr lang="en-GB" sz="2400" dirty="0"/>
              <a:t>You will be able to evidence what has worked well and what is still not working.</a:t>
            </a:r>
          </a:p>
          <a:p>
            <a:pPr marL="342900" indent="-342900">
              <a:buFont typeface="Wingdings" panose="05000000000000000000" pitchFamily="2" charset="2"/>
              <a:buChar char="ü"/>
            </a:pPr>
            <a:r>
              <a:rPr lang="en-GB" sz="2400" dirty="0"/>
              <a:t>You can assess concerns with the involvement of other staff and other agencies.</a:t>
            </a:r>
          </a:p>
        </p:txBody>
      </p:sp>
      <p:sp>
        <p:nvSpPr>
          <p:cNvPr id="10" name="TextBox 9">
            <a:extLst>
              <a:ext uri="{FF2B5EF4-FFF2-40B4-BE49-F238E27FC236}">
                <a16:creationId xmlns:a16="http://schemas.microsoft.com/office/drawing/2014/main" id="{0BF4D1C3-34E0-FBA2-D0BC-5C66E78308B4}"/>
              </a:ext>
            </a:extLst>
          </p:cNvPr>
          <p:cNvSpPr txBox="1"/>
          <p:nvPr/>
        </p:nvSpPr>
        <p:spPr>
          <a:xfrm>
            <a:off x="847078" y="5241672"/>
            <a:ext cx="6094674"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prstClr val="black"/>
                </a:solidFill>
                <a:effectLst/>
                <a:uLnTx/>
                <a:uFillTx/>
                <a:ea typeface="+mn-ea"/>
                <a:cs typeface="+mn-cs"/>
              </a:rPr>
              <a:t>…all of which should increase the potential for your referral to be accepted by social care for assessment and allocation of a worker</a:t>
            </a:r>
          </a:p>
        </p:txBody>
      </p:sp>
      <p:sp>
        <p:nvSpPr>
          <p:cNvPr id="13" name="Rectangle 12">
            <a:extLst>
              <a:ext uri="{FF2B5EF4-FFF2-40B4-BE49-F238E27FC236}">
                <a16:creationId xmlns:a16="http://schemas.microsoft.com/office/drawing/2014/main" id="{8113A84D-F9BB-1F00-A9C5-6425BA9FC7B8}"/>
              </a:ext>
            </a:extLst>
          </p:cNvPr>
          <p:cNvSpPr/>
          <p:nvPr/>
        </p:nvSpPr>
        <p:spPr>
          <a:xfrm>
            <a:off x="7615611" y="2270456"/>
            <a:ext cx="4253500" cy="2825394"/>
          </a:xfrm>
          <a:prstGeom prst="rect">
            <a:avLst/>
          </a:prstGeom>
          <a:solidFill>
            <a:srgbClr val="66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NFA/not met threshold: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36% nationally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ongenial Black" panose="02000503040000020004" pitchFamily="2" charset="0"/>
              <a:ea typeface="+mn-ea"/>
              <a:cs typeface="+mn-cs"/>
            </a:endParaRPr>
          </a:p>
        </p:txBody>
      </p:sp>
    </p:spTree>
    <p:extLst>
      <p:ext uri="{BB962C8B-B14F-4D97-AF65-F5344CB8AC3E}">
        <p14:creationId xmlns:p14="http://schemas.microsoft.com/office/powerpoint/2010/main" val="192799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chemeClr val="accent1"/>
                </a:solidFill>
                <a:latin typeface="+mn-lt"/>
              </a:rPr>
              <a:t>Tips for making effective referrals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110CEDC3-4BDE-9C49-6D3E-E8A525144827}"/>
              </a:ext>
            </a:extLst>
          </p:cNvPr>
          <p:cNvSpPr txBox="1"/>
          <p:nvPr/>
        </p:nvSpPr>
        <p:spPr>
          <a:xfrm>
            <a:off x="346677" y="1927371"/>
            <a:ext cx="10785414" cy="4540923"/>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Based on the concerns and associated impact outlined above</a:t>
            </a:r>
            <a:r>
              <a:rPr kumimoji="0" lang="en-GB" sz="2400" b="0" i="0" u="none" strike="noStrike" kern="1200" cap="none" spc="0" normalizeH="0" baseline="0" noProof="0" dirty="0">
                <a:ln>
                  <a:noFill/>
                </a:ln>
                <a:solidFill>
                  <a:prstClr val="black"/>
                </a:solidFill>
                <a:effectLst/>
                <a:uLnTx/>
                <a:uFillTx/>
                <a:cs typeface="Calibri" panose="020F0502020204030204" pitchFamily="34" charset="0"/>
              </a:rPr>
              <a:t>, I believe that Child X is suffering of likely to suffer significant harm, requires Tier X support, as outlined in the Safeguarding Partnership Thresholds document, and requires enquiries under </a:t>
            </a: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S47 of the Children Act 1989.</a:t>
            </a:r>
          </a:p>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endParaRPr kumimoji="0" lang="en-GB" sz="2400" b="0" i="0" u="none" strike="noStrike" kern="1200" cap="none" spc="0" normalizeH="0" baseline="0" noProof="0" dirty="0">
              <a:ln>
                <a:noFill/>
              </a:ln>
              <a:solidFill>
                <a:prstClr val="black"/>
              </a:solidFill>
              <a:effectLst/>
              <a:uLnTx/>
              <a:uFillTx/>
              <a:cs typeface="Calibri" panose="020F0502020204030204" pitchFamily="34" charset="0"/>
            </a:endParaRPr>
          </a:p>
          <a:p>
            <a:pPr marL="285750" marR="0" lvl="0" indent="-285750" algn="l" defTabSz="914400" rtl="0" eaLnBrk="1" fontAlgn="auto" latinLnBrk="0" hangingPunct="1">
              <a:lnSpc>
                <a:spcPct val="110000"/>
              </a:lnSpc>
              <a:spcBef>
                <a:spcPts val="0"/>
              </a:spcBef>
              <a:spcAft>
                <a:spcPts val="0"/>
              </a:spcAft>
              <a:buClrTx/>
              <a:buSzTx/>
              <a:buFont typeface="Wingdings" pitchFamily="2" charset="2"/>
              <a:buChar char="§"/>
              <a:tabLst/>
              <a:defRPr/>
            </a:pP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Based on the concerns and associated impact outlined above, </a:t>
            </a:r>
            <a:r>
              <a:rPr kumimoji="0" lang="en-GB" sz="2400" b="0" i="0" u="none" strike="noStrike" kern="1200" cap="none" spc="0" normalizeH="0" baseline="0" noProof="0" dirty="0">
                <a:ln>
                  <a:noFill/>
                </a:ln>
                <a:solidFill>
                  <a:prstClr val="black"/>
                </a:solidFill>
                <a:effectLst/>
                <a:uLnTx/>
                <a:uFillTx/>
                <a:cs typeface="Calibri" panose="020F0502020204030204" pitchFamily="34" charset="0"/>
              </a:rPr>
              <a:t>I believe that Child X is unlikely to achieve or maintain a reasonable level a of health or development and/or Child X’s health and development is likely to be significantly or further impaired without the provision of services.  I therefore believe that Child X requires Tier X support, as outlined in the Safeguarding Partnership Thresholds document, and would benefit from an assessment </a:t>
            </a:r>
            <a:r>
              <a:rPr kumimoji="0" lang="en-GB" sz="2400" b="1" i="0" u="none" strike="noStrike" kern="1200" cap="none" spc="0" normalizeH="0" baseline="0" noProof="0" dirty="0">
                <a:ln>
                  <a:noFill/>
                </a:ln>
                <a:solidFill>
                  <a:prstClr val="black"/>
                </a:solidFill>
                <a:effectLst/>
                <a:uLnTx/>
                <a:uFillTx/>
                <a:cs typeface="Calibri" panose="020F0502020204030204" pitchFamily="34" charset="0"/>
              </a:rPr>
              <a:t>under S17 of the Children Act 1989.</a:t>
            </a:r>
          </a:p>
        </p:txBody>
      </p:sp>
      <p:sp>
        <p:nvSpPr>
          <p:cNvPr id="9" name="TextBox 8">
            <a:extLst>
              <a:ext uri="{FF2B5EF4-FFF2-40B4-BE49-F238E27FC236}">
                <a16:creationId xmlns:a16="http://schemas.microsoft.com/office/drawing/2014/main" id="{9945F4D9-FDA4-3F1E-D534-50315F8A77A8}"/>
              </a:ext>
            </a:extLst>
          </p:cNvPr>
          <p:cNvSpPr txBox="1"/>
          <p:nvPr/>
        </p:nvSpPr>
        <p:spPr>
          <a:xfrm>
            <a:off x="664464" y="1310058"/>
            <a:ext cx="6094674" cy="523220"/>
          </a:xfrm>
          <a:prstGeom prst="rect">
            <a:avLst/>
          </a:prstGeom>
          <a:noFill/>
        </p:spPr>
        <p:txBody>
          <a:bodyPr wrap="square">
            <a:spAutoFit/>
          </a:bodyPr>
          <a:lstStyle/>
          <a:p>
            <a:pPr marL="0" indent="0">
              <a:buNone/>
            </a:pPr>
            <a:r>
              <a:rPr lang="en-GB" sz="2800" b="1" dirty="0">
                <a:solidFill>
                  <a:schemeClr val="accent1"/>
                </a:solidFill>
              </a:rPr>
              <a:t>Use the language!</a:t>
            </a:r>
          </a:p>
        </p:txBody>
      </p:sp>
    </p:spTree>
    <p:extLst>
      <p:ext uri="{BB962C8B-B14F-4D97-AF65-F5344CB8AC3E}">
        <p14:creationId xmlns:p14="http://schemas.microsoft.com/office/powerpoint/2010/main" val="35418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06875" y="654050"/>
            <a:ext cx="4048125" cy="5548313"/>
          </a:xfrm>
          <a:prstGeom prst="rect">
            <a:avLst/>
          </a:prstGeom>
        </p:spPr>
      </p:pic>
      <p:pic>
        <p:nvPicPr>
          <p:cNvPr id="3" name="Picture 2">
            <a:extLst>
              <a:ext uri="{FF2B5EF4-FFF2-40B4-BE49-F238E27FC236}">
                <a16:creationId xmlns:a16="http://schemas.microsoft.com/office/drawing/2014/main" id="{242666A9-349E-587C-38A2-C6CCF6E7B493}"/>
              </a:ext>
            </a:extLst>
          </p:cNvPr>
          <p:cNvPicPr>
            <a:picLocks noChangeAspect="1"/>
          </p:cNvPicPr>
          <p:nvPr/>
        </p:nvPicPr>
        <p:blipFill>
          <a:blip r:embed="rId4"/>
          <a:stretch>
            <a:fillRect/>
          </a:stretch>
        </p:blipFill>
        <p:spPr>
          <a:xfrm>
            <a:off x="8323263" y="654050"/>
            <a:ext cx="3230563" cy="1081088"/>
          </a:xfrm>
          <a:prstGeom prst="rect">
            <a:avLst/>
          </a:prstGeom>
        </p:spPr>
      </p:pic>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23263" y="1801813"/>
            <a:ext cx="3230563" cy="3228975"/>
          </a:xfr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3263" y="5099050"/>
            <a:ext cx="3230563" cy="1104900"/>
          </a:xfrm>
          <a:prstGeom prst="rect">
            <a:avLst/>
          </a:prstGeom>
        </p:spPr>
      </p:pic>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600" b="1" kern="1200" dirty="0">
                <a:solidFill>
                  <a:srgbClr val="FFFFFF"/>
                </a:solidFill>
                <a:latin typeface="+mj-lt"/>
                <a:ea typeface="+mj-ea"/>
                <a:cs typeface="+mj-cs"/>
              </a:rPr>
              <a:t>Questions</a:t>
            </a:r>
          </a:p>
        </p:txBody>
      </p:sp>
    </p:spTree>
    <p:extLst>
      <p:ext uri="{BB962C8B-B14F-4D97-AF65-F5344CB8AC3E}">
        <p14:creationId xmlns:p14="http://schemas.microsoft.com/office/powerpoint/2010/main" val="66374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b="1" i="1" dirty="0">
                <a:solidFill>
                  <a:schemeClr val="tx2"/>
                </a:solidFill>
              </a:rPr>
              <a:t>How and when to challenge a referral </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lnSpcReduction="10000"/>
          </a:bodyPr>
          <a:lstStyle/>
          <a:p>
            <a:pPr algn="l"/>
            <a:r>
              <a:rPr lang="en-GB" sz="3900" i="1" dirty="0">
                <a:solidFill>
                  <a:schemeClr val="tx2"/>
                </a:solidFill>
              </a:rPr>
              <a:t>Nicola Law</a:t>
            </a:r>
          </a:p>
          <a:p>
            <a:pPr algn="l"/>
            <a:r>
              <a:rPr lang="en-GB" sz="3200" i="1" dirty="0">
                <a:solidFill>
                  <a:schemeClr val="tx2"/>
                </a:solidFill>
              </a:rPr>
              <a:t>Director of Safeguarding</a:t>
            </a:r>
          </a:p>
          <a:p>
            <a:pPr algn="l"/>
            <a:r>
              <a:rPr lang="en-GB" sz="2600" i="1" dirty="0">
                <a:solidFill>
                  <a:schemeClr val="tx2"/>
                </a:solidFill>
              </a:rPr>
              <a:t>Liberty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b="1" dirty="0">
                <a:solidFill>
                  <a:schemeClr val="accent3">
                    <a:lumMod val="60000"/>
                    <a:lumOff val="40000"/>
                  </a:schemeClr>
                </a:solidFill>
              </a:rPr>
              <a:t>Session: 1.2 </a:t>
            </a:r>
          </a:p>
        </p:txBody>
      </p:sp>
      <p:pic>
        <p:nvPicPr>
          <p:cNvPr id="8" name="Picture 7">
            <a:extLst>
              <a:ext uri="{FF2B5EF4-FFF2-40B4-BE49-F238E27FC236}">
                <a16:creationId xmlns:a16="http://schemas.microsoft.com/office/drawing/2014/main" id="{E1262DE2-6BAD-ECD5-9E00-821C8C6F52D5}"/>
              </a:ext>
            </a:extLst>
          </p:cNvPr>
          <p:cNvPicPr>
            <a:picLocks noChangeAspect="1"/>
          </p:cNvPicPr>
          <p:nvPr/>
        </p:nvPicPr>
        <p:blipFill>
          <a:blip r:embed="rId5"/>
          <a:stretch>
            <a:fillRect/>
          </a:stretch>
        </p:blipFill>
        <p:spPr>
          <a:xfrm>
            <a:off x="8329776" y="694157"/>
            <a:ext cx="3778835" cy="1281600"/>
          </a:xfrm>
          <a:prstGeom prst="rect">
            <a:avLst/>
          </a:prstGeom>
        </p:spPr>
      </p:pic>
    </p:spTree>
    <p:extLst>
      <p:ext uri="{BB962C8B-B14F-4D97-AF65-F5344CB8AC3E}">
        <p14:creationId xmlns:p14="http://schemas.microsoft.com/office/powerpoint/2010/main" val="131471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and 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pPr marL="0" indent="0">
              <a:buNone/>
            </a:pPr>
            <a:endParaRPr lang="en-GB" dirty="0"/>
          </a:p>
          <a:p>
            <a:r>
              <a:rPr lang="en-GB" dirty="0"/>
              <a:t>Why challenge? </a:t>
            </a:r>
          </a:p>
          <a:p>
            <a:endParaRPr lang="en-GB" dirty="0"/>
          </a:p>
          <a:p>
            <a:r>
              <a:rPr lang="en-GB" dirty="0"/>
              <a:t>How to challenge?</a:t>
            </a:r>
          </a:p>
          <a:p>
            <a:pPr marL="0" indent="0">
              <a:buNone/>
            </a:pPr>
            <a:endParaRPr lang="en-GB" dirty="0"/>
          </a:p>
          <a:p>
            <a:r>
              <a:rPr lang="en-GB" dirty="0"/>
              <a:t>When to challenge?</a:t>
            </a:r>
          </a:p>
          <a:p>
            <a:pPr marL="0" indent="0">
              <a:buNone/>
            </a:pPr>
            <a:endParaRPr lang="en-GB" dirty="0"/>
          </a:p>
          <a:p>
            <a:r>
              <a:rPr lang="en-GB" dirty="0"/>
              <a:t>What next? </a:t>
            </a:r>
          </a:p>
        </p:txBody>
      </p:sp>
    </p:spTree>
    <p:extLst>
      <p:ext uri="{BB962C8B-B14F-4D97-AF65-F5344CB8AC3E}">
        <p14:creationId xmlns:p14="http://schemas.microsoft.com/office/powerpoint/2010/main" val="21848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and 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pPr marL="0" indent="0">
              <a:buNone/>
            </a:pPr>
            <a:endParaRPr lang="en-GB" dirty="0"/>
          </a:p>
          <a:p>
            <a:pPr marL="0" indent="0">
              <a:buNone/>
            </a:pPr>
            <a:r>
              <a:rPr lang="en-GB" b="1" dirty="0"/>
              <a:t>Q: How many of you have disagreed with the outcomes of a referral?</a:t>
            </a:r>
          </a:p>
          <a:p>
            <a:pPr marL="0" indent="0">
              <a:buNone/>
            </a:pPr>
            <a:endParaRPr lang="en-GB" b="1" dirty="0"/>
          </a:p>
          <a:p>
            <a:pPr marL="0" indent="0">
              <a:buNone/>
            </a:pPr>
            <a:r>
              <a:rPr lang="en-GB" b="1" dirty="0"/>
              <a:t>Q: How many of you have challenged the outcome using the formal escalation procedure? </a:t>
            </a:r>
          </a:p>
          <a:p>
            <a:pPr marL="0" indent="0">
              <a:buNone/>
            </a:pPr>
            <a:endParaRPr lang="en-GB" b="1" dirty="0"/>
          </a:p>
          <a:p>
            <a:pPr marL="0" indent="0">
              <a:buNone/>
            </a:pPr>
            <a:endParaRPr lang="en-GB" b="1" dirty="0"/>
          </a:p>
        </p:txBody>
      </p:sp>
      <p:pic>
        <p:nvPicPr>
          <p:cNvPr id="11" name="Picture 10" descr="Classroom of students raising their hands in front of a teacher">
            <a:extLst>
              <a:ext uri="{FF2B5EF4-FFF2-40B4-BE49-F238E27FC236}">
                <a16:creationId xmlns:a16="http://schemas.microsoft.com/office/drawing/2014/main" id="{99ED7FDE-539C-119D-7528-0FDAE63428C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4423650" y="2478302"/>
            <a:ext cx="10068232" cy="6858000"/>
          </a:xfrm>
          <a:prstGeom prst="rect">
            <a:avLst/>
          </a:prstGeom>
          <a:effectLst>
            <a:glow>
              <a:schemeClr val="bg2">
                <a:alpha val="40000"/>
              </a:schemeClr>
            </a:glow>
            <a:softEdge rad="1270000"/>
          </a:effectLst>
        </p:spPr>
      </p:pic>
    </p:spTree>
    <p:extLst>
      <p:ext uri="{BB962C8B-B14F-4D97-AF65-F5344CB8AC3E}">
        <p14:creationId xmlns:p14="http://schemas.microsoft.com/office/powerpoint/2010/main" val="26942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11960"/>
            <a:ext cx="10515600" cy="1325563"/>
          </a:xfrm>
        </p:spPr>
        <p:txBody>
          <a:bodyPr>
            <a:normAutofit/>
          </a:bodyPr>
          <a:lstStyle/>
          <a:p>
            <a:r>
              <a:rPr lang="en-GB" sz="5400" b="1" dirty="0">
                <a:solidFill>
                  <a:srgbClr val="4472C4"/>
                </a:solidFill>
                <a:latin typeface="+mn-lt"/>
              </a:rPr>
              <a:t>The Statutory Guidance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lstStyle/>
          <a:p>
            <a:pPr marL="0" indent="0">
              <a:buNone/>
            </a:pPr>
            <a:r>
              <a:rPr lang="en-GB" b="1" dirty="0">
                <a:latin typeface="Calibri" panose="020F0502020204030204" pitchFamily="34" charset="0"/>
                <a:cs typeface="Calibri" panose="020F0502020204030204" pitchFamily="34" charset="0"/>
              </a:rPr>
              <a:t>Keeping Children Safe in Education (2023) states that:</a:t>
            </a:r>
          </a:p>
          <a:p>
            <a:pPr marL="0" indent="0">
              <a:buNone/>
            </a:pPr>
            <a:r>
              <a:rPr lang="en-GB" sz="2800" b="1" dirty="0">
                <a:latin typeface="Calibri" panose="020F0502020204030204" pitchFamily="34" charset="0"/>
                <a:cs typeface="Calibri" panose="020F0502020204030204" pitchFamily="34" charset="0"/>
              </a:rPr>
              <a:t> </a:t>
            </a:r>
            <a:endParaRPr lang="en-GB" dirty="0"/>
          </a:p>
        </p:txBody>
      </p:sp>
      <p:sp>
        <p:nvSpPr>
          <p:cNvPr id="6" name="TextBox 5">
            <a:extLst>
              <a:ext uri="{FF2B5EF4-FFF2-40B4-BE49-F238E27FC236}">
                <a16:creationId xmlns:a16="http://schemas.microsoft.com/office/drawing/2014/main" id="{568889A3-2FF6-9F5F-2D82-8A35F840AD2D}"/>
              </a:ext>
            </a:extLst>
          </p:cNvPr>
          <p:cNvSpPr txBox="1"/>
          <p:nvPr/>
        </p:nvSpPr>
        <p:spPr>
          <a:xfrm>
            <a:off x="481584" y="2400299"/>
            <a:ext cx="10420350" cy="2451953"/>
          </a:xfrm>
          <a:prstGeom prst="rect">
            <a:avLst/>
          </a:prstGeom>
          <a:noFill/>
        </p:spPr>
        <p:txBody>
          <a:bodyPr wrap="square">
            <a:sp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DSL is expected to refer cases: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uLnTx/>
                <a:uFillTx/>
                <a:latin typeface="Calibri" panose="020F0502020204030204" pitchFamily="34" charset="0"/>
                <a:ea typeface="+mn-ea"/>
                <a:cs typeface="Calibri" panose="020F0502020204030204" pitchFamily="34" charset="0"/>
              </a:rPr>
              <a:t>of suspected abuse and neglect to LA children’s social care</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Channel programme where there is a radicalisation concern</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DBS when a person is dismissed or left due to harm/risk of harm to a child</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Police when a crime has been committed</a:t>
            </a:r>
          </a:p>
        </p:txBody>
      </p:sp>
    </p:spTree>
    <p:extLst>
      <p:ext uri="{BB962C8B-B14F-4D97-AF65-F5344CB8AC3E}">
        <p14:creationId xmlns:p14="http://schemas.microsoft.com/office/powerpoint/2010/main" val="16058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4472C4"/>
                                      </p:to>
                                    </p:animClr>
                                    <p:animClr clrSpc="rgb" dir="cw">
                                      <p:cBhvr>
                                        <p:cTn id="7" dur="500" fill="hold"/>
                                        <p:tgtEl>
                                          <p:spTgt spid="6">
                                            <p:txEl>
                                              <p:pRg st="1" end="1"/>
                                            </p:txEl>
                                          </p:spTgt>
                                        </p:tgtEl>
                                        <p:attrNameLst>
                                          <p:attrName>fillcolor</p:attrName>
                                        </p:attrNameLst>
                                      </p:cBhvr>
                                      <p:to>
                                        <a:srgbClr val="4472C4"/>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fontScale="92500"/>
          </a:bodyPr>
          <a:lstStyle/>
          <a:p>
            <a:r>
              <a:rPr lang="en-GB" dirty="0"/>
              <a:t>You disagree with the outcome and believe social care involvement is still required  </a:t>
            </a:r>
          </a:p>
          <a:p>
            <a:r>
              <a:rPr lang="en-GB" dirty="0"/>
              <a:t>Your professional judgement is no less important than another professional - we see these children every day  </a:t>
            </a:r>
          </a:p>
          <a:p>
            <a:pPr marL="0" indent="0">
              <a:buNone/>
            </a:pPr>
            <a:endParaRPr lang="en-GB" b="1" i="1" dirty="0">
              <a:solidFill>
                <a:schemeClr val="accent1"/>
              </a:solidFill>
            </a:endParaRPr>
          </a:p>
          <a:p>
            <a:pPr marL="0" indent="0">
              <a:buNone/>
            </a:pPr>
            <a:r>
              <a:rPr lang="en-GB" b="1" i="1" dirty="0">
                <a:solidFill>
                  <a:schemeClr val="accent1"/>
                </a:solidFill>
              </a:rPr>
              <a:t>No single practitioner can have a full picture of a child’s needs and circumstances</a:t>
            </a:r>
            <a:r>
              <a:rPr lang="en-GB" b="1" i="1" dirty="0"/>
              <a:t>. If children and families are to receive the right help at the right time, everyone who comes into contact with them has a role to play in identifying concerns, sharing information, and taking prompt action </a:t>
            </a:r>
            <a:r>
              <a:rPr lang="en-GB" i="1" dirty="0"/>
              <a:t>(para 3, KCSIE 23)</a:t>
            </a:r>
          </a:p>
          <a:p>
            <a:pPr marL="0" indent="0">
              <a:buNone/>
            </a:pPr>
            <a:endParaRPr lang="en-GB" dirty="0"/>
          </a:p>
          <a:p>
            <a:r>
              <a:rPr lang="en-GB" dirty="0"/>
              <a:t>Best Interests of the child, always remaining child-centred and prioritising their voice </a:t>
            </a:r>
          </a:p>
        </p:txBody>
      </p:sp>
    </p:spTree>
    <p:extLst>
      <p:ext uri="{BB962C8B-B14F-4D97-AF65-F5344CB8AC3E}">
        <p14:creationId xmlns:p14="http://schemas.microsoft.com/office/powerpoint/2010/main" val="22695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a:bodyPr>
          <a:lstStyle/>
          <a:p>
            <a:pPr marL="0" indent="0">
              <a:buNone/>
            </a:pPr>
            <a:r>
              <a:rPr lang="en-GB" i="1" dirty="0"/>
              <a:t>14. </a:t>
            </a:r>
            <a:r>
              <a:rPr lang="en-GB" b="1" i="1" dirty="0"/>
              <a:t>Anyone working with children should see and speak to the child, listen to what they say, observe their behaviour, take their views seriously, and work with them and their families and the people who know them well </a:t>
            </a:r>
            <a:r>
              <a:rPr lang="en-GB" b="1" i="1" u="sng" dirty="0">
                <a:solidFill>
                  <a:schemeClr val="accent1"/>
                </a:solidFill>
              </a:rPr>
              <a:t>when deciding how to support their needs.</a:t>
            </a:r>
            <a:r>
              <a:rPr lang="en-GB" b="1" i="1" dirty="0">
                <a:solidFill>
                  <a:schemeClr val="accent1"/>
                </a:solidFill>
              </a:rPr>
              <a:t> </a:t>
            </a:r>
          </a:p>
          <a:p>
            <a:pPr marL="0" indent="0">
              <a:buNone/>
            </a:pPr>
            <a:r>
              <a:rPr lang="en-GB" sz="2400" i="1" dirty="0"/>
              <a:t>Practitioners should also be aware that children may find it difficult to always speak about what they need, what is happening to them or what has happened to them. Legal duties under the Equality Act 2010 must be complied with, including putting special provision in place to support dialogue with children who may not be able to convey their wishes and feelings as they may want to. This might include, for example, those who have communication difficulties, unaccompanied children, refugees, those children who are victims of modern slavery and/or trafficking and those who do not speak English or for whom English is not their first language. (WT, 2023)</a:t>
            </a:r>
            <a:endParaRPr lang="en-GB" sz="24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7252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 up of checklist">
            <a:extLst>
              <a:ext uri="{FF2B5EF4-FFF2-40B4-BE49-F238E27FC236}">
                <a16:creationId xmlns:a16="http://schemas.microsoft.com/office/drawing/2014/main" id="{5B2168DC-1345-51D0-DA76-884C2CB3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113477"/>
            <a:ext cx="5965371" cy="3976914"/>
          </a:xfrm>
          <a:prstGeom prst="rect">
            <a:avLst/>
          </a:prstGeom>
          <a:effectLst>
            <a:softEdge rad="698500"/>
          </a:effectLst>
        </p:spPr>
      </p:pic>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Why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2" y="1651307"/>
            <a:ext cx="11579787" cy="5097835"/>
          </a:xfrm>
        </p:spPr>
        <p:txBody>
          <a:bodyPr>
            <a:normAutofit/>
          </a:bodyPr>
          <a:lstStyle/>
          <a:p>
            <a:pPr marL="0" indent="0">
              <a:buNone/>
            </a:pPr>
            <a:r>
              <a:rPr lang="en-GB" b="1" i="1" dirty="0">
                <a:effectLst/>
                <a:latin typeface="Calibri" panose="020F0502020204030204" pitchFamily="34" charset="0"/>
                <a:ea typeface="Calibri" panose="020F0502020204030204" pitchFamily="34" charset="0"/>
                <a:cs typeface="Times New Roman" panose="02020603050405020304" pitchFamily="18" charset="0"/>
              </a:rPr>
              <a:t>150. Anyone who has concerns about a child’s welfare should consider whether a referral needs to be made to local authority children’s social care and should do so </a:t>
            </a:r>
            <a:r>
              <a:rPr lang="en-GB" b="1" i="1" u="sng" dirty="0">
                <a:effectLst/>
                <a:latin typeface="Calibri" panose="020F0502020204030204" pitchFamily="34" charset="0"/>
                <a:ea typeface="Calibri" panose="020F0502020204030204" pitchFamily="34" charset="0"/>
                <a:cs typeface="Times New Roman" panose="02020603050405020304" pitchFamily="18" charset="0"/>
              </a:rPr>
              <a:t>immediately</a:t>
            </a:r>
            <a:r>
              <a:rPr lang="en-GB" b="1" i="1" dirty="0">
                <a:effectLst/>
                <a:latin typeface="Calibri" panose="020F0502020204030204" pitchFamily="34" charset="0"/>
                <a:ea typeface="Calibri" panose="020F0502020204030204" pitchFamily="34" charset="0"/>
                <a:cs typeface="Times New Roman" panose="02020603050405020304" pitchFamily="18" charset="0"/>
              </a:rPr>
              <a:t> if there is a concern that the child is suffering significant harm or is likely to do so (WT, 2023)</a:t>
            </a:r>
          </a:p>
          <a:p>
            <a:pPr marL="0" indent="0">
              <a:buNone/>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Have all practitioners acknowledged/listened to child’s voice?</a:t>
            </a: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believe the child remains at risk of significant harm or in need of further help? </a:t>
            </a:r>
            <a:endParaRPr lang="en-GB" b="1" i="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Have we evidenced the thresholds have been met to instigate social care intervention? Do we need to provide further information to support the initial referral? </a:t>
            </a:r>
          </a:p>
          <a:p>
            <a:pPr marL="971550" lvl="1" indent="-51435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need to initiate the Escalation Procedure?</a:t>
            </a:r>
          </a:p>
          <a:p>
            <a:pPr marL="971550" lvl="1" indent="-514350">
              <a:buFont typeface="+mj-lt"/>
              <a:buAutoNum type="arabicPeriod"/>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Do we instigate Early Help?</a:t>
            </a:r>
          </a:p>
        </p:txBody>
      </p:sp>
    </p:spTree>
    <p:extLst>
      <p:ext uri="{BB962C8B-B14F-4D97-AF65-F5344CB8AC3E}">
        <p14:creationId xmlns:p14="http://schemas.microsoft.com/office/powerpoint/2010/main" val="25318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2892239"/>
          </a:xfrm>
        </p:spPr>
        <p:txBody>
          <a:bodyPr>
            <a:normAutofit/>
          </a:bodyPr>
          <a:lstStyle/>
          <a:p>
            <a:pPr marL="0" indent="0">
              <a:buNone/>
            </a:pPr>
            <a:r>
              <a:rPr lang="en-GB" i="1" dirty="0"/>
              <a:t>151. Feedback should be given by local authority children’s social care to the referrer on the decisions taken. Where appropriate, this feedback should include the reasons why a case may not meet the statutory threshold and offer suggestions for other sources of more suitable support. </a:t>
            </a:r>
            <a:r>
              <a:rPr lang="en-GB" b="1" i="1" dirty="0">
                <a:solidFill>
                  <a:schemeClr val="accent1"/>
                </a:solidFill>
              </a:rPr>
              <a:t>Practitioners should always follow up their concerns if they are not satisfied with the local authority children’s social care response and should escalate their concerns in line with local procedures </a:t>
            </a:r>
            <a:r>
              <a:rPr lang="en-GB" i="1" dirty="0"/>
              <a:t>if they remain dissatisfied (WT 23)</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8260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49"/>
            <a:ext cx="11605640" cy="5015593"/>
          </a:xfrm>
        </p:spPr>
        <p:txBody>
          <a:bodyPr>
            <a:normAutofit/>
          </a:bodyPr>
          <a:lstStyle/>
          <a:p>
            <a:pPr marL="0" indent="0">
              <a:buNone/>
            </a:pPr>
            <a:r>
              <a:rPr lang="en-GB" b="1" dirty="0">
                <a:solidFill>
                  <a:schemeClr val="accent1"/>
                </a:solidFill>
              </a:rPr>
              <a:t>Local escalation protocol </a:t>
            </a:r>
            <a:r>
              <a:rPr lang="en-GB" dirty="0"/>
              <a:t>- this can be found on your local safeguarding partnership website</a:t>
            </a:r>
          </a:p>
          <a:p>
            <a:pPr marL="0" indent="0">
              <a:buNone/>
            </a:pPr>
            <a:endParaRPr lang="en-GB" dirty="0"/>
          </a:p>
          <a:p>
            <a:pPr marL="0" indent="0">
              <a:buNone/>
            </a:pPr>
            <a:r>
              <a:rPr lang="en-GB" dirty="0"/>
              <a:t>Usually set out into 4 stages but timeframes for response are variable from partnership to partnership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80462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How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aphicFrame>
        <p:nvGraphicFramePr>
          <p:cNvPr id="3" name="Content Placeholder 2">
            <a:extLst>
              <a:ext uri="{FF2B5EF4-FFF2-40B4-BE49-F238E27FC236}">
                <a16:creationId xmlns:a16="http://schemas.microsoft.com/office/drawing/2014/main" id="{2A30925E-17DC-1220-313A-2B01A6C04A72}"/>
              </a:ext>
            </a:extLst>
          </p:cNvPr>
          <p:cNvGraphicFramePr>
            <a:graphicFrameLocks noGrp="1"/>
          </p:cNvGraphicFramePr>
          <p:nvPr>
            <p:ph idx="1"/>
          </p:nvPr>
        </p:nvGraphicFramePr>
        <p:xfrm>
          <a:off x="481584" y="1733549"/>
          <a:ext cx="11605640" cy="501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06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aphicFrame>
        <p:nvGraphicFramePr>
          <p:cNvPr id="3" name="Content Placeholder 2">
            <a:extLst>
              <a:ext uri="{FF2B5EF4-FFF2-40B4-BE49-F238E27FC236}">
                <a16:creationId xmlns:a16="http://schemas.microsoft.com/office/drawing/2014/main" id="{2A30925E-17DC-1220-313A-2B01A6C04A72}"/>
              </a:ext>
            </a:extLst>
          </p:cNvPr>
          <p:cNvGraphicFramePr>
            <a:graphicFrameLocks noGrp="1"/>
          </p:cNvGraphicFramePr>
          <p:nvPr>
            <p:ph idx="1"/>
          </p:nvPr>
        </p:nvGraphicFramePr>
        <p:xfrm>
          <a:off x="481584" y="1733549"/>
          <a:ext cx="11605640" cy="501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432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When to Challenge?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2416628"/>
            <a:ext cx="11605640" cy="4103915"/>
          </a:xfrm>
        </p:spPr>
        <p:txBody>
          <a:bodyPr>
            <a:normAutofit/>
          </a:bodyPr>
          <a:lstStyle/>
          <a:p>
            <a:r>
              <a:rPr lang="en-GB" dirty="0"/>
              <a:t>If your local protocol does not </a:t>
            </a:r>
            <a:r>
              <a:rPr lang="en-GB" b="1" dirty="0">
                <a:solidFill>
                  <a:schemeClr val="accent1"/>
                </a:solidFill>
              </a:rPr>
              <a:t>specify timeframes</a:t>
            </a:r>
            <a:r>
              <a:rPr lang="en-GB" dirty="0"/>
              <a:t>, contact your local safeguarding partnership for clarity</a:t>
            </a:r>
          </a:p>
          <a:p>
            <a:r>
              <a:rPr lang="en-GB" b="1" dirty="0">
                <a:solidFill>
                  <a:schemeClr val="accent1"/>
                </a:solidFill>
              </a:rPr>
              <a:t>Prepare managers </a:t>
            </a:r>
            <a:r>
              <a:rPr lang="en-GB" dirty="0"/>
              <a:t>at each stage – ensure they have sight of the local protocol, understand their responsibility and timeframes for response – better to be prepared in advance</a:t>
            </a:r>
          </a:p>
          <a:p>
            <a:r>
              <a:rPr lang="en-GB" b="1" dirty="0">
                <a:solidFill>
                  <a:schemeClr val="accent1"/>
                </a:solidFill>
              </a:rPr>
              <a:t>Don’t give up! </a:t>
            </a:r>
            <a:endParaRPr lang="en-GB" b="1" dirty="0"/>
          </a:p>
          <a:p>
            <a:r>
              <a:rPr lang="en-GB" dirty="0"/>
              <a:t>Ofsted ask specific questions about professional challenge – ensure you </a:t>
            </a:r>
            <a:r>
              <a:rPr lang="en-GB" b="1" dirty="0">
                <a:solidFill>
                  <a:schemeClr val="accent1"/>
                </a:solidFill>
              </a:rPr>
              <a:t>clearly record any incidents of professional challenge</a:t>
            </a:r>
            <a:r>
              <a:rPr lang="en-GB" dirty="0"/>
              <a:t>, resolutions and next steps.</a:t>
            </a:r>
          </a:p>
          <a:p>
            <a:endParaRPr lang="en-GB" dirty="0"/>
          </a:p>
          <a:p>
            <a:endParaRPr lang="en-GB" dirty="0"/>
          </a:p>
          <a:p>
            <a:endParaRPr lang="en-GB" dirty="0"/>
          </a:p>
        </p:txBody>
      </p:sp>
    </p:spTree>
    <p:extLst>
      <p:ext uri="{BB962C8B-B14F-4D97-AF65-F5344CB8AC3E}">
        <p14:creationId xmlns:p14="http://schemas.microsoft.com/office/powerpoint/2010/main" val="19319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841870"/>
            <a:ext cx="10515599" cy="5878532"/>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accent1"/>
                </a:solidFill>
              </a:rPr>
              <a:t>Case supervision </a:t>
            </a:r>
            <a:r>
              <a:rPr lang="en-GB" sz="2800" dirty="0"/>
              <a:t>– case mapping </a:t>
            </a:r>
          </a:p>
          <a:p>
            <a:endParaRPr lang="en-GB" sz="2800" b="1" dirty="0"/>
          </a:p>
          <a:p>
            <a:pPr marL="285750" indent="-285750">
              <a:buFont typeface="Arial" panose="020B0604020202020204" pitchFamily="34" charset="0"/>
              <a:buChar char="•"/>
            </a:pPr>
            <a:r>
              <a:rPr lang="en-GB" sz="2800" b="1" dirty="0">
                <a:solidFill>
                  <a:schemeClr val="accent1"/>
                </a:solidFill>
              </a:rPr>
              <a:t>Request a professional’s meeting </a:t>
            </a:r>
            <a:r>
              <a:rPr lang="en-GB" sz="2800" dirty="0"/>
              <a:t>– who else is working with the family currently, previously, who else is needed now?</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b="1" dirty="0">
                <a:solidFill>
                  <a:schemeClr val="accent1"/>
                </a:solidFill>
              </a:rPr>
              <a:t>Early Help Offer </a:t>
            </a:r>
            <a:r>
              <a:rPr lang="en-GB" sz="2800" dirty="0"/>
              <a:t>– building relationships, be honest and transparent about concerns and what Early Help support can provide </a:t>
            </a:r>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r>
              <a:rPr lang="en-GB" sz="2800" b="1" dirty="0">
                <a:solidFill>
                  <a:schemeClr val="accent1"/>
                </a:solidFill>
              </a:rPr>
              <a:t>Assigning the Lead Professional </a:t>
            </a:r>
            <a:r>
              <a:rPr lang="en-GB" sz="2800" dirty="0"/>
              <a:t>– </a:t>
            </a:r>
            <a:r>
              <a:rPr lang="en-GB" sz="2800" i="1" dirty="0"/>
              <a:t>be aware of WT 23 update paras 156 and 157.</a:t>
            </a:r>
          </a:p>
          <a:p>
            <a:endParaRPr lang="en-GB" sz="2400" i="1" dirty="0"/>
          </a:p>
          <a:p>
            <a:r>
              <a:rPr lang="en-GB" sz="2400" i="1" dirty="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2453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651307"/>
            <a:ext cx="1051559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156. Once the referral has been accepted by local authority children’s social care, a social work qualified practice supervisor or manager should decide, with partners where appropriate</a:t>
            </a:r>
            <a:r>
              <a:rPr lang="en-GB" sz="2400" i="1" dirty="0">
                <a:solidFill>
                  <a:schemeClr val="accent1"/>
                </a:solidFill>
              </a:rPr>
              <a:t>, </a:t>
            </a:r>
            <a:r>
              <a:rPr lang="en-GB" sz="2400" b="1" i="1" dirty="0">
                <a:solidFill>
                  <a:schemeClr val="accent1"/>
                </a:solidFill>
              </a:rPr>
              <a:t>who the most appropriate lead practitioner will be and with the lead practitioner’s agreement, allocate them in line with the local protocol</a:t>
            </a:r>
            <a:r>
              <a:rPr lang="en-GB" sz="2400" i="1" dirty="0">
                <a:solidFill>
                  <a:schemeClr val="accent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157. </a:t>
            </a:r>
            <a:r>
              <a:rPr lang="en-GB" sz="2400" b="1" i="1" dirty="0">
                <a:solidFill>
                  <a:schemeClr val="accent1"/>
                </a:solidFill>
              </a:rPr>
              <a:t>The lead practitioner role can be held by a range of people, including social workers</a:t>
            </a:r>
            <a:r>
              <a:rPr lang="en-GB" sz="2400" i="1" dirty="0">
                <a:solidFill>
                  <a:schemeClr val="accent1"/>
                </a:solidFill>
              </a:rPr>
              <a:t>. </a:t>
            </a:r>
            <a:r>
              <a:rPr lang="en-GB" sz="2400" i="1" dirty="0"/>
              <a:t>When allocating the lead practitioner, local authorities and their partners should consider the needs of the child and their family to ensure the lead practitioner has the time required to undertake the role. The lead practitioner should have the skills, knowledge, competence, and experience to work effectively with the child and their family. The lead practitioner should always be a social worker for child protection enquiries. (WT 23)</a:t>
            </a:r>
            <a:endPar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3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The Statutory Guidance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200025" y="1409700"/>
            <a:ext cx="11887199" cy="4675188"/>
          </a:xfrm>
        </p:spPr>
        <p:txBody>
          <a:bodyPr/>
          <a:lstStyle/>
          <a:p>
            <a:pPr marL="0" indent="0">
              <a:buNone/>
            </a:pPr>
            <a:r>
              <a:rPr lang="en-US" sz="3600" b="1" dirty="0">
                <a:solidFill>
                  <a:srgbClr val="44546A"/>
                </a:solidFill>
                <a:ea typeface="+mj-ea"/>
                <a:cs typeface="+mj-cs"/>
              </a:rPr>
              <a:t>Working Together to Safeguard Children (2023), states:</a:t>
            </a:r>
          </a:p>
          <a:p>
            <a:pPr marL="0" indent="0">
              <a:buNone/>
            </a:pPr>
            <a:endParaRPr lang="en-GB" dirty="0"/>
          </a:p>
        </p:txBody>
      </p:sp>
      <p:pic>
        <p:nvPicPr>
          <p:cNvPr id="3" name="Picture 2">
            <a:extLst>
              <a:ext uri="{FF2B5EF4-FFF2-40B4-BE49-F238E27FC236}">
                <a16:creationId xmlns:a16="http://schemas.microsoft.com/office/drawing/2014/main" id="{B362875C-F704-9A5E-EAC9-1F5CC888E06B}"/>
              </a:ext>
            </a:extLst>
          </p:cNvPr>
          <p:cNvPicPr>
            <a:picLocks noChangeAspect="1"/>
          </p:cNvPicPr>
          <p:nvPr/>
        </p:nvPicPr>
        <p:blipFill>
          <a:blip r:embed="rId3"/>
          <a:stretch>
            <a:fillRect/>
          </a:stretch>
        </p:blipFill>
        <p:spPr>
          <a:xfrm>
            <a:off x="200025" y="2218517"/>
            <a:ext cx="7550270" cy="1944715"/>
          </a:xfrm>
          <a:prstGeom prst="rect">
            <a:avLst/>
          </a:prstGeom>
        </p:spPr>
      </p:pic>
      <p:pic>
        <p:nvPicPr>
          <p:cNvPr id="7" name="Picture 6">
            <a:extLst>
              <a:ext uri="{FF2B5EF4-FFF2-40B4-BE49-F238E27FC236}">
                <a16:creationId xmlns:a16="http://schemas.microsoft.com/office/drawing/2014/main" id="{D1E382A2-C431-B5DD-AFA9-1995302A7962}"/>
              </a:ext>
            </a:extLst>
          </p:cNvPr>
          <p:cNvPicPr>
            <a:picLocks noChangeAspect="1"/>
          </p:cNvPicPr>
          <p:nvPr/>
        </p:nvPicPr>
        <p:blipFill rotWithShape="1">
          <a:blip r:embed="rId4"/>
          <a:srcRect r="882" b="32448"/>
          <a:stretch/>
        </p:blipFill>
        <p:spPr>
          <a:xfrm>
            <a:off x="175625" y="3900394"/>
            <a:ext cx="7574670" cy="2957605"/>
          </a:xfrm>
          <a:prstGeom prst="rect">
            <a:avLst/>
          </a:prstGeom>
        </p:spPr>
      </p:pic>
      <p:pic>
        <p:nvPicPr>
          <p:cNvPr id="3074" name="Picture 2" descr="Working Together to Safeguard Children 2023 - Safer Schools">
            <a:extLst>
              <a:ext uri="{FF2B5EF4-FFF2-40B4-BE49-F238E27FC236}">
                <a16:creationId xmlns:a16="http://schemas.microsoft.com/office/drawing/2014/main" id="{21EEF1BF-7DF7-85BF-0B0C-DB0C7DAE0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695" y="3505200"/>
            <a:ext cx="4221834" cy="31623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5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What Next?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0830"/>
            <a:ext cx="11605640" cy="4789714"/>
          </a:xfrm>
        </p:spPr>
        <p:txBody>
          <a:bodyPr>
            <a:normAutofit/>
          </a:bodyPr>
          <a:lstStyle/>
          <a:p>
            <a:endParaRPr lang="en-GB" dirty="0"/>
          </a:p>
          <a:p>
            <a:endParaRPr lang="en-GB" dirty="0"/>
          </a:p>
          <a:p>
            <a:endParaRPr lang="en-GB" dirty="0"/>
          </a:p>
        </p:txBody>
      </p:sp>
      <p:sp>
        <p:nvSpPr>
          <p:cNvPr id="3" name="TextBox 2">
            <a:extLst>
              <a:ext uri="{FF2B5EF4-FFF2-40B4-BE49-F238E27FC236}">
                <a16:creationId xmlns:a16="http://schemas.microsoft.com/office/drawing/2014/main" id="{7B7572ED-50A2-7A37-3950-46B46C5785B7}"/>
              </a:ext>
            </a:extLst>
          </p:cNvPr>
          <p:cNvSpPr txBox="1"/>
          <p:nvPr/>
        </p:nvSpPr>
        <p:spPr>
          <a:xfrm>
            <a:off x="777815" y="1651307"/>
            <a:ext cx="10515599"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Initiating Early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pPr>
            <a:r>
              <a:rPr lang="en-GB" sz="2400" b="1" dirty="0">
                <a:solidFill>
                  <a:schemeClr val="accent1"/>
                </a:solidFill>
              </a:rPr>
              <a:t>Don’t assume they won’t engage if they haven’t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“It is important to understand the underlying issues giving rise to reluctant or sporadic engagement, particularly where professionals are ‘working with consent’. An understanding of adults’ own experiences is essential to addressing concerns about their lack of engagement.” Child Safeguarding Practice Review Panel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Be honest and clear about your worries and build a plan together – do “with”, not “to” – SoS approach – Scaling conversations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What will you be doing to support them regardless of multi-agency intervention?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prstClr val="black"/>
                </a:solidFill>
                <a:effectLst/>
                <a:uLnTx/>
                <a:uFillTx/>
                <a:latin typeface="Calibri" panose="020F0502020204030204"/>
                <a:ea typeface="+mn-ea"/>
                <a:cs typeface="+mn-cs"/>
              </a:rPr>
              <a:t>What can others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8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5263" y="2348174"/>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570" y="5471914"/>
            <a:ext cx="1888966" cy="670639"/>
          </a:xfrm>
          <a:prstGeom prst="rect">
            <a:avLst/>
          </a:prstGeom>
        </p:spPr>
      </p:pic>
      <p:pic>
        <p:nvPicPr>
          <p:cNvPr id="5" name="Picture 4">
            <a:extLst>
              <a:ext uri="{FF2B5EF4-FFF2-40B4-BE49-F238E27FC236}">
                <a16:creationId xmlns:a16="http://schemas.microsoft.com/office/drawing/2014/main" id="{B73534C6-8296-AE52-1CB9-8C0A2B72DA9B}"/>
              </a:ext>
            </a:extLst>
          </p:cNvPr>
          <p:cNvPicPr>
            <a:picLocks noChangeAspect="1"/>
          </p:cNvPicPr>
          <p:nvPr/>
        </p:nvPicPr>
        <p:blipFill>
          <a:blip r:embed="rId6"/>
          <a:stretch>
            <a:fillRect/>
          </a:stretch>
        </p:blipFill>
        <p:spPr>
          <a:xfrm>
            <a:off x="9089087" y="1109382"/>
            <a:ext cx="3102913" cy="951703"/>
          </a:xfrm>
          <a:prstGeom prst="rect">
            <a:avLst/>
          </a:prstGeom>
        </p:spPr>
      </p:pic>
      <p:sp>
        <p:nvSpPr>
          <p:cNvPr id="3" name="TextBox 2">
            <a:extLst>
              <a:ext uri="{FF2B5EF4-FFF2-40B4-BE49-F238E27FC236}">
                <a16:creationId xmlns:a16="http://schemas.microsoft.com/office/drawing/2014/main" id="{C31B7F9E-60E4-4618-3769-E6895778C0EE}"/>
              </a:ext>
            </a:extLst>
          </p:cNvPr>
          <p:cNvSpPr txBox="1"/>
          <p:nvPr/>
        </p:nvSpPr>
        <p:spPr>
          <a:xfrm>
            <a:off x="83389" y="6387210"/>
            <a:ext cx="2327302" cy="369332"/>
          </a:xfrm>
          <a:prstGeom prst="rect">
            <a:avLst/>
          </a:prstGeom>
          <a:noFill/>
        </p:spPr>
        <p:txBody>
          <a:bodyPr wrap="square" rtlCol="0">
            <a:spAutoFit/>
          </a:bodyPr>
          <a:lstStyle/>
          <a:p>
            <a:r>
              <a:rPr lang="en-GB" b="1" dirty="0">
                <a:solidFill>
                  <a:schemeClr val="accent3">
                    <a:lumMod val="60000"/>
                    <a:lumOff val="40000"/>
                  </a:schemeClr>
                </a:solidFill>
              </a:rPr>
              <a:t>Session: 1.2 </a:t>
            </a:r>
          </a:p>
        </p:txBody>
      </p:sp>
    </p:spTree>
    <p:extLst>
      <p:ext uri="{BB962C8B-B14F-4D97-AF65-F5344CB8AC3E}">
        <p14:creationId xmlns:p14="http://schemas.microsoft.com/office/powerpoint/2010/main" val="11873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Managing Relationships Post Referral</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fontScale="92500" lnSpcReduction="20000"/>
          </a:bodyPr>
          <a:lstStyle/>
          <a:p>
            <a:pPr algn="l"/>
            <a:r>
              <a:rPr lang="en-GB" sz="3900" i="1" dirty="0">
                <a:solidFill>
                  <a:schemeClr val="tx2"/>
                </a:solidFill>
              </a:rPr>
              <a:t>Rebecca </a:t>
            </a:r>
            <a:r>
              <a:rPr lang="en-GB" sz="3900" i="1" dirty="0" err="1">
                <a:solidFill>
                  <a:schemeClr val="tx2"/>
                </a:solidFill>
              </a:rPr>
              <a:t>McGuinn</a:t>
            </a:r>
            <a:endParaRPr lang="en-GB" sz="3900" i="1" dirty="0">
              <a:solidFill>
                <a:schemeClr val="tx2"/>
              </a:solidFill>
            </a:endParaRPr>
          </a:p>
          <a:p>
            <a:pPr algn="l"/>
            <a:r>
              <a:rPr lang="en-GB" sz="3200" i="1" dirty="0">
                <a:solidFill>
                  <a:schemeClr val="tx2"/>
                </a:solidFill>
              </a:rPr>
              <a:t>Safeguarding, Behaviour &amp; Wellbeing Lead</a:t>
            </a:r>
          </a:p>
          <a:p>
            <a:pPr algn="l"/>
            <a:r>
              <a:rPr lang="en-GB" sz="2600" b="1" i="1" dirty="0">
                <a:solidFill>
                  <a:schemeClr val="tx2"/>
                </a:solidFill>
              </a:rPr>
              <a:t>Ebor 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1.3</a:t>
            </a:r>
          </a:p>
        </p:txBody>
      </p:sp>
      <p:pic>
        <p:nvPicPr>
          <p:cNvPr id="1028" name="Picture 4" descr="Contact Us | Ebor Academy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10" y="507842"/>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436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2786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A social worker is more qualified than me to make decisions about a child being at risk of harm?</a:t>
            </a:r>
          </a:p>
        </p:txBody>
      </p:sp>
    </p:spTree>
    <p:extLst>
      <p:ext uri="{BB962C8B-B14F-4D97-AF65-F5344CB8AC3E}">
        <p14:creationId xmlns:p14="http://schemas.microsoft.com/office/powerpoint/2010/main" val="5351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516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It is essential to apologise to a family for making a referral to social care.</a:t>
            </a:r>
          </a:p>
        </p:txBody>
      </p:sp>
    </p:spTree>
    <p:extLst>
      <p:ext uri="{BB962C8B-B14F-4D97-AF65-F5344CB8AC3E}">
        <p14:creationId xmlns:p14="http://schemas.microsoft.com/office/powerpoint/2010/main" val="38342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897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Relationships are not as important as doing my job and keeping children safe</a:t>
            </a:r>
          </a:p>
        </p:txBody>
      </p:sp>
    </p:spTree>
    <p:extLst>
      <p:ext uri="{BB962C8B-B14F-4D97-AF65-F5344CB8AC3E}">
        <p14:creationId xmlns:p14="http://schemas.microsoft.com/office/powerpoint/2010/main" val="286061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Agree or Disagree?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3" name="Content Placeholder 2">
            <a:extLst>
              <a:ext uri="{FF2B5EF4-FFF2-40B4-BE49-F238E27FC236}">
                <a16:creationId xmlns:a16="http://schemas.microsoft.com/office/drawing/2014/main" id="{D2FC022C-2349-37DB-0FBE-F55C517371BF}"/>
              </a:ext>
            </a:extLst>
          </p:cNvPr>
          <p:cNvSpPr>
            <a:spLocks noGrp="1"/>
          </p:cNvSpPr>
          <p:nvPr>
            <p:ph idx="1"/>
          </p:nvPr>
        </p:nvSpPr>
        <p:spPr>
          <a:xfrm>
            <a:off x="481584" y="1733550"/>
            <a:ext cx="11189716" cy="4351338"/>
          </a:xfrm>
        </p:spPr>
        <p:txBody>
          <a:bodyPr>
            <a:normAutofit/>
          </a:bodyPr>
          <a:lstStyle/>
          <a:p>
            <a:pPr marL="0" indent="0" algn="ctr">
              <a:buNone/>
            </a:pPr>
            <a:endParaRPr lang="en-GB" sz="4000" b="1" dirty="0">
              <a:solidFill>
                <a:srgbClr val="4472C4"/>
              </a:solidFill>
            </a:endParaRPr>
          </a:p>
          <a:p>
            <a:pPr marL="0" indent="0" algn="ctr">
              <a:buNone/>
            </a:pPr>
            <a:endParaRPr lang="en-GB" sz="4000" b="1" dirty="0">
              <a:solidFill>
                <a:srgbClr val="4472C4"/>
              </a:solidFill>
            </a:endParaRPr>
          </a:p>
          <a:p>
            <a:pPr marL="0" indent="0" algn="ctr">
              <a:buNone/>
            </a:pPr>
            <a:r>
              <a:rPr lang="en-GB" sz="4000" b="1" dirty="0">
                <a:solidFill>
                  <a:srgbClr val="4472C4"/>
                </a:solidFill>
              </a:rPr>
              <a:t>We should be completely transparent with families about our concerns </a:t>
            </a:r>
          </a:p>
        </p:txBody>
      </p:sp>
    </p:spTree>
    <p:extLst>
      <p:ext uri="{BB962C8B-B14F-4D97-AF65-F5344CB8AC3E}">
        <p14:creationId xmlns:p14="http://schemas.microsoft.com/office/powerpoint/2010/main" val="35771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Getting the fullest picture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pSp>
        <p:nvGrpSpPr>
          <p:cNvPr id="15" name="Group 14">
            <a:extLst>
              <a:ext uri="{FF2B5EF4-FFF2-40B4-BE49-F238E27FC236}">
                <a16:creationId xmlns:a16="http://schemas.microsoft.com/office/drawing/2014/main" id="{311B6F91-6CAA-677E-E2EA-7889CAEE4E5E}"/>
              </a:ext>
            </a:extLst>
          </p:cNvPr>
          <p:cNvGrpSpPr/>
          <p:nvPr/>
        </p:nvGrpSpPr>
        <p:grpSpPr>
          <a:xfrm>
            <a:off x="866715" y="1668306"/>
            <a:ext cx="9781985" cy="4756245"/>
            <a:chOff x="66615" y="1668306"/>
            <a:chExt cx="9781985" cy="4756245"/>
          </a:xfrm>
        </p:grpSpPr>
        <p:sp>
          <p:nvSpPr>
            <p:cNvPr id="6" name="Rectangle: Rounded Corners 5">
              <a:extLst>
                <a:ext uri="{FF2B5EF4-FFF2-40B4-BE49-F238E27FC236}">
                  <a16:creationId xmlns:a16="http://schemas.microsoft.com/office/drawing/2014/main" id="{89C4E8DD-BA53-F91F-A27A-938ECC04676D}"/>
                </a:ext>
              </a:extLst>
            </p:cNvPr>
            <p:cNvSpPr/>
            <p:nvPr/>
          </p:nvSpPr>
          <p:spPr>
            <a:xfrm>
              <a:off x="2038600" y="2119745"/>
              <a:ext cx="3550721"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Open</a:t>
              </a:r>
              <a:r>
                <a:rPr lang="en-GB" sz="2000" dirty="0"/>
                <a:t> </a:t>
              </a:r>
            </a:p>
            <a:p>
              <a:pPr algn="ctr"/>
              <a:r>
                <a:rPr lang="en-GB" sz="2000" dirty="0">
                  <a:solidFill>
                    <a:srgbClr val="4472C4"/>
                  </a:solidFill>
                </a:rPr>
                <a:t>What is known and acknowledged by everyone?</a:t>
              </a:r>
            </a:p>
          </p:txBody>
        </p:sp>
        <p:sp>
          <p:nvSpPr>
            <p:cNvPr id="7" name="Rectangle: Rounded Corners 6">
              <a:extLst>
                <a:ext uri="{FF2B5EF4-FFF2-40B4-BE49-F238E27FC236}">
                  <a16:creationId xmlns:a16="http://schemas.microsoft.com/office/drawing/2014/main" id="{6E1B6372-3588-5E06-7B86-D85FDCBD265D}"/>
                </a:ext>
              </a:extLst>
            </p:cNvPr>
            <p:cNvSpPr/>
            <p:nvPr/>
          </p:nvSpPr>
          <p:spPr>
            <a:xfrm>
              <a:off x="2038600"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Hidden</a:t>
              </a:r>
            </a:p>
            <a:p>
              <a:pPr algn="ctr"/>
              <a:r>
                <a:rPr lang="en-GB" sz="2000" dirty="0">
                  <a:solidFill>
                    <a:srgbClr val="4472C4"/>
                  </a:solidFill>
                </a:rPr>
                <a:t>What is known by the DSL but not yet known or shared with others?</a:t>
              </a:r>
            </a:p>
          </p:txBody>
        </p:sp>
        <p:sp>
          <p:nvSpPr>
            <p:cNvPr id="8" name="Rectangle: Rounded Corners 7">
              <a:extLst>
                <a:ext uri="{FF2B5EF4-FFF2-40B4-BE49-F238E27FC236}">
                  <a16:creationId xmlns:a16="http://schemas.microsoft.com/office/drawing/2014/main" id="{A290481D-AF1C-09DF-95AA-EA4689A9300C}"/>
                </a:ext>
              </a:extLst>
            </p:cNvPr>
            <p:cNvSpPr/>
            <p:nvPr/>
          </p:nvSpPr>
          <p:spPr>
            <a:xfrm>
              <a:off x="6297878"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Unknown</a:t>
              </a:r>
            </a:p>
            <a:p>
              <a:pPr algn="ctr"/>
              <a:r>
                <a:rPr lang="en-GB" sz="2000" dirty="0">
                  <a:solidFill>
                    <a:srgbClr val="4472C4"/>
                  </a:solidFill>
                </a:rPr>
                <a:t>We cannot know about everything but what do we need to find out? </a:t>
              </a:r>
            </a:p>
          </p:txBody>
        </p:sp>
        <p:sp>
          <p:nvSpPr>
            <p:cNvPr id="9" name="Rectangle: Rounded Corners 8">
              <a:extLst>
                <a:ext uri="{FF2B5EF4-FFF2-40B4-BE49-F238E27FC236}">
                  <a16:creationId xmlns:a16="http://schemas.microsoft.com/office/drawing/2014/main" id="{B8C3D699-2022-EB0D-6717-CD31620396FB}"/>
                </a:ext>
              </a:extLst>
            </p:cNvPr>
            <p:cNvSpPr/>
            <p:nvPr/>
          </p:nvSpPr>
          <p:spPr>
            <a:xfrm>
              <a:off x="6297878" y="2119745"/>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4472C4"/>
                  </a:solidFill>
                </a:rPr>
                <a:t>Blind</a:t>
              </a:r>
            </a:p>
            <a:p>
              <a:pPr algn="ctr"/>
              <a:r>
                <a:rPr lang="en-GB" sz="2000" dirty="0">
                  <a:solidFill>
                    <a:srgbClr val="4472C4"/>
                  </a:solidFill>
                </a:rPr>
                <a:t>What do agencies or families know that you do not?</a:t>
              </a:r>
            </a:p>
          </p:txBody>
        </p:sp>
        <p:sp>
          <p:nvSpPr>
            <p:cNvPr id="10" name="TextBox 9">
              <a:extLst>
                <a:ext uri="{FF2B5EF4-FFF2-40B4-BE49-F238E27FC236}">
                  <a16:creationId xmlns:a16="http://schemas.microsoft.com/office/drawing/2014/main" id="{A05A9D15-5276-2B3D-DA90-BF63B67EDD7E}"/>
                </a:ext>
              </a:extLst>
            </p:cNvPr>
            <p:cNvSpPr txBox="1"/>
            <p:nvPr/>
          </p:nvSpPr>
          <p:spPr>
            <a:xfrm>
              <a:off x="2038599" y="1668306"/>
              <a:ext cx="3550722" cy="461665"/>
            </a:xfrm>
            <a:prstGeom prst="rect">
              <a:avLst/>
            </a:prstGeom>
            <a:noFill/>
          </p:spPr>
          <p:txBody>
            <a:bodyPr wrap="square" rtlCol="0">
              <a:spAutoFit/>
            </a:bodyPr>
            <a:lstStyle/>
            <a:p>
              <a:pPr algn="ctr"/>
              <a:r>
                <a:rPr lang="en-GB" sz="2400" b="1" dirty="0">
                  <a:solidFill>
                    <a:srgbClr val="4472C4"/>
                  </a:solidFill>
                </a:rPr>
                <a:t>Known to DSL</a:t>
              </a:r>
            </a:p>
          </p:txBody>
        </p:sp>
        <p:sp>
          <p:nvSpPr>
            <p:cNvPr id="12" name="TextBox 11">
              <a:extLst>
                <a:ext uri="{FF2B5EF4-FFF2-40B4-BE49-F238E27FC236}">
                  <a16:creationId xmlns:a16="http://schemas.microsoft.com/office/drawing/2014/main" id="{B81C1343-39A3-69BD-2371-B46F8225D2C2}"/>
                </a:ext>
              </a:extLst>
            </p:cNvPr>
            <p:cNvSpPr txBox="1"/>
            <p:nvPr/>
          </p:nvSpPr>
          <p:spPr>
            <a:xfrm>
              <a:off x="6297878" y="1670853"/>
              <a:ext cx="3550722" cy="461665"/>
            </a:xfrm>
            <a:prstGeom prst="rect">
              <a:avLst/>
            </a:prstGeom>
            <a:noFill/>
          </p:spPr>
          <p:txBody>
            <a:bodyPr wrap="square" rtlCol="0">
              <a:spAutoFit/>
            </a:bodyPr>
            <a:lstStyle/>
            <a:p>
              <a:pPr algn="ctr"/>
              <a:r>
                <a:rPr lang="en-GB" sz="2400" b="1" dirty="0">
                  <a:solidFill>
                    <a:srgbClr val="4472C4"/>
                  </a:solidFill>
                </a:rPr>
                <a:t>Unknown to DSL</a:t>
              </a:r>
            </a:p>
          </p:txBody>
        </p:sp>
        <p:sp>
          <p:nvSpPr>
            <p:cNvPr id="13" name="TextBox 12">
              <a:extLst>
                <a:ext uri="{FF2B5EF4-FFF2-40B4-BE49-F238E27FC236}">
                  <a16:creationId xmlns:a16="http://schemas.microsoft.com/office/drawing/2014/main" id="{E1F92C01-6B0C-0EEF-BB8C-74FD744DD9B6}"/>
                </a:ext>
              </a:extLst>
            </p:cNvPr>
            <p:cNvSpPr txBox="1"/>
            <p:nvPr/>
          </p:nvSpPr>
          <p:spPr>
            <a:xfrm>
              <a:off x="66615" y="2279003"/>
              <a:ext cx="1886199" cy="1569660"/>
            </a:xfrm>
            <a:prstGeom prst="rect">
              <a:avLst/>
            </a:prstGeom>
            <a:noFill/>
          </p:spPr>
          <p:txBody>
            <a:bodyPr wrap="square" rtlCol="0">
              <a:spAutoFit/>
            </a:bodyPr>
            <a:lstStyle/>
            <a:p>
              <a:pPr algn="ctr"/>
              <a:r>
                <a:rPr lang="en-GB" sz="2400" b="1" dirty="0">
                  <a:solidFill>
                    <a:srgbClr val="4472C4"/>
                  </a:solidFill>
                </a:rPr>
                <a:t>Known to partner agencies and / or Families</a:t>
              </a:r>
            </a:p>
          </p:txBody>
        </p:sp>
        <p:sp>
          <p:nvSpPr>
            <p:cNvPr id="14" name="TextBox 13">
              <a:extLst>
                <a:ext uri="{FF2B5EF4-FFF2-40B4-BE49-F238E27FC236}">
                  <a16:creationId xmlns:a16="http://schemas.microsoft.com/office/drawing/2014/main" id="{B3C926FE-ABE6-EB5E-B7BA-559F99F58277}"/>
                </a:ext>
              </a:extLst>
            </p:cNvPr>
            <p:cNvSpPr txBox="1"/>
            <p:nvPr/>
          </p:nvSpPr>
          <p:spPr>
            <a:xfrm>
              <a:off x="66615" y="4695632"/>
              <a:ext cx="1886199" cy="1569660"/>
            </a:xfrm>
            <a:prstGeom prst="rect">
              <a:avLst/>
            </a:prstGeom>
            <a:noFill/>
          </p:spPr>
          <p:txBody>
            <a:bodyPr wrap="square" rtlCol="0">
              <a:spAutoFit/>
            </a:bodyPr>
            <a:lstStyle/>
            <a:p>
              <a:pPr algn="ctr"/>
              <a:r>
                <a:rPr lang="en-GB" sz="2400" b="1" dirty="0">
                  <a:solidFill>
                    <a:srgbClr val="4472C4"/>
                  </a:solidFill>
                </a:rPr>
                <a:t>Unknown to partner agencies and / or Families</a:t>
              </a:r>
            </a:p>
          </p:txBody>
        </p:sp>
      </p:grpSp>
    </p:spTree>
    <p:extLst>
      <p:ext uri="{BB962C8B-B14F-4D97-AF65-F5344CB8AC3E}">
        <p14:creationId xmlns:p14="http://schemas.microsoft.com/office/powerpoint/2010/main" val="4512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Getting the fullest picture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grpSp>
        <p:nvGrpSpPr>
          <p:cNvPr id="8" name="Group 7">
            <a:extLst>
              <a:ext uri="{FF2B5EF4-FFF2-40B4-BE49-F238E27FC236}">
                <a16:creationId xmlns:a16="http://schemas.microsoft.com/office/drawing/2014/main" id="{C9D97EC4-D4E4-EE8D-BCE8-021AA4269AB5}"/>
              </a:ext>
            </a:extLst>
          </p:cNvPr>
          <p:cNvGrpSpPr/>
          <p:nvPr/>
        </p:nvGrpSpPr>
        <p:grpSpPr>
          <a:xfrm>
            <a:off x="866715" y="1668306"/>
            <a:ext cx="9781985" cy="4756245"/>
            <a:chOff x="66615" y="1668306"/>
            <a:chExt cx="9781985" cy="4756245"/>
          </a:xfrm>
        </p:grpSpPr>
        <p:sp>
          <p:nvSpPr>
            <p:cNvPr id="9" name="Rectangle: Rounded Corners 8">
              <a:extLst>
                <a:ext uri="{FF2B5EF4-FFF2-40B4-BE49-F238E27FC236}">
                  <a16:creationId xmlns:a16="http://schemas.microsoft.com/office/drawing/2014/main" id="{D99D0A1E-5920-FC42-35D4-839EA8342585}"/>
                </a:ext>
              </a:extLst>
            </p:cNvPr>
            <p:cNvSpPr/>
            <p:nvPr/>
          </p:nvSpPr>
          <p:spPr>
            <a:xfrm>
              <a:off x="2038600" y="2119745"/>
              <a:ext cx="3550721"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Jason has disclosed that his parents fight and argue a lot. He is often tired and late for school. </a:t>
              </a:r>
            </a:p>
          </p:txBody>
        </p:sp>
        <p:sp>
          <p:nvSpPr>
            <p:cNvPr id="10" name="Rectangle: Rounded Corners 9">
              <a:extLst>
                <a:ext uri="{FF2B5EF4-FFF2-40B4-BE49-F238E27FC236}">
                  <a16:creationId xmlns:a16="http://schemas.microsoft.com/office/drawing/2014/main" id="{CDB9B123-AAAC-DD1D-DB97-F54A4D96C763}"/>
                </a:ext>
              </a:extLst>
            </p:cNvPr>
            <p:cNvSpPr/>
            <p:nvPr/>
          </p:nvSpPr>
          <p:spPr>
            <a:xfrm>
              <a:off x="2038600"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You have noticed in meetings that mother seems withdrawn and tearful. Jason has been quite controlling of peers in school</a:t>
              </a:r>
            </a:p>
          </p:txBody>
        </p:sp>
        <p:sp>
          <p:nvSpPr>
            <p:cNvPr id="11" name="Rectangle: Rounded Corners 10">
              <a:extLst>
                <a:ext uri="{FF2B5EF4-FFF2-40B4-BE49-F238E27FC236}">
                  <a16:creationId xmlns:a16="http://schemas.microsoft.com/office/drawing/2014/main" id="{3568F69D-42B3-3C34-3872-A532A680DF41}"/>
                </a:ext>
              </a:extLst>
            </p:cNvPr>
            <p:cNvSpPr/>
            <p:nvPr/>
          </p:nvSpPr>
          <p:spPr>
            <a:xfrm>
              <a:off x="6297878" y="4536374"/>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How often? </a:t>
              </a:r>
            </a:p>
            <a:p>
              <a:pPr algn="ctr"/>
              <a:r>
                <a:rPr lang="en-GB" sz="2000" dirty="0">
                  <a:solidFill>
                    <a:srgbClr val="4472C4"/>
                  </a:solidFill>
                </a:rPr>
                <a:t>Context of the DV?</a:t>
              </a:r>
            </a:p>
            <a:p>
              <a:pPr algn="ctr"/>
              <a:r>
                <a:rPr lang="en-GB" sz="2000" dirty="0">
                  <a:solidFill>
                    <a:srgbClr val="4472C4"/>
                  </a:solidFill>
                </a:rPr>
                <a:t>Will/when father come back?</a:t>
              </a:r>
            </a:p>
            <a:p>
              <a:pPr algn="ctr"/>
              <a:r>
                <a:rPr lang="en-GB" sz="2000" dirty="0">
                  <a:solidFill>
                    <a:srgbClr val="4472C4"/>
                  </a:solidFill>
                </a:rPr>
                <a:t>What is the impact of the trauma? </a:t>
              </a:r>
            </a:p>
          </p:txBody>
        </p:sp>
        <p:sp>
          <p:nvSpPr>
            <p:cNvPr id="12" name="Rectangle: Rounded Corners 11">
              <a:extLst>
                <a:ext uri="{FF2B5EF4-FFF2-40B4-BE49-F238E27FC236}">
                  <a16:creationId xmlns:a16="http://schemas.microsoft.com/office/drawing/2014/main" id="{FED74FDB-676B-049E-2F05-1CD43D33A96F}"/>
                </a:ext>
              </a:extLst>
            </p:cNvPr>
            <p:cNvSpPr/>
            <p:nvPr/>
          </p:nvSpPr>
          <p:spPr>
            <a:xfrm>
              <a:off x="6297878" y="2119745"/>
              <a:ext cx="3550722" cy="1888177"/>
            </a:xfrm>
            <a:prstGeom prst="roundRect">
              <a:avLst/>
            </a:prstGeom>
            <a:solidFill>
              <a:srgbClr val="BDD7EE"/>
            </a:solidFill>
            <a:ln w="381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4472C4"/>
                  </a:solidFill>
                </a:rPr>
                <a:t>Father has left the home last night and mother is being supported by her sister.</a:t>
              </a:r>
            </a:p>
          </p:txBody>
        </p:sp>
        <p:sp>
          <p:nvSpPr>
            <p:cNvPr id="13" name="TextBox 12">
              <a:extLst>
                <a:ext uri="{FF2B5EF4-FFF2-40B4-BE49-F238E27FC236}">
                  <a16:creationId xmlns:a16="http://schemas.microsoft.com/office/drawing/2014/main" id="{E81DF6CB-5601-BBAF-E649-35938DBF8CA7}"/>
                </a:ext>
              </a:extLst>
            </p:cNvPr>
            <p:cNvSpPr txBox="1"/>
            <p:nvPr/>
          </p:nvSpPr>
          <p:spPr>
            <a:xfrm>
              <a:off x="2038599" y="1668306"/>
              <a:ext cx="3550722" cy="461665"/>
            </a:xfrm>
            <a:prstGeom prst="rect">
              <a:avLst/>
            </a:prstGeom>
            <a:noFill/>
          </p:spPr>
          <p:txBody>
            <a:bodyPr wrap="square" rtlCol="0">
              <a:spAutoFit/>
            </a:bodyPr>
            <a:lstStyle/>
            <a:p>
              <a:pPr algn="ctr"/>
              <a:r>
                <a:rPr lang="en-GB" sz="2400" b="1" dirty="0">
                  <a:solidFill>
                    <a:srgbClr val="4472C4"/>
                  </a:solidFill>
                </a:rPr>
                <a:t>Known to DSL</a:t>
              </a:r>
            </a:p>
          </p:txBody>
        </p:sp>
        <p:sp>
          <p:nvSpPr>
            <p:cNvPr id="14" name="TextBox 13">
              <a:extLst>
                <a:ext uri="{FF2B5EF4-FFF2-40B4-BE49-F238E27FC236}">
                  <a16:creationId xmlns:a16="http://schemas.microsoft.com/office/drawing/2014/main" id="{07B6AB49-E858-A211-BEA1-7878C727D91D}"/>
                </a:ext>
              </a:extLst>
            </p:cNvPr>
            <p:cNvSpPr txBox="1"/>
            <p:nvPr/>
          </p:nvSpPr>
          <p:spPr>
            <a:xfrm>
              <a:off x="6297878" y="1670853"/>
              <a:ext cx="3550722" cy="461665"/>
            </a:xfrm>
            <a:prstGeom prst="rect">
              <a:avLst/>
            </a:prstGeom>
            <a:noFill/>
          </p:spPr>
          <p:txBody>
            <a:bodyPr wrap="square" rtlCol="0">
              <a:spAutoFit/>
            </a:bodyPr>
            <a:lstStyle/>
            <a:p>
              <a:pPr algn="ctr"/>
              <a:r>
                <a:rPr lang="en-GB" sz="2400" b="1" dirty="0">
                  <a:solidFill>
                    <a:srgbClr val="4472C4"/>
                  </a:solidFill>
                </a:rPr>
                <a:t>Unknown to DSL</a:t>
              </a:r>
            </a:p>
          </p:txBody>
        </p:sp>
        <p:sp>
          <p:nvSpPr>
            <p:cNvPr id="15" name="TextBox 14">
              <a:extLst>
                <a:ext uri="{FF2B5EF4-FFF2-40B4-BE49-F238E27FC236}">
                  <a16:creationId xmlns:a16="http://schemas.microsoft.com/office/drawing/2014/main" id="{1A7925B0-8E64-80BB-ED64-22BCAC83846E}"/>
                </a:ext>
              </a:extLst>
            </p:cNvPr>
            <p:cNvSpPr txBox="1"/>
            <p:nvPr/>
          </p:nvSpPr>
          <p:spPr>
            <a:xfrm>
              <a:off x="66615" y="2279003"/>
              <a:ext cx="1886199" cy="1569660"/>
            </a:xfrm>
            <a:prstGeom prst="rect">
              <a:avLst/>
            </a:prstGeom>
            <a:noFill/>
          </p:spPr>
          <p:txBody>
            <a:bodyPr wrap="square" rtlCol="0">
              <a:spAutoFit/>
            </a:bodyPr>
            <a:lstStyle/>
            <a:p>
              <a:pPr algn="ctr"/>
              <a:r>
                <a:rPr lang="en-GB" sz="2400" b="1" dirty="0">
                  <a:solidFill>
                    <a:srgbClr val="4472C4"/>
                  </a:solidFill>
                </a:rPr>
                <a:t>Known to partner agencies and / or Families</a:t>
              </a:r>
            </a:p>
          </p:txBody>
        </p:sp>
        <p:sp>
          <p:nvSpPr>
            <p:cNvPr id="16" name="TextBox 15">
              <a:extLst>
                <a:ext uri="{FF2B5EF4-FFF2-40B4-BE49-F238E27FC236}">
                  <a16:creationId xmlns:a16="http://schemas.microsoft.com/office/drawing/2014/main" id="{29406365-9E8F-3E6E-8713-F732E357302B}"/>
                </a:ext>
              </a:extLst>
            </p:cNvPr>
            <p:cNvSpPr txBox="1"/>
            <p:nvPr/>
          </p:nvSpPr>
          <p:spPr>
            <a:xfrm>
              <a:off x="66615" y="4695632"/>
              <a:ext cx="1886199" cy="1569660"/>
            </a:xfrm>
            <a:prstGeom prst="rect">
              <a:avLst/>
            </a:prstGeom>
            <a:noFill/>
          </p:spPr>
          <p:txBody>
            <a:bodyPr wrap="square" rtlCol="0">
              <a:spAutoFit/>
            </a:bodyPr>
            <a:lstStyle/>
            <a:p>
              <a:pPr algn="ctr"/>
              <a:r>
                <a:rPr lang="en-GB" sz="2400" b="1" dirty="0">
                  <a:solidFill>
                    <a:srgbClr val="4472C4"/>
                  </a:solidFill>
                </a:rPr>
                <a:t>Unknown to partner agencies and / or Families</a:t>
              </a:r>
            </a:p>
          </p:txBody>
        </p:sp>
      </p:grpSp>
    </p:spTree>
    <p:extLst>
      <p:ext uri="{BB962C8B-B14F-4D97-AF65-F5344CB8AC3E}">
        <p14:creationId xmlns:p14="http://schemas.microsoft.com/office/powerpoint/2010/main" val="49753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919" y="1326836"/>
            <a:ext cx="888845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t>Managing a relationship post referral feels a contradiction in terms.</a:t>
            </a:r>
          </a:p>
          <a:p>
            <a:pPr marL="457200" indent="-457200">
              <a:buFont typeface="Arial" panose="020B0604020202020204" pitchFamily="34" charset="0"/>
              <a:buChar char="•"/>
            </a:pPr>
            <a:r>
              <a:rPr lang="en-GB" sz="2800" dirty="0"/>
              <a:t>Without a heavy investment pre-referral, you will be playing catch up. </a:t>
            </a:r>
          </a:p>
          <a:p>
            <a:pPr marL="457200" indent="-457200">
              <a:buFont typeface="Arial" panose="020B0604020202020204" pitchFamily="34" charset="0"/>
              <a:buChar char="•"/>
            </a:pPr>
            <a:r>
              <a:rPr lang="en-GB" sz="2800" dirty="0"/>
              <a:t>Invest heavily in the quality of communication and interaction at the point of referral.</a:t>
            </a:r>
          </a:p>
          <a:p>
            <a:pPr marL="457200" indent="-457200">
              <a:buFont typeface="Arial" panose="020B0604020202020204" pitchFamily="34" charset="0"/>
              <a:buChar char="•"/>
            </a:pPr>
            <a:r>
              <a:rPr lang="en-GB" sz="2800" dirty="0"/>
              <a:t>Look to engage the parent/carer as soon as you can once you know the outcome of the referral.</a:t>
            </a:r>
          </a:p>
          <a:p>
            <a:pPr marL="457200" indent="-457200">
              <a:buFont typeface="Arial" panose="020B0604020202020204" pitchFamily="34" charset="0"/>
              <a:buChar char="•"/>
            </a:pPr>
            <a:r>
              <a:rPr lang="en-GB" sz="2800" dirty="0"/>
              <a:t>We know 9/10 referrals will go to some kind of consent-based service therefore you will remain the lead professional for that family</a:t>
            </a:r>
          </a:p>
          <a:p>
            <a:pPr marL="457200" indent="-457200">
              <a:buFont typeface="Arial" panose="020B0604020202020204" pitchFamily="34" charset="0"/>
              <a:buChar char="•"/>
            </a:pPr>
            <a:r>
              <a:rPr lang="en-GB" sz="2800" dirty="0"/>
              <a:t>…</a:t>
            </a:r>
          </a:p>
        </p:txBody>
      </p:sp>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Strike Whilst The Iron is Hot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2050" name="Picture 2" descr="It's too late to close the stable door after the horse has bolted.&quot; -  French Proverb http://www.spalding-labs.com/rukb7 | Stable door, Proverbs,  Stabl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036376" y="2006926"/>
            <a:ext cx="2844147" cy="2844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21BE59-0FEB-0714-1D61-B991BF8E2220}"/>
              </a:ext>
            </a:extLst>
          </p:cNvPr>
          <p:cNvSpPr txBox="1"/>
          <p:nvPr/>
        </p:nvSpPr>
        <p:spPr>
          <a:xfrm>
            <a:off x="669515" y="5635708"/>
            <a:ext cx="11087100" cy="954107"/>
          </a:xfrm>
          <a:prstGeom prst="rect">
            <a:avLst/>
          </a:prstGeom>
          <a:noFill/>
        </p:spPr>
        <p:txBody>
          <a:bodyPr wrap="square" rtlCol="0">
            <a:spAutoFit/>
          </a:bodyPr>
          <a:lstStyle/>
          <a:p>
            <a:pPr algn="ctr"/>
            <a:endParaRPr lang="en-GB" sz="2800" b="1" i="1" dirty="0">
              <a:solidFill>
                <a:srgbClr val="4472C4"/>
              </a:solidFill>
            </a:endParaRPr>
          </a:p>
          <a:p>
            <a:pPr algn="ctr"/>
            <a:r>
              <a:rPr lang="en-GB" sz="2800" b="1" i="1" dirty="0">
                <a:solidFill>
                  <a:srgbClr val="4472C4"/>
                </a:solidFill>
              </a:rPr>
              <a:t>How would you want to be told if your child has made a disclosure?</a:t>
            </a:r>
          </a:p>
        </p:txBody>
      </p:sp>
    </p:spTree>
    <p:extLst>
      <p:ext uri="{BB962C8B-B14F-4D97-AF65-F5344CB8AC3E}">
        <p14:creationId xmlns:p14="http://schemas.microsoft.com/office/powerpoint/2010/main" val="35487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Threshold Documents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pic>
        <p:nvPicPr>
          <p:cNvPr id="6" name="Content Placeholder 5">
            <a:extLst>
              <a:ext uri="{FF2B5EF4-FFF2-40B4-BE49-F238E27FC236}">
                <a16:creationId xmlns:a16="http://schemas.microsoft.com/office/drawing/2014/main" id="{E324E575-E397-57E8-A74B-38BE3A77E8DD}"/>
              </a:ext>
            </a:extLst>
          </p:cNvPr>
          <p:cNvPicPr>
            <a:picLocks noGrp="1" noChangeAspect="1"/>
          </p:cNvPicPr>
          <p:nvPr>
            <p:ph idx="1"/>
          </p:nvPr>
        </p:nvPicPr>
        <p:blipFill>
          <a:blip r:embed="rId3"/>
          <a:stretch>
            <a:fillRect/>
          </a:stretch>
        </p:blipFill>
        <p:spPr>
          <a:xfrm>
            <a:off x="-1" y="1283826"/>
            <a:ext cx="5400567" cy="3681752"/>
          </a:xfrm>
          <a:prstGeom prst="rect">
            <a:avLst/>
          </a:prstGeom>
        </p:spPr>
      </p:pic>
      <p:pic>
        <p:nvPicPr>
          <p:cNvPr id="11" name="Picture 10">
            <a:extLst>
              <a:ext uri="{FF2B5EF4-FFF2-40B4-BE49-F238E27FC236}">
                <a16:creationId xmlns:a16="http://schemas.microsoft.com/office/drawing/2014/main" id="{C0A8BBF1-0AC4-7AE5-8281-73122B9B6838}"/>
              </a:ext>
            </a:extLst>
          </p:cNvPr>
          <p:cNvPicPr>
            <a:picLocks noChangeAspect="1"/>
          </p:cNvPicPr>
          <p:nvPr/>
        </p:nvPicPr>
        <p:blipFill>
          <a:blip r:embed="rId4"/>
          <a:stretch>
            <a:fillRect/>
          </a:stretch>
        </p:blipFill>
        <p:spPr>
          <a:xfrm>
            <a:off x="125584" y="5223094"/>
            <a:ext cx="5512200" cy="1655357"/>
          </a:xfrm>
          <a:prstGeom prst="rect">
            <a:avLst/>
          </a:prstGeom>
        </p:spPr>
      </p:pic>
      <p:pic>
        <p:nvPicPr>
          <p:cNvPr id="13" name="Picture 12">
            <a:extLst>
              <a:ext uri="{FF2B5EF4-FFF2-40B4-BE49-F238E27FC236}">
                <a16:creationId xmlns:a16="http://schemas.microsoft.com/office/drawing/2014/main" id="{3A055D86-8849-911C-3CB2-ACC3533DEA37}"/>
              </a:ext>
            </a:extLst>
          </p:cNvPr>
          <p:cNvPicPr>
            <a:picLocks noChangeAspect="1"/>
          </p:cNvPicPr>
          <p:nvPr/>
        </p:nvPicPr>
        <p:blipFill>
          <a:blip r:embed="rId5"/>
          <a:stretch>
            <a:fillRect/>
          </a:stretch>
        </p:blipFill>
        <p:spPr>
          <a:xfrm>
            <a:off x="6223000" y="5155359"/>
            <a:ext cx="5512200" cy="1723092"/>
          </a:xfrm>
          <a:prstGeom prst="rect">
            <a:avLst/>
          </a:prstGeom>
        </p:spPr>
      </p:pic>
      <p:pic>
        <p:nvPicPr>
          <p:cNvPr id="3" name="Picture 1">
            <a:extLst>
              <a:ext uri="{FF2B5EF4-FFF2-40B4-BE49-F238E27FC236}">
                <a16:creationId xmlns:a16="http://schemas.microsoft.com/office/drawing/2014/main" id="{BFEED3EB-1C8B-C6C0-EA60-FAE54B0FCBA3}"/>
              </a:ext>
            </a:extLst>
          </p:cNvPr>
          <p:cNvPicPr>
            <a:picLocks noChangeAspect="1"/>
          </p:cNvPicPr>
          <p:nvPr/>
        </p:nvPicPr>
        <p:blipFill>
          <a:blip r:embed="rId6">
            <a:extLst>
              <a:ext uri="{28A0092B-C50C-407E-A947-70E740481C1C}">
                <a14:useLocalDpi xmlns:a14="http://schemas.microsoft.com/office/drawing/2010/main" val="0"/>
              </a:ext>
            </a:extLst>
          </a:blip>
          <a:srcRect l="57303" t="9177" r="23041" b="7233"/>
          <a:stretch>
            <a:fillRect/>
          </a:stretch>
        </p:blipFill>
        <p:spPr bwMode="auto">
          <a:xfrm>
            <a:off x="7974668" y="1541341"/>
            <a:ext cx="3760532" cy="368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9CB127E4-E65C-940D-6566-742CEA5432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3000" y="1682551"/>
            <a:ext cx="22494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92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fontScale="90000"/>
          </a:bodyPr>
          <a:lstStyle/>
          <a:p>
            <a:r>
              <a:rPr lang="en-GB" sz="5400" b="1" dirty="0">
                <a:solidFill>
                  <a:schemeClr val="accent1"/>
                </a:solidFill>
                <a:latin typeface="+mn-lt"/>
              </a:rPr>
              <a:t>Getting Comfortable With The Uncomfortable…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316716" cy="5035550"/>
          </a:xfrm>
        </p:spPr>
        <p:txBody>
          <a:bodyPr>
            <a:normAutofit/>
          </a:bodyPr>
          <a:lstStyle/>
          <a:p>
            <a:r>
              <a:rPr lang="en-GB" dirty="0"/>
              <a:t>We may not agree with the outcome of the referral or case closure</a:t>
            </a:r>
          </a:p>
          <a:p>
            <a:r>
              <a:rPr lang="en-GB" dirty="0"/>
              <a:t>Challenging senior managers can be uncomfortable</a:t>
            </a:r>
          </a:p>
          <a:p>
            <a:r>
              <a:rPr lang="en-GB" dirty="0"/>
              <a:t>We may feel uncomfortable if we are the only oppositional voice </a:t>
            </a:r>
          </a:p>
          <a:p>
            <a:r>
              <a:rPr lang="en-GB" dirty="0"/>
              <a:t>We may feel vulnerable if the viewpoint the parent/carer is negative towards us.</a:t>
            </a:r>
          </a:p>
          <a:p>
            <a:r>
              <a:rPr lang="en-GB" dirty="0"/>
              <a:t>We must recognise and accept our own vulnerability and limitations within the whole process.</a:t>
            </a:r>
          </a:p>
          <a:p>
            <a:endParaRPr lang="en-GB" dirty="0"/>
          </a:p>
          <a:p>
            <a:pPr marL="0" indent="0" algn="ctr">
              <a:buNone/>
            </a:pPr>
            <a:r>
              <a:rPr lang="en-GB" b="1" i="1" dirty="0">
                <a:solidFill>
                  <a:schemeClr val="accent1"/>
                </a:solidFill>
              </a:rPr>
              <a:t>What would you expect from a conversation with a professional making a decision about your family that you did not agree with?</a:t>
            </a:r>
          </a:p>
        </p:txBody>
      </p:sp>
    </p:spTree>
    <p:extLst>
      <p:ext uri="{BB962C8B-B14F-4D97-AF65-F5344CB8AC3E}">
        <p14:creationId xmlns:p14="http://schemas.microsoft.com/office/powerpoint/2010/main" val="37375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Acceptance</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r>
              <a:rPr lang="en-GB" dirty="0"/>
              <a:t>Acceptance of what is within our control</a:t>
            </a:r>
          </a:p>
          <a:p>
            <a:r>
              <a:rPr lang="en-GB" dirty="0"/>
              <a:t>Acceptance of what is our role and remit</a:t>
            </a:r>
          </a:p>
          <a:p>
            <a:r>
              <a:rPr lang="en-GB" dirty="0"/>
              <a:t>Acceptance of having a human response (including us!)</a:t>
            </a:r>
          </a:p>
          <a:p>
            <a:r>
              <a:rPr lang="en-GB" dirty="0"/>
              <a:t>Acceptance of times we may need to find other ways to move forward</a:t>
            </a:r>
          </a:p>
          <a:p>
            <a:r>
              <a:rPr lang="en-GB" dirty="0"/>
              <a:t>Acceptance that we may now have a breakdown in the relationship with a parent</a:t>
            </a:r>
          </a:p>
          <a:p>
            <a:pPr marL="0" indent="0">
              <a:buNone/>
            </a:pPr>
            <a:endParaRPr lang="en-GB" dirty="0"/>
          </a:p>
          <a:p>
            <a:pPr marL="0" indent="0" algn="ctr">
              <a:buNone/>
            </a:pPr>
            <a:r>
              <a:rPr lang="en-GB" b="1" i="1" dirty="0">
                <a:solidFill>
                  <a:schemeClr val="accent1"/>
                </a:solidFill>
              </a:rPr>
              <a:t>What would be the key message you would want to convey to a parent/carer in your first discussion post the referral? </a:t>
            </a:r>
          </a:p>
        </p:txBody>
      </p:sp>
    </p:spTree>
    <p:extLst>
      <p:ext uri="{BB962C8B-B14F-4D97-AF65-F5344CB8AC3E}">
        <p14:creationId xmlns:p14="http://schemas.microsoft.com/office/powerpoint/2010/main" val="398706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Authenticity</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240516" cy="5124450"/>
          </a:xfrm>
        </p:spPr>
        <p:txBody>
          <a:bodyPr>
            <a:noAutofit/>
          </a:bodyPr>
          <a:lstStyle/>
          <a:p>
            <a:r>
              <a:rPr lang="en-GB" dirty="0"/>
              <a:t>Avoid a cosy conversation and soggy emotionalism</a:t>
            </a:r>
          </a:p>
          <a:p>
            <a:r>
              <a:rPr lang="en-GB" dirty="0"/>
              <a:t>Believe in yourself – you have used evidence and professional judgement to come to a decision</a:t>
            </a:r>
          </a:p>
          <a:p>
            <a:r>
              <a:rPr lang="en-GB" dirty="0"/>
              <a:t>Own your decision-making and be transparent. You do not have to own other people’s/agencies decisions.</a:t>
            </a:r>
          </a:p>
          <a:p>
            <a:r>
              <a:rPr lang="en-GB" dirty="0"/>
              <a:t>Backing away and distancing the school from the outcome of the referral may only provide further tension, animosity and ultimately discredit the work you are there to do.</a:t>
            </a:r>
          </a:p>
          <a:p>
            <a:endParaRPr lang="en-GB" dirty="0"/>
          </a:p>
          <a:p>
            <a:pPr marL="0" indent="0" algn="ctr">
              <a:buNone/>
            </a:pPr>
            <a:r>
              <a:rPr lang="en-GB" b="1" i="1" dirty="0">
                <a:solidFill>
                  <a:schemeClr val="accent1"/>
                </a:solidFill>
              </a:rPr>
              <a:t>What does your policy/protocols suggest about how you will work with parents and agencies post a referral?</a:t>
            </a:r>
            <a:endParaRPr lang="en-GB" b="1" dirty="0"/>
          </a:p>
          <a:p>
            <a:endParaRPr lang="en-GB" dirty="0"/>
          </a:p>
        </p:txBody>
      </p:sp>
    </p:spTree>
    <p:extLst>
      <p:ext uri="{BB962C8B-B14F-4D97-AF65-F5344CB8AC3E}">
        <p14:creationId xmlns:p14="http://schemas.microsoft.com/office/powerpoint/2010/main" val="10833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777815" y="-7116"/>
            <a:ext cx="10515600" cy="1325563"/>
          </a:xfrm>
        </p:spPr>
        <p:txBody>
          <a:bodyPr>
            <a:normAutofit/>
          </a:bodyPr>
          <a:lstStyle/>
          <a:p>
            <a:r>
              <a:rPr lang="en-GB" sz="5400" b="1" dirty="0">
                <a:solidFill>
                  <a:schemeClr val="accent1"/>
                </a:solidFill>
                <a:latin typeface="+mn-lt"/>
              </a:rPr>
              <a:t>Relate- Restore- Reconnect</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1605640" cy="5124450"/>
          </a:xfrm>
        </p:spPr>
        <p:txBody>
          <a:bodyPr>
            <a:noAutofit/>
          </a:bodyPr>
          <a:lstStyle/>
          <a:p>
            <a:r>
              <a:rPr lang="en-GB" dirty="0"/>
              <a:t>Be focussed on the child – how is your relationship now?</a:t>
            </a:r>
          </a:p>
          <a:p>
            <a:r>
              <a:rPr lang="en-GB" dirty="0"/>
              <a:t>Regardless of the outcome of the referral how do you address the uncertainty of what is next?</a:t>
            </a:r>
          </a:p>
          <a:p>
            <a:r>
              <a:rPr lang="en-GB" dirty="0"/>
              <a:t>Minimisation of the level of restoration required will always clearly link back to the level of honesty, transparency and investment given prior to the referral. </a:t>
            </a:r>
          </a:p>
          <a:p>
            <a:r>
              <a:rPr lang="en-GB" dirty="0"/>
              <a:t>We may not be able to make the parent ‘happy’ with us or feel ‘good’ about the action </a:t>
            </a:r>
            <a:r>
              <a:rPr lang="en-GB"/>
              <a:t>we have taken </a:t>
            </a:r>
            <a:r>
              <a:rPr lang="en-GB" dirty="0"/>
              <a:t>but we share a common goal – Ensuring the child is safe.</a:t>
            </a:r>
          </a:p>
          <a:p>
            <a:endParaRPr lang="en-GB" b="1" i="1" dirty="0">
              <a:solidFill>
                <a:schemeClr val="accent1"/>
              </a:solidFill>
            </a:endParaRPr>
          </a:p>
          <a:p>
            <a:pPr marL="0" indent="0" algn="ctr">
              <a:buNone/>
            </a:pPr>
            <a:r>
              <a:rPr lang="en-GB" b="1" i="1" dirty="0">
                <a:solidFill>
                  <a:schemeClr val="accent1"/>
                </a:solidFill>
              </a:rPr>
              <a:t>Is it our job to repair the relationship?</a:t>
            </a:r>
          </a:p>
          <a:p>
            <a:pPr marL="0" indent="0" algn="ctr">
              <a:buNone/>
            </a:pPr>
            <a:endParaRPr lang="en-GB" dirty="0"/>
          </a:p>
        </p:txBody>
      </p:sp>
    </p:spTree>
    <p:extLst>
      <p:ext uri="{BB962C8B-B14F-4D97-AF65-F5344CB8AC3E}">
        <p14:creationId xmlns:p14="http://schemas.microsoft.com/office/powerpoint/2010/main" val="14619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3" name="Picture 4" descr="Contact Us | Ebor Academy Trust">
            <a:extLst>
              <a:ext uri="{FF2B5EF4-FFF2-40B4-BE49-F238E27FC236}">
                <a16:creationId xmlns:a16="http://schemas.microsoft.com/office/drawing/2014/main" id="{D2A70471-A809-5042-B414-3D02322925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010" y="507842"/>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6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Threshold levels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201168" y="1516126"/>
            <a:ext cx="11605640" cy="5164339"/>
          </a:xfrm>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3DA333"/>
                </a:solidFill>
                <a:effectLst/>
                <a:uLnTx/>
                <a:uFillTx/>
                <a:cs typeface="Calibri" panose="020F0502020204030204" pitchFamily="34" charset="0"/>
              </a:rPr>
              <a:t>LEVEL 1 </a:t>
            </a:r>
            <a:endParaRPr kumimoji="0" lang="en-GB" sz="2900" b="1" i="0" u="none" strike="noStrike" kern="1200" cap="none" spc="0" normalizeH="0" baseline="0" noProof="0" dirty="0">
              <a:ln>
                <a:noFill/>
              </a:ln>
              <a:solidFill>
                <a:srgbClr val="4472C4"/>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i="0" u="none" strike="noStrike" kern="1200" cap="none" spc="0" normalizeH="0" baseline="0" noProof="0" dirty="0">
                <a:ln>
                  <a:noFill/>
                </a:ln>
                <a:effectLst/>
                <a:uLnTx/>
                <a:uFillTx/>
                <a:cs typeface="Calibri" panose="020F0502020204030204" pitchFamily="34" charset="0"/>
              </a:rPr>
              <a:t>Should be met within universal settings; including low level additional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4472C4"/>
                </a:solidFill>
                <a:effectLst/>
                <a:uLnTx/>
                <a:uFillTx/>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FFCC00"/>
                </a:solidFill>
                <a:effectLst/>
                <a:uLnTx/>
                <a:uFillTx/>
                <a:cs typeface="Calibri" panose="020F0502020204030204" pitchFamily="34" charset="0"/>
              </a:rPr>
              <a:t>LEVEL 2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i="0" u="none" strike="noStrike" kern="1200" cap="none" spc="0" normalizeH="0" baseline="0" noProof="0" dirty="0">
                <a:ln>
                  <a:noFill/>
                </a:ln>
                <a:effectLst/>
                <a:uLnTx/>
                <a:uFillTx/>
                <a:cs typeface="Calibri" panose="020F0502020204030204" pitchFamily="34" charset="0"/>
              </a:rPr>
              <a:t>Which meet the criteria for more formal targeted services delivered as part of the early help offer; multi-agency intervention, a lead professional and a team around the family approach in addition to support in universal services </a:t>
            </a:r>
            <a:r>
              <a:rPr lang="en-GB" sz="2900" b="1" dirty="0">
                <a:solidFill>
                  <a:schemeClr val="accent4">
                    <a:lumMod val="75000"/>
                  </a:schemeClr>
                </a:solidFill>
              </a:rPr>
              <a:t>Universal Plus </a:t>
            </a:r>
            <a:r>
              <a:rPr lang="en-GB" sz="2900" dirty="0"/>
              <a:t>will be shared with Early Help partners who are located within MASH. </a:t>
            </a:r>
            <a:endParaRPr kumimoji="0" lang="en-GB" sz="2900" i="0" u="none" strike="noStrike" kern="1200" cap="none" spc="0" normalizeH="0" baseline="0" noProof="0" dirty="0">
              <a:ln>
                <a:noFill/>
              </a:ln>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prstClr val="white"/>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E8590A"/>
                </a:solidFill>
                <a:effectLst/>
                <a:uLnTx/>
                <a:uFillTx/>
                <a:cs typeface="Calibri" panose="020F0502020204030204" pitchFamily="34" charset="0"/>
              </a:rPr>
              <a:t>LEVEL 3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indent="0">
              <a:lnSpc>
                <a:spcPct val="100000"/>
              </a:lnSpc>
              <a:spcBef>
                <a:spcPts val="0"/>
              </a:spcBef>
              <a:buNone/>
              <a:defRPr/>
            </a:pPr>
            <a:r>
              <a:rPr kumimoji="0" lang="en-GB" sz="2900" i="0" u="none" strike="noStrike" kern="1200" cap="none" spc="0" normalizeH="0" baseline="0" noProof="0" dirty="0">
                <a:ln>
                  <a:noFill/>
                </a:ln>
                <a:effectLst/>
                <a:uLnTx/>
                <a:uFillTx/>
                <a:cs typeface="Calibri" panose="020F0502020204030204" pitchFamily="34" charset="0"/>
              </a:rPr>
              <a:t>Which meet the threshold for social work assessment and support under S.17 Children Act 1989 (child in need) </a:t>
            </a:r>
            <a:r>
              <a:rPr lang="en-GB" sz="2900" b="1" dirty="0">
                <a:solidFill>
                  <a:srgbClr val="FF6600"/>
                </a:solidFill>
              </a:rPr>
              <a:t>Additional</a:t>
            </a:r>
            <a:r>
              <a:rPr lang="en-GB" sz="2900" dirty="0"/>
              <a:t> concerns are addressed by Family Support who are located within MASH. This includes Think Family intensive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srgbClr val="4472C4"/>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900" b="1" i="0" u="none" strike="noStrike" kern="1200" cap="none" spc="0" normalizeH="0" baseline="0" noProof="0" dirty="0">
              <a:ln>
                <a:noFill/>
              </a:ln>
              <a:solidFill>
                <a:prstClr val="white"/>
              </a:solidFill>
              <a:effectLst/>
              <a:uLnTx/>
              <a:uFillTx/>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srgbClr val="E20511"/>
                </a:solidFill>
                <a:effectLst/>
                <a:uLnTx/>
                <a:uFillTx/>
                <a:cs typeface="Calibri" panose="020F0502020204030204" pitchFamily="34" charset="0"/>
              </a:rPr>
              <a:t>LEVEL 4 </a:t>
            </a:r>
            <a:endParaRPr kumimoji="0" lang="en-GB" sz="2900" b="1" i="0" u="none" strike="noStrike" kern="1200" cap="none" spc="0" normalizeH="0" baseline="0" noProof="0" dirty="0">
              <a:ln>
                <a:noFill/>
              </a:ln>
              <a:solidFill>
                <a:prstClr val="black"/>
              </a:solidFill>
              <a:effectLst/>
              <a:uLnTx/>
              <a:uFillTx/>
              <a:cs typeface="Calibri" panose="020F0502020204030204" pitchFamily="34" charset="0"/>
            </a:endParaRPr>
          </a:p>
          <a:p>
            <a:pPr marL="0" indent="0">
              <a:lnSpc>
                <a:spcPct val="100000"/>
              </a:lnSpc>
              <a:spcBef>
                <a:spcPts val="0"/>
              </a:spcBef>
              <a:buNone/>
              <a:defRPr/>
            </a:pPr>
            <a:r>
              <a:rPr kumimoji="0" lang="en-GB" sz="2900" i="0" u="none" strike="noStrike" kern="1200" cap="none" spc="0" normalizeH="0" baseline="0" noProof="0" dirty="0">
                <a:ln>
                  <a:noFill/>
                </a:ln>
                <a:effectLst/>
                <a:uLnTx/>
                <a:uFillTx/>
                <a:cs typeface="Calibri" panose="020F0502020204030204" pitchFamily="34" charset="0"/>
              </a:rPr>
              <a:t>Which meet the threshold for statutory child protection by social work teams delivered under S.47 Children Act 1989, in addition to provision in universal settings and by targeted services. This may also include children subject to a Care Order or children looked after under S.20 (duty to accommodate) of the Children Act 1989. </a:t>
            </a:r>
            <a:r>
              <a:rPr lang="en-GB" sz="2900" b="1" dirty="0">
                <a:solidFill>
                  <a:srgbClr val="FF0000"/>
                </a:solidFill>
              </a:rPr>
              <a:t>Complex and Significant </a:t>
            </a:r>
            <a:r>
              <a:rPr lang="en-GB" sz="2900" dirty="0"/>
              <a:t>concerns are addressed within Children’s Social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4472C4"/>
              </a:solidFill>
              <a:effectLst/>
              <a:uLnTx/>
              <a:uFillTx/>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4026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769053"/>
            <a:ext cx="9763083" cy="458520"/>
          </a:xfrm>
        </p:spPr>
        <p:txBody>
          <a:bodyPr>
            <a:normAutofit fontScale="90000"/>
          </a:bodyPr>
          <a:lstStyle/>
          <a:p>
            <a:r>
              <a:rPr lang="en-GB" altLang="en-US" sz="6000" b="1" dirty="0">
                <a:solidFill>
                  <a:schemeClr val="accent1"/>
                </a:solidFill>
                <a:latin typeface="+mn-lt"/>
                <a:cs typeface="Arial" panose="020B0604020202020204" pitchFamily="34" charset="0"/>
              </a:rPr>
              <a:t>Determining Need – </a:t>
            </a:r>
            <a:br>
              <a:rPr lang="en-GB" altLang="en-US" sz="6000" b="1" dirty="0">
                <a:solidFill>
                  <a:schemeClr val="accent1"/>
                </a:solidFill>
                <a:latin typeface="+mn-lt"/>
                <a:cs typeface="Arial" panose="020B0604020202020204" pitchFamily="34" charset="0"/>
              </a:rPr>
            </a:br>
            <a:r>
              <a:rPr lang="en-GB" altLang="en-US" sz="6000" b="1" dirty="0">
                <a:solidFill>
                  <a:schemeClr val="accent1"/>
                </a:solidFill>
                <a:latin typeface="+mn-lt"/>
                <a:cs typeface="Arial" panose="020B0604020202020204" pitchFamily="34" charset="0"/>
              </a:rPr>
              <a:t>Questions I Need to Consider</a:t>
            </a:r>
            <a:br>
              <a:rPr lang="en-GB" altLang="en-US" sz="5400" dirty="0">
                <a:latin typeface="Arial" panose="020B0604020202020204" pitchFamily="34" charset="0"/>
                <a:cs typeface="Arial" panose="020B0604020202020204" pitchFamily="34" charset="0"/>
              </a:rPr>
            </a:b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B26870BC-EC11-2EA7-D087-E46C334D3B5E}"/>
              </a:ext>
            </a:extLst>
          </p:cNvPr>
          <p:cNvSpPr txBox="1"/>
          <p:nvPr/>
        </p:nvSpPr>
        <p:spPr>
          <a:xfrm>
            <a:off x="660400" y="1651307"/>
            <a:ext cx="8813800" cy="4462760"/>
          </a:xfrm>
          <a:prstGeom prst="rect">
            <a:avLst/>
          </a:prstGeom>
          <a:noFill/>
        </p:spPr>
        <p:txBody>
          <a:bodyPr wrap="square">
            <a:spAutoFit/>
          </a:bodyPr>
          <a:lstStyle/>
          <a:p>
            <a:pPr marL="342900" indent="-342900">
              <a:buFont typeface="Wingdings" panose="05000000000000000000" pitchFamily="2" charset="2"/>
              <a:buChar char="§"/>
            </a:pPr>
            <a:r>
              <a:rPr lang="en-GB" altLang="en-US" sz="2400" dirty="0"/>
              <a:t>What are the strengths of the family and what is working well?</a:t>
            </a:r>
          </a:p>
          <a:p>
            <a:pPr marL="342900" indent="-342900">
              <a:buFont typeface="Wingdings" panose="05000000000000000000" pitchFamily="2" charset="2"/>
              <a:buChar char="§"/>
            </a:pPr>
            <a:r>
              <a:rPr lang="en-GB" altLang="en-US" sz="2400" dirty="0">
                <a:cs typeface="Arial" panose="020B0604020202020204" pitchFamily="34" charset="0"/>
              </a:rPr>
              <a:t>What are my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future dangers for the child?</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did the child say or communicate about these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did the family say about these worries?</a:t>
            </a:r>
          </a:p>
          <a:p>
            <a:pPr marL="342900" indent="-342900" eaLnBrk="1" hangingPunct="1">
              <a:buFont typeface="Wingdings" panose="05000000000000000000" pitchFamily="2" charset="2"/>
              <a:buChar char="§"/>
            </a:pPr>
            <a:r>
              <a:rPr lang="en-GB" altLang="en-US" sz="2400" dirty="0">
                <a:cs typeface="Arial" panose="020B0604020202020204" pitchFamily="34" charset="0"/>
              </a:rPr>
              <a:t>Has their response helped my decision making?</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is the picture of the family as a whole?</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needs of any siblings and parents?</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advice and support have I offered the child and their family?</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are the complicating factors making the problem more difficult to deal with?</a:t>
            </a:r>
          </a:p>
          <a:p>
            <a:pPr marL="0" indent="0" eaLnBrk="1" hangingPunct="1">
              <a:buFont typeface="Wingdings" panose="05000000000000000000" pitchFamily="2" charset="2"/>
              <a:buNone/>
            </a:pPr>
            <a:endParaRPr lang="en-GB" sz="2000" dirty="0"/>
          </a:p>
        </p:txBody>
      </p:sp>
    </p:spTree>
    <p:extLst>
      <p:ext uri="{BB962C8B-B14F-4D97-AF65-F5344CB8AC3E}">
        <p14:creationId xmlns:p14="http://schemas.microsoft.com/office/powerpoint/2010/main" val="42724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3" y="0"/>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969028"/>
            <a:ext cx="10515600" cy="50801"/>
          </a:xfrm>
        </p:spPr>
        <p:txBody>
          <a:bodyPr>
            <a:normAutofit fontScale="90000"/>
          </a:bodyPr>
          <a:lstStyle/>
          <a:p>
            <a:r>
              <a:rPr lang="en-GB" altLang="en-US" sz="6000" b="1" dirty="0">
                <a:solidFill>
                  <a:schemeClr val="accent1"/>
                </a:solidFill>
                <a:latin typeface="+mn-lt"/>
                <a:cs typeface="Arial" panose="020B0604020202020204" pitchFamily="34" charset="0"/>
              </a:rPr>
              <a:t>Determining Need – </a:t>
            </a:r>
            <a:br>
              <a:rPr lang="en-GB" altLang="en-US" sz="6000" b="1" dirty="0">
                <a:solidFill>
                  <a:schemeClr val="accent1"/>
                </a:solidFill>
                <a:latin typeface="+mn-lt"/>
                <a:cs typeface="Arial" panose="020B0604020202020204" pitchFamily="34" charset="0"/>
              </a:rPr>
            </a:br>
            <a:r>
              <a:rPr lang="en-GB" altLang="en-US" sz="6000" b="1" dirty="0">
                <a:solidFill>
                  <a:schemeClr val="accent1"/>
                </a:solidFill>
                <a:latin typeface="+mn-lt"/>
                <a:cs typeface="Arial" panose="020B0604020202020204" pitchFamily="34" charset="0"/>
              </a:rPr>
              <a:t>Questions I Need to Consider</a:t>
            </a:r>
            <a:br>
              <a:rPr lang="en-GB" altLang="en-US" sz="5400" dirty="0">
                <a:latin typeface="Arial" panose="020B0604020202020204" pitchFamily="34" charset="0"/>
                <a:cs typeface="Arial" panose="020B0604020202020204" pitchFamily="34" charset="0"/>
              </a:rPr>
            </a:br>
            <a:endParaRPr lang="en-GB" sz="5400" b="1" dirty="0">
              <a:solidFill>
                <a:srgbClr val="4472C4"/>
              </a:solidFill>
              <a:latin typeface="+mn-lt"/>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912368" y="2040255"/>
            <a:ext cx="10084816" cy="303149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a:t>
            </a:r>
            <a:endParaRPr lang="en-GB" dirty="0"/>
          </a:p>
        </p:txBody>
      </p:sp>
      <p:sp>
        <p:nvSpPr>
          <p:cNvPr id="6" name="TextBox 5">
            <a:extLst>
              <a:ext uri="{FF2B5EF4-FFF2-40B4-BE49-F238E27FC236}">
                <a16:creationId xmlns:a16="http://schemas.microsoft.com/office/drawing/2014/main" id="{BC296019-8D60-DDA1-E661-1B13AE99B4A9}"/>
              </a:ext>
            </a:extLst>
          </p:cNvPr>
          <p:cNvSpPr txBox="1"/>
          <p:nvPr/>
        </p:nvSpPr>
        <p:spPr>
          <a:xfrm>
            <a:off x="186265" y="1708362"/>
            <a:ext cx="11819467" cy="4154984"/>
          </a:xfrm>
          <a:prstGeom prst="rect">
            <a:avLst/>
          </a:prstGeom>
          <a:noFill/>
        </p:spPr>
        <p:txBody>
          <a:bodyPr wrap="square">
            <a:spAutoFit/>
          </a:bodyPr>
          <a:lstStyle/>
          <a:p>
            <a:pPr marL="342900" indent="-342900" eaLnBrk="1" hangingPunct="1">
              <a:buFont typeface="Wingdings" panose="05000000000000000000" pitchFamily="2" charset="2"/>
              <a:buChar char="§"/>
            </a:pPr>
            <a:r>
              <a:rPr lang="en-GB" altLang="en-US" sz="2400" dirty="0">
                <a:cs typeface="Arial" panose="020B0604020202020204" pitchFamily="34" charset="0"/>
              </a:rPr>
              <a:t>What is the advice from my line manager or safeguarding advisor?</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is the view of other professionals involved with the child/family?</a:t>
            </a:r>
          </a:p>
          <a:p>
            <a:pPr marL="342900" indent="-342900" eaLnBrk="1" hangingPunct="1">
              <a:buFont typeface="Wingdings" panose="05000000000000000000" pitchFamily="2" charset="2"/>
              <a:buChar char="§"/>
            </a:pPr>
            <a:r>
              <a:rPr lang="en-GB" altLang="en-US" sz="2400" dirty="0">
                <a:cs typeface="Arial" panose="020B0604020202020204" pitchFamily="34" charset="0"/>
              </a:rPr>
              <a:t>What help does the family need? </a:t>
            </a:r>
          </a:p>
          <a:p>
            <a:pPr marL="342900" indent="-342900" eaLnBrk="1" hangingPunct="1">
              <a:buFont typeface="Wingdings" panose="05000000000000000000" pitchFamily="2" charset="2"/>
              <a:buChar char="§"/>
            </a:pPr>
            <a:r>
              <a:rPr lang="en-GB" altLang="en-US" sz="2400" dirty="0">
                <a:cs typeface="Arial" panose="020B0604020202020204" pitchFamily="34" charset="0"/>
              </a:rPr>
              <a:t>Does the family consent to sharing information?</a:t>
            </a:r>
          </a:p>
          <a:p>
            <a:pPr marL="342900" indent="-342900">
              <a:buFont typeface="Wingdings" panose="05000000000000000000" pitchFamily="2" charset="2"/>
              <a:buChar char="§"/>
            </a:pPr>
            <a:r>
              <a:rPr lang="en-GB" altLang="en-US" sz="2400" dirty="0">
                <a:cs typeface="Arial" panose="020B0604020202020204" pitchFamily="34" charset="0"/>
              </a:rPr>
              <a:t>Does the family agree to an offer of help and support?</a:t>
            </a:r>
          </a:p>
          <a:p>
            <a:pPr marL="342900" indent="-342900">
              <a:buFont typeface="Wingdings" panose="05000000000000000000" pitchFamily="2" charset="2"/>
              <a:buChar char="§"/>
            </a:pPr>
            <a:r>
              <a:rPr lang="en-GB" altLang="en-US" sz="2400" dirty="0">
                <a:cs typeface="Arial" panose="020B0604020202020204" pitchFamily="34" charset="0"/>
              </a:rPr>
              <a:t>What action will I take if consent is not given and what will the impact be for the child if action is not taken?</a:t>
            </a:r>
          </a:p>
          <a:p>
            <a:pPr marL="0" indent="0">
              <a:buFont typeface="Wingdings" panose="05000000000000000000" pitchFamily="2" charset="2"/>
              <a:buNone/>
            </a:pPr>
            <a:endParaRPr lang="en-GB" altLang="en-US" sz="2400" dirty="0">
              <a:cs typeface="Arial" panose="020B0604020202020204" pitchFamily="34" charset="0"/>
            </a:endParaRPr>
          </a:p>
          <a:p>
            <a:pPr marL="0" indent="0">
              <a:buFont typeface="Wingdings" panose="05000000000000000000" pitchFamily="2" charset="2"/>
              <a:buNone/>
            </a:pPr>
            <a:r>
              <a:rPr lang="en-GB" altLang="en-US" sz="2400" b="1" dirty="0">
                <a:cs typeface="Arial" panose="020B0604020202020204" pitchFamily="34" charset="0"/>
              </a:rPr>
              <a:t>The purpose of these questions is to have a better understanding of the child and family’s lived experiences. Be curious; put yourself in the child’s place. Recognise that views and interests may differ. Treat all family members with respect and show empathy.</a:t>
            </a:r>
          </a:p>
        </p:txBody>
      </p:sp>
    </p:spTree>
    <p:extLst>
      <p:ext uri="{BB962C8B-B14F-4D97-AF65-F5344CB8AC3E}">
        <p14:creationId xmlns:p14="http://schemas.microsoft.com/office/powerpoint/2010/main" val="8966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0"/>
            <a:ext cx="10515600" cy="1325563"/>
          </a:xfrm>
        </p:spPr>
        <p:txBody>
          <a:bodyPr>
            <a:normAutofit/>
          </a:bodyPr>
          <a:lstStyle/>
          <a:p>
            <a:r>
              <a:rPr lang="en-GB" sz="5400" b="1" dirty="0">
                <a:solidFill>
                  <a:srgbClr val="4472C4"/>
                </a:solidFill>
                <a:latin typeface="+mn-lt"/>
              </a:rPr>
              <a:t>Consent and information sharing</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7" name="Content Placeholder 6">
            <a:extLst>
              <a:ext uri="{FF2B5EF4-FFF2-40B4-BE49-F238E27FC236}">
                <a16:creationId xmlns:a16="http://schemas.microsoft.com/office/drawing/2014/main" id="{BC9ACD0B-3AAA-5329-D1EB-983903F3B94D}"/>
              </a:ext>
            </a:extLst>
          </p:cNvPr>
          <p:cNvSpPr>
            <a:spLocks noGrp="1"/>
          </p:cNvSpPr>
          <p:nvPr>
            <p:ph idx="1"/>
          </p:nvPr>
        </p:nvSpPr>
        <p:spPr>
          <a:xfrm>
            <a:off x="560675" y="1044909"/>
            <a:ext cx="10844203" cy="4089798"/>
          </a:xfrm>
        </p:spPr>
        <p:txBody>
          <a:bodyPr>
            <a:noAutofit/>
          </a:bodyPr>
          <a:lstStyle/>
          <a:p>
            <a:pPr marL="0" indent="0" eaLnBrk="1" hangingPunct="1">
              <a:buFont typeface="Wingdings" panose="05000000000000000000" pitchFamily="2" charset="2"/>
              <a:buNone/>
            </a:pPr>
            <a:endParaRPr lang="en-GB" altLang="en-US" sz="2400" dirty="0">
              <a:cs typeface="Arial" panose="020B0604020202020204" pitchFamily="34" charset="0"/>
            </a:endParaRPr>
          </a:p>
          <a:p>
            <a:pPr marL="0" indent="0" eaLnBrk="1" hangingPunct="1">
              <a:buFont typeface="Wingdings" panose="05000000000000000000" pitchFamily="2" charset="2"/>
              <a:buNone/>
            </a:pPr>
            <a:r>
              <a:rPr lang="en-GB" altLang="en-US" sz="2400" dirty="0">
                <a:cs typeface="Arial" panose="020B0604020202020204" pitchFamily="34" charset="0"/>
              </a:rPr>
              <a:t>Practitioners who believe a child or family requires help have a responsibility to discuss this with the family and where possible agree a way forward with them. This will ensure that parents are aware of worries and of what information will be shared. Children and families have a right to confidentiality, and we should always seek their consent and cooperation where we want to share information about them with others. However, </a:t>
            </a:r>
            <a:r>
              <a:rPr lang="en-GB" altLang="en-US" sz="2400" b="1" dirty="0">
                <a:cs typeface="Arial" panose="020B0604020202020204" pitchFamily="34" charset="0"/>
              </a:rPr>
              <a:t>if you consider a child is likely to or is suffering from significant harm, consent is not needed to share information or make a referral to Children’s Social Care via MASH</a:t>
            </a:r>
            <a:r>
              <a:rPr lang="en-GB" altLang="en-US" sz="2400" dirty="0">
                <a:cs typeface="Arial" panose="020B0604020202020204" pitchFamily="34" charset="0"/>
              </a:rPr>
              <a:t>. You have a duty to share in these circumstances.</a:t>
            </a:r>
          </a:p>
          <a:p>
            <a:pPr marL="0" indent="0" eaLnBrk="1" hangingPunct="1">
              <a:buFont typeface="Wingdings" panose="05000000000000000000" pitchFamily="2" charset="2"/>
              <a:buNone/>
            </a:pPr>
            <a:endParaRPr lang="en-GB" altLang="en-US" sz="2400" dirty="0">
              <a:cs typeface="Arial" panose="020B0604020202020204" pitchFamily="34" charset="0"/>
            </a:endParaRPr>
          </a:p>
          <a:p>
            <a:pPr marL="0" indent="0">
              <a:buFont typeface="Wingdings" panose="05000000000000000000" pitchFamily="2" charset="2"/>
              <a:buNone/>
            </a:pPr>
            <a:r>
              <a:rPr lang="en-GB" altLang="en-US" sz="2400" dirty="0"/>
              <a:t>In some situations, it will not be clear that a child is at risk of significant harm, but it is apparent that their safety may be at risk. In these circumstances sharing information without consent may still be appropriate. </a:t>
            </a:r>
            <a:r>
              <a:rPr lang="en-GB" altLang="en-US" sz="2400" b="1" i="1" dirty="0"/>
              <a:t>If this is the case it is still good practice to discuss your worries with the family, unless you consider this would put anyone at greater risk of harm.</a:t>
            </a:r>
            <a:endParaRPr lang="en-GB" altLang="en-US" sz="2400" b="1" i="1" dirty="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8225C"/>
                </a:solidFill>
                <a:effectLst/>
                <a:uLnTx/>
                <a:uFillTx/>
                <a:ea typeface="Ebrima" panose="02000000000000000000" pitchFamily="2" charset="0"/>
                <a:cs typeface="Ebrima" panose="02000000000000000000" pitchFamily="2" charset="0"/>
              </a:rPr>
              <a:t>	</a:t>
            </a:r>
            <a:endParaRPr lang="en-GB" sz="2400" dirty="0"/>
          </a:p>
        </p:txBody>
      </p:sp>
    </p:spTree>
    <p:extLst>
      <p:ext uri="{BB962C8B-B14F-4D97-AF65-F5344CB8AC3E}">
        <p14:creationId xmlns:p14="http://schemas.microsoft.com/office/powerpoint/2010/main" val="23512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5304</Words>
  <Application>Microsoft Macintosh PowerPoint</Application>
  <PresentationFormat>Widescreen</PresentationFormat>
  <Paragraphs>439</Paragraphs>
  <Slides>54</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ADLaM Display</vt:lpstr>
      <vt:lpstr>Arial</vt:lpstr>
      <vt:lpstr>Cabin</vt:lpstr>
      <vt:lpstr>Calibri</vt:lpstr>
      <vt:lpstr>Calibri Light</vt:lpstr>
      <vt:lpstr>Congenial Black</vt:lpstr>
      <vt:lpstr>Ebrima</vt:lpstr>
      <vt:lpstr>Raleway</vt:lpstr>
      <vt:lpstr>Tondo</vt:lpstr>
      <vt:lpstr>Wingdings</vt:lpstr>
      <vt:lpstr>Office Theme</vt:lpstr>
      <vt:lpstr>Stream 1 - Referral </vt:lpstr>
      <vt:lpstr>Writing Effective Referrals</vt:lpstr>
      <vt:lpstr>The Statutory Guidance</vt:lpstr>
      <vt:lpstr>The Statutory Guidance</vt:lpstr>
      <vt:lpstr>Threshold Documents</vt:lpstr>
      <vt:lpstr>Threshold levels</vt:lpstr>
      <vt:lpstr>Determining Need –  Questions I Need to Consider </vt:lpstr>
      <vt:lpstr>Determining Need –  Questions I Need to Consider </vt:lpstr>
      <vt:lpstr>Consent and information sharing</vt:lpstr>
      <vt:lpstr>Consent and Information Sharing</vt:lpstr>
      <vt:lpstr>S47 child protection enquiry</vt:lpstr>
      <vt:lpstr>Referral Data</vt:lpstr>
      <vt:lpstr>Referral Data</vt:lpstr>
      <vt:lpstr>Overview of a Multi-Agency Safeguarding Hub</vt:lpstr>
      <vt:lpstr>Example of what happens when you contact the MASH front door?</vt:lpstr>
      <vt:lpstr>Example of a MASH</vt:lpstr>
      <vt:lpstr>Rising thresholds?</vt:lpstr>
      <vt:lpstr>Why ‘no further action’ &amp; ‘not met threshold’ ?</vt:lpstr>
      <vt:lpstr>What can DSLs do?</vt:lpstr>
      <vt:lpstr>What makes a good referral</vt:lpstr>
      <vt:lpstr>What makes a poor referral?</vt:lpstr>
      <vt:lpstr>Referral Checklist</vt:lpstr>
      <vt:lpstr>Referral Checklist</vt:lpstr>
      <vt:lpstr>Challenges we face when making referrals to social care…</vt:lpstr>
      <vt:lpstr>Tips for making effective referrals</vt:lpstr>
      <vt:lpstr>Questions</vt:lpstr>
      <vt:lpstr>How and when to challenge a referral </vt:lpstr>
      <vt:lpstr>How and when to challenge  </vt:lpstr>
      <vt:lpstr>How and when to challenge  </vt:lpstr>
      <vt:lpstr>Why challenge?  </vt:lpstr>
      <vt:lpstr>Why challenge?  </vt:lpstr>
      <vt:lpstr>Why challenge?  </vt:lpstr>
      <vt:lpstr>How to Challenge?  </vt:lpstr>
      <vt:lpstr>How to Challenge?  </vt:lpstr>
      <vt:lpstr>How to Challenge?  </vt:lpstr>
      <vt:lpstr>When to Challenge?  </vt:lpstr>
      <vt:lpstr>When to Challenge?  </vt:lpstr>
      <vt:lpstr>What Next?  </vt:lpstr>
      <vt:lpstr>What Next?  </vt:lpstr>
      <vt:lpstr>What Next?  </vt:lpstr>
      <vt:lpstr>Questions</vt:lpstr>
      <vt:lpstr>Managing Relationships Post Referral</vt:lpstr>
      <vt:lpstr>Agree or Disagree?</vt:lpstr>
      <vt:lpstr>Agree or Disagree?</vt:lpstr>
      <vt:lpstr>Agree or Disagree?</vt:lpstr>
      <vt:lpstr>Agree or Disagree?</vt:lpstr>
      <vt:lpstr>Getting the fullest picture </vt:lpstr>
      <vt:lpstr>Getting the fullest picture </vt:lpstr>
      <vt:lpstr>Strike Whilst The Iron is Hot</vt:lpstr>
      <vt:lpstr>Getting Comfortable With The Uncomfortable…</vt:lpstr>
      <vt:lpstr>Acceptance</vt:lpstr>
      <vt:lpstr>Authenticity</vt:lpstr>
      <vt:lpstr>Relate- Restore- Reconnect</vt:lpstr>
      <vt:lpstr>Questions</vt:lpstr>
    </vt:vector>
  </TitlesOfParts>
  <Company>Oasis Community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NAASA Designated Safeguarding Leads Conference</dc:title>
  <dc:creator>Jon Needham</dc:creator>
  <cp:lastModifiedBy>Daniel Halls</cp:lastModifiedBy>
  <cp:revision>4</cp:revision>
  <dcterms:created xsi:type="dcterms:W3CDTF">2023-10-17T14:01:15Z</dcterms:created>
  <dcterms:modified xsi:type="dcterms:W3CDTF">2024-02-21T20:18:15Z</dcterms:modified>
</cp:coreProperties>
</file>