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61"/>
  </p:notesMasterIdLst>
  <p:sldIdLst>
    <p:sldId id="256" r:id="rId2"/>
    <p:sldId id="257" r:id="rId3"/>
    <p:sldId id="279" r:id="rId4"/>
    <p:sldId id="303" r:id="rId5"/>
    <p:sldId id="290" r:id="rId6"/>
    <p:sldId id="291" r:id="rId7"/>
    <p:sldId id="292" r:id="rId8"/>
    <p:sldId id="293" r:id="rId9"/>
    <p:sldId id="294" r:id="rId10"/>
    <p:sldId id="302" r:id="rId11"/>
    <p:sldId id="295" r:id="rId12"/>
    <p:sldId id="296" r:id="rId13"/>
    <p:sldId id="297" r:id="rId14"/>
    <p:sldId id="307" r:id="rId15"/>
    <p:sldId id="289" r:id="rId16"/>
    <p:sldId id="288" r:id="rId17"/>
    <p:sldId id="300" r:id="rId18"/>
    <p:sldId id="287" r:id="rId19"/>
    <p:sldId id="286" r:id="rId20"/>
    <p:sldId id="301" r:id="rId21"/>
    <p:sldId id="284" r:id="rId22"/>
    <p:sldId id="299" r:id="rId23"/>
    <p:sldId id="281" r:id="rId24"/>
    <p:sldId id="282" r:id="rId25"/>
    <p:sldId id="283" r:id="rId26"/>
    <p:sldId id="305" r:id="rId27"/>
    <p:sldId id="259" r:id="rId28"/>
    <p:sldId id="308" r:id="rId29"/>
    <p:sldId id="264" r:id="rId30"/>
    <p:sldId id="260" r:id="rId31"/>
    <p:sldId id="262" r:id="rId32"/>
    <p:sldId id="263" r:id="rId33"/>
    <p:sldId id="265" r:id="rId34"/>
    <p:sldId id="266" r:id="rId35"/>
    <p:sldId id="267" r:id="rId36"/>
    <p:sldId id="309" r:id="rId37"/>
    <p:sldId id="310" r:id="rId38"/>
    <p:sldId id="258" r:id="rId39"/>
    <p:sldId id="311" r:id="rId40"/>
    <p:sldId id="270" r:id="rId41"/>
    <p:sldId id="271" r:id="rId42"/>
    <p:sldId id="312" r:id="rId43"/>
    <p:sldId id="272" r:id="rId44"/>
    <p:sldId id="313" r:id="rId45"/>
    <p:sldId id="314" r:id="rId46"/>
    <p:sldId id="273" r:id="rId47"/>
    <p:sldId id="274" r:id="rId48"/>
    <p:sldId id="275" r:id="rId49"/>
    <p:sldId id="276" r:id="rId50"/>
    <p:sldId id="277" r:id="rId51"/>
    <p:sldId id="278" r:id="rId52"/>
    <p:sldId id="315" r:id="rId53"/>
    <p:sldId id="280" r:id="rId54"/>
    <p:sldId id="316" r:id="rId55"/>
    <p:sldId id="317" r:id="rId56"/>
    <p:sldId id="318" r:id="rId57"/>
    <p:sldId id="319" r:id="rId58"/>
    <p:sldId id="269" r:id="rId59"/>
    <p:sldId id="32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showGuides="1">
      <p:cViewPr varScale="1">
        <p:scale>
          <a:sx n="107" d="100"/>
          <a:sy n="107" d="100"/>
        </p:scale>
        <p:origin x="776" y="160"/>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1E39B-7EB9-4128-91AE-3B8E4C0C8F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4A8354E9-E8A5-4EA1-AAC5-4C00BCB9FAE9}">
      <dgm:prSet phldrT="[Text]" phldr="0"/>
      <dgm:spPr/>
      <dgm:t>
        <a:bodyPr/>
        <a:lstStyle/>
        <a:p>
          <a:pPr rtl="0"/>
          <a:r>
            <a:rPr lang="en-GB" dirty="0">
              <a:latin typeface="Calibri Light" panose="020F0302020204030204"/>
            </a:rPr>
            <a:t>Barriers to Disclosure</a:t>
          </a:r>
          <a:endParaRPr lang="en-GB" dirty="0"/>
        </a:p>
      </dgm:t>
    </dgm:pt>
    <dgm:pt modelId="{E81F88DA-8E04-4B45-9154-8852A686F912}" type="parTrans" cxnId="{8C5A961F-3497-4E21-B4F0-F206AEFDEABB}">
      <dgm:prSet/>
      <dgm:spPr/>
      <dgm:t>
        <a:bodyPr/>
        <a:lstStyle/>
        <a:p>
          <a:endParaRPr lang="en-GB"/>
        </a:p>
      </dgm:t>
    </dgm:pt>
    <dgm:pt modelId="{43A85164-213A-4A88-9ADD-4EB0FCB9EAD0}" type="sibTrans" cxnId="{8C5A961F-3497-4E21-B4F0-F206AEFDEABB}">
      <dgm:prSet/>
      <dgm:spPr/>
      <dgm:t>
        <a:bodyPr/>
        <a:lstStyle/>
        <a:p>
          <a:endParaRPr lang="en-GB"/>
        </a:p>
      </dgm:t>
    </dgm:pt>
    <dgm:pt modelId="{239FFB0F-2EFC-4863-952E-44E2C55DF233}">
      <dgm:prSet phldrT="[Text]" phldr="0"/>
      <dgm:spPr/>
      <dgm:t>
        <a:bodyPr/>
        <a:lstStyle/>
        <a:p>
          <a:pPr rtl="0"/>
          <a:r>
            <a:rPr lang="en-GB" dirty="0">
              <a:latin typeface="Calibri Light" panose="020F0302020204030204"/>
            </a:rPr>
            <a:t>Safeguarding Culture </a:t>
          </a:r>
          <a:endParaRPr lang="en-GB" dirty="0"/>
        </a:p>
      </dgm:t>
    </dgm:pt>
    <dgm:pt modelId="{E783103A-294D-4696-BAAE-D08364A18CF1}" type="parTrans" cxnId="{030D4324-AC99-4C5F-8361-FAD1B96A266B}">
      <dgm:prSet/>
      <dgm:spPr/>
      <dgm:t>
        <a:bodyPr/>
        <a:lstStyle/>
        <a:p>
          <a:endParaRPr lang="en-GB"/>
        </a:p>
      </dgm:t>
    </dgm:pt>
    <dgm:pt modelId="{ACB6BA7F-047D-4939-9352-5F48F1243EAC}" type="sibTrans" cxnId="{030D4324-AC99-4C5F-8361-FAD1B96A266B}">
      <dgm:prSet/>
      <dgm:spPr/>
      <dgm:t>
        <a:bodyPr/>
        <a:lstStyle/>
        <a:p>
          <a:endParaRPr lang="en-GB"/>
        </a:p>
      </dgm:t>
    </dgm:pt>
    <dgm:pt modelId="{644CA7B1-279D-4C9C-A8E8-9BB3A5D8CF58}">
      <dgm:prSet phldrT="[Text]" phldr="0"/>
      <dgm:spPr/>
      <dgm:t>
        <a:bodyPr/>
        <a:lstStyle/>
        <a:p>
          <a:pPr rtl="0"/>
          <a:r>
            <a:rPr lang="en-GB" dirty="0">
              <a:latin typeface="Calibri Light" panose="020F0302020204030204"/>
            </a:rPr>
            <a:t>Psychological Safety </a:t>
          </a:r>
          <a:endParaRPr lang="en-GB" dirty="0"/>
        </a:p>
      </dgm:t>
    </dgm:pt>
    <dgm:pt modelId="{97348261-A9EC-4A98-9443-19A2BF890BFB}" type="parTrans" cxnId="{36C21D2B-A632-45C2-BBF8-018AA44B46BF}">
      <dgm:prSet/>
      <dgm:spPr/>
      <dgm:t>
        <a:bodyPr/>
        <a:lstStyle/>
        <a:p>
          <a:endParaRPr lang="en-GB"/>
        </a:p>
      </dgm:t>
    </dgm:pt>
    <dgm:pt modelId="{69448A42-4D41-4299-BAE7-DB2890E37EF5}" type="sibTrans" cxnId="{36C21D2B-A632-45C2-BBF8-018AA44B46BF}">
      <dgm:prSet/>
      <dgm:spPr/>
      <dgm:t>
        <a:bodyPr/>
        <a:lstStyle/>
        <a:p>
          <a:endParaRPr lang="en-GB"/>
        </a:p>
      </dgm:t>
    </dgm:pt>
    <dgm:pt modelId="{432D78C0-653C-4FC6-B12E-1E08FBD73C9F}">
      <dgm:prSet phldrT="[Text]" phldr="0"/>
      <dgm:spPr/>
      <dgm:t>
        <a:bodyPr/>
        <a:lstStyle/>
        <a:p>
          <a:pPr rtl="0"/>
          <a:r>
            <a:rPr lang="en-GB" dirty="0">
              <a:latin typeface="Calibri Light" panose="020F0302020204030204"/>
            </a:rPr>
            <a:t>Verbal Routes </a:t>
          </a:r>
          <a:endParaRPr lang="en-GB" dirty="0"/>
        </a:p>
      </dgm:t>
    </dgm:pt>
    <dgm:pt modelId="{1F4F4CD1-7A68-4C35-87CA-83D5DAD3C2C2}" type="parTrans" cxnId="{D34192EF-9052-4F47-91AF-53D0587A18F5}">
      <dgm:prSet/>
      <dgm:spPr/>
      <dgm:t>
        <a:bodyPr/>
        <a:lstStyle/>
        <a:p>
          <a:endParaRPr lang="en-GB"/>
        </a:p>
      </dgm:t>
    </dgm:pt>
    <dgm:pt modelId="{B388F2D9-5F43-4B72-9D3B-CBE93968EFB1}" type="sibTrans" cxnId="{D34192EF-9052-4F47-91AF-53D0587A18F5}">
      <dgm:prSet/>
      <dgm:spPr/>
      <dgm:t>
        <a:bodyPr/>
        <a:lstStyle/>
        <a:p>
          <a:endParaRPr lang="en-GB"/>
        </a:p>
      </dgm:t>
    </dgm:pt>
    <dgm:pt modelId="{55710DB2-82D2-43BD-9B4F-05E6E65A4027}">
      <dgm:prSet phldrT="[Text]" phldr="0"/>
      <dgm:spPr/>
      <dgm:t>
        <a:bodyPr/>
        <a:lstStyle/>
        <a:p>
          <a:pPr rtl="0"/>
          <a:r>
            <a:rPr lang="en-GB" dirty="0">
              <a:latin typeface="Calibri Light" panose="020F0302020204030204"/>
            </a:rPr>
            <a:t>Non-Verbal Routes </a:t>
          </a:r>
        </a:p>
      </dgm:t>
    </dgm:pt>
    <dgm:pt modelId="{34BB2E59-4C7F-4BB4-B705-626BC773D2A4}" type="parTrans" cxnId="{438F0526-8A5C-4B3B-9501-7A281026FBC7}">
      <dgm:prSet/>
      <dgm:spPr/>
      <dgm:t>
        <a:bodyPr/>
        <a:lstStyle/>
        <a:p>
          <a:endParaRPr lang="en-GB"/>
        </a:p>
      </dgm:t>
    </dgm:pt>
    <dgm:pt modelId="{FFCFDAC3-9236-4CE8-B18B-DE5AEB5A864E}" type="sibTrans" cxnId="{438F0526-8A5C-4B3B-9501-7A281026FBC7}">
      <dgm:prSet/>
      <dgm:spPr/>
      <dgm:t>
        <a:bodyPr/>
        <a:lstStyle/>
        <a:p>
          <a:endParaRPr lang="en-GB"/>
        </a:p>
      </dgm:t>
    </dgm:pt>
    <dgm:pt modelId="{76C3A5A7-1EBC-43FE-A8A3-F8973C6EA507}">
      <dgm:prSet phldr="0"/>
      <dgm:spPr/>
      <dgm:t>
        <a:bodyPr/>
        <a:lstStyle/>
        <a:p>
          <a:pPr rtl="0"/>
          <a:r>
            <a:rPr lang="en-GB" dirty="0">
              <a:latin typeface="Calibri Light" panose="020F0302020204030204"/>
            </a:rPr>
            <a:t>Online Routes </a:t>
          </a:r>
          <a:endParaRPr lang="en-GB" dirty="0"/>
        </a:p>
      </dgm:t>
    </dgm:pt>
    <dgm:pt modelId="{B283FA40-A3D4-4778-8D4C-A951CD3393F6}" type="parTrans" cxnId="{99D290A1-D527-4657-825E-FCE3BC754950}">
      <dgm:prSet/>
      <dgm:spPr/>
    </dgm:pt>
    <dgm:pt modelId="{2CECF984-55F8-4AAB-8559-600B8B33AA20}" type="sibTrans" cxnId="{99D290A1-D527-4657-825E-FCE3BC754950}">
      <dgm:prSet/>
      <dgm:spPr/>
    </dgm:pt>
    <dgm:pt modelId="{8AAF0C2C-7522-4790-AD6A-2BF1679DD188}">
      <dgm:prSet phldr="0"/>
      <dgm:spPr/>
      <dgm:t>
        <a:bodyPr/>
        <a:lstStyle/>
        <a:p>
          <a:pPr rtl="0"/>
          <a:r>
            <a:rPr lang="en-GB" dirty="0">
              <a:latin typeface="Calibri Light" panose="020F0302020204030204"/>
            </a:rPr>
            <a:t>Voice of the child and lived experiences </a:t>
          </a:r>
        </a:p>
      </dgm:t>
    </dgm:pt>
    <dgm:pt modelId="{D7D16B49-65D2-41E3-A559-FBA532B8B663}" type="parTrans" cxnId="{5D4CB0AA-F351-4572-830A-307EFCB5371E}">
      <dgm:prSet/>
      <dgm:spPr/>
    </dgm:pt>
    <dgm:pt modelId="{865F4DE9-E68D-4108-983B-B28BE1133970}" type="sibTrans" cxnId="{5D4CB0AA-F351-4572-830A-307EFCB5371E}">
      <dgm:prSet/>
      <dgm:spPr/>
    </dgm:pt>
    <dgm:pt modelId="{CED01CC4-0D94-4B9B-A1A4-9E55D544B3ED}">
      <dgm:prSet phldr="0"/>
      <dgm:spPr/>
      <dgm:t>
        <a:bodyPr/>
        <a:lstStyle/>
        <a:p>
          <a:pPr rtl="0"/>
          <a:r>
            <a:rPr lang="en-GB" dirty="0">
              <a:latin typeface="Calibri Light" panose="020F0302020204030204"/>
            </a:rPr>
            <a:t>Safe Spaces</a:t>
          </a:r>
        </a:p>
      </dgm:t>
    </dgm:pt>
    <dgm:pt modelId="{441F1F19-2359-4935-928F-C32B862CB9DB}" type="parTrans" cxnId="{B5F7593C-8688-4E02-8E82-74B6D611E3CF}">
      <dgm:prSet/>
      <dgm:spPr/>
    </dgm:pt>
    <dgm:pt modelId="{240187C2-4858-416F-BC65-9F4568C9BB7D}" type="sibTrans" cxnId="{B5F7593C-8688-4E02-8E82-74B6D611E3CF}">
      <dgm:prSet/>
      <dgm:spPr/>
    </dgm:pt>
    <dgm:pt modelId="{1D2CBE8B-9D9A-4129-8FCE-00ADCF92B663}" type="pres">
      <dgm:prSet presAssocID="{01E1E39B-7EB9-4128-91AE-3B8E4C0C8F31}" presName="diagram" presStyleCnt="0">
        <dgm:presLayoutVars>
          <dgm:dir/>
          <dgm:resizeHandles val="exact"/>
        </dgm:presLayoutVars>
      </dgm:prSet>
      <dgm:spPr/>
    </dgm:pt>
    <dgm:pt modelId="{34719BB7-1C75-41AA-B58D-A1BC3C0DDA12}" type="pres">
      <dgm:prSet presAssocID="{4A8354E9-E8A5-4EA1-AAC5-4C00BCB9FAE9}" presName="node" presStyleLbl="node1" presStyleIdx="0" presStyleCnt="8">
        <dgm:presLayoutVars>
          <dgm:bulletEnabled val="1"/>
        </dgm:presLayoutVars>
      </dgm:prSet>
      <dgm:spPr/>
    </dgm:pt>
    <dgm:pt modelId="{21A0BDE0-5C21-427A-8F82-CD597226C48D}" type="pres">
      <dgm:prSet presAssocID="{43A85164-213A-4A88-9ADD-4EB0FCB9EAD0}" presName="sibTrans" presStyleCnt="0"/>
      <dgm:spPr/>
    </dgm:pt>
    <dgm:pt modelId="{56C47335-8EF7-424E-99CB-AEDE2AAA71AE}" type="pres">
      <dgm:prSet presAssocID="{239FFB0F-2EFC-4863-952E-44E2C55DF233}" presName="node" presStyleLbl="node1" presStyleIdx="1" presStyleCnt="8">
        <dgm:presLayoutVars>
          <dgm:bulletEnabled val="1"/>
        </dgm:presLayoutVars>
      </dgm:prSet>
      <dgm:spPr/>
    </dgm:pt>
    <dgm:pt modelId="{5FECCB34-9AAD-4BB1-A420-E36466D1DA53}" type="pres">
      <dgm:prSet presAssocID="{ACB6BA7F-047D-4939-9352-5F48F1243EAC}" presName="sibTrans" presStyleCnt="0"/>
      <dgm:spPr/>
    </dgm:pt>
    <dgm:pt modelId="{4C483E43-5ADC-4C5B-953F-756B02D6C405}" type="pres">
      <dgm:prSet presAssocID="{644CA7B1-279D-4C9C-A8E8-9BB3A5D8CF58}" presName="node" presStyleLbl="node1" presStyleIdx="2" presStyleCnt="8">
        <dgm:presLayoutVars>
          <dgm:bulletEnabled val="1"/>
        </dgm:presLayoutVars>
      </dgm:prSet>
      <dgm:spPr/>
    </dgm:pt>
    <dgm:pt modelId="{6FD31BD2-466D-4983-9B56-9ED4EF94A004}" type="pres">
      <dgm:prSet presAssocID="{69448A42-4D41-4299-BAE7-DB2890E37EF5}" presName="sibTrans" presStyleCnt="0"/>
      <dgm:spPr/>
    </dgm:pt>
    <dgm:pt modelId="{00C8CA43-84E1-4934-8C31-EB23286A1448}" type="pres">
      <dgm:prSet presAssocID="{CED01CC4-0D94-4B9B-A1A4-9E55D544B3ED}" presName="node" presStyleLbl="node1" presStyleIdx="3" presStyleCnt="8">
        <dgm:presLayoutVars>
          <dgm:bulletEnabled val="1"/>
        </dgm:presLayoutVars>
      </dgm:prSet>
      <dgm:spPr/>
    </dgm:pt>
    <dgm:pt modelId="{D52C4CF1-08A1-48AE-8E5C-C5FDC0297D05}" type="pres">
      <dgm:prSet presAssocID="{240187C2-4858-416F-BC65-9F4568C9BB7D}" presName="sibTrans" presStyleCnt="0"/>
      <dgm:spPr/>
    </dgm:pt>
    <dgm:pt modelId="{A5A4CF58-45D1-4076-8A9E-DEF8D7BBAF31}" type="pres">
      <dgm:prSet presAssocID="{432D78C0-653C-4FC6-B12E-1E08FBD73C9F}" presName="node" presStyleLbl="node1" presStyleIdx="4" presStyleCnt="8">
        <dgm:presLayoutVars>
          <dgm:bulletEnabled val="1"/>
        </dgm:presLayoutVars>
      </dgm:prSet>
      <dgm:spPr/>
    </dgm:pt>
    <dgm:pt modelId="{BD0589FE-61AE-4FBB-BFF1-511FDC8C76A4}" type="pres">
      <dgm:prSet presAssocID="{B388F2D9-5F43-4B72-9D3B-CBE93968EFB1}" presName="sibTrans" presStyleCnt="0"/>
      <dgm:spPr/>
    </dgm:pt>
    <dgm:pt modelId="{262C7171-D0E9-4EC3-9136-AC7377C43514}" type="pres">
      <dgm:prSet presAssocID="{55710DB2-82D2-43BD-9B4F-05E6E65A4027}" presName="node" presStyleLbl="node1" presStyleIdx="5" presStyleCnt="8">
        <dgm:presLayoutVars>
          <dgm:bulletEnabled val="1"/>
        </dgm:presLayoutVars>
      </dgm:prSet>
      <dgm:spPr/>
    </dgm:pt>
    <dgm:pt modelId="{AF9ECB8D-6645-4F17-9044-BABB8A8C3972}" type="pres">
      <dgm:prSet presAssocID="{FFCFDAC3-9236-4CE8-B18B-DE5AEB5A864E}" presName="sibTrans" presStyleCnt="0"/>
      <dgm:spPr/>
    </dgm:pt>
    <dgm:pt modelId="{A083B58C-DFFF-42A7-91E7-3190F5CBFBBC}" type="pres">
      <dgm:prSet presAssocID="{76C3A5A7-1EBC-43FE-A8A3-F8973C6EA507}" presName="node" presStyleLbl="node1" presStyleIdx="6" presStyleCnt="8">
        <dgm:presLayoutVars>
          <dgm:bulletEnabled val="1"/>
        </dgm:presLayoutVars>
      </dgm:prSet>
      <dgm:spPr/>
    </dgm:pt>
    <dgm:pt modelId="{1DD55BDB-9C71-4E5A-9883-79FC6154A973}" type="pres">
      <dgm:prSet presAssocID="{2CECF984-55F8-4AAB-8559-600B8B33AA20}" presName="sibTrans" presStyleCnt="0"/>
      <dgm:spPr/>
    </dgm:pt>
    <dgm:pt modelId="{A5FC531F-CAD3-447C-9975-546733197C40}" type="pres">
      <dgm:prSet presAssocID="{8AAF0C2C-7522-4790-AD6A-2BF1679DD188}" presName="node" presStyleLbl="node1" presStyleIdx="7" presStyleCnt="8">
        <dgm:presLayoutVars>
          <dgm:bulletEnabled val="1"/>
        </dgm:presLayoutVars>
      </dgm:prSet>
      <dgm:spPr/>
    </dgm:pt>
  </dgm:ptLst>
  <dgm:cxnLst>
    <dgm:cxn modelId="{8C5A961F-3497-4E21-B4F0-F206AEFDEABB}" srcId="{01E1E39B-7EB9-4128-91AE-3B8E4C0C8F31}" destId="{4A8354E9-E8A5-4EA1-AAC5-4C00BCB9FAE9}" srcOrd="0" destOrd="0" parTransId="{E81F88DA-8E04-4B45-9154-8852A686F912}" sibTransId="{43A85164-213A-4A88-9ADD-4EB0FCB9EAD0}"/>
    <dgm:cxn modelId="{030D4324-AC99-4C5F-8361-FAD1B96A266B}" srcId="{01E1E39B-7EB9-4128-91AE-3B8E4C0C8F31}" destId="{239FFB0F-2EFC-4863-952E-44E2C55DF233}" srcOrd="1" destOrd="0" parTransId="{E783103A-294D-4696-BAAE-D08364A18CF1}" sibTransId="{ACB6BA7F-047D-4939-9352-5F48F1243EAC}"/>
    <dgm:cxn modelId="{438F0526-8A5C-4B3B-9501-7A281026FBC7}" srcId="{01E1E39B-7EB9-4128-91AE-3B8E4C0C8F31}" destId="{55710DB2-82D2-43BD-9B4F-05E6E65A4027}" srcOrd="5" destOrd="0" parTransId="{34BB2E59-4C7F-4BB4-B705-626BC773D2A4}" sibTransId="{FFCFDAC3-9236-4CE8-B18B-DE5AEB5A864E}"/>
    <dgm:cxn modelId="{8E64CF29-EF57-454C-BFFA-55B7E4C7B271}" type="presOf" srcId="{644CA7B1-279D-4C9C-A8E8-9BB3A5D8CF58}" destId="{4C483E43-5ADC-4C5B-953F-756B02D6C405}" srcOrd="0" destOrd="0" presId="urn:microsoft.com/office/officeart/2005/8/layout/default"/>
    <dgm:cxn modelId="{1EB7832A-F53F-4BF2-B696-B1F3CCF92AB5}" type="presOf" srcId="{8AAF0C2C-7522-4790-AD6A-2BF1679DD188}" destId="{A5FC531F-CAD3-447C-9975-546733197C40}" srcOrd="0" destOrd="0" presId="urn:microsoft.com/office/officeart/2005/8/layout/default"/>
    <dgm:cxn modelId="{36C21D2B-A632-45C2-BBF8-018AA44B46BF}" srcId="{01E1E39B-7EB9-4128-91AE-3B8E4C0C8F31}" destId="{644CA7B1-279D-4C9C-A8E8-9BB3A5D8CF58}" srcOrd="2" destOrd="0" parTransId="{97348261-A9EC-4A98-9443-19A2BF890BFB}" sibTransId="{69448A42-4D41-4299-BAE7-DB2890E37EF5}"/>
    <dgm:cxn modelId="{6FE2742B-2554-43C7-B664-DC2444CD24FE}" type="presOf" srcId="{CED01CC4-0D94-4B9B-A1A4-9E55D544B3ED}" destId="{00C8CA43-84E1-4934-8C31-EB23286A1448}" srcOrd="0" destOrd="0" presId="urn:microsoft.com/office/officeart/2005/8/layout/default"/>
    <dgm:cxn modelId="{B5F7593C-8688-4E02-8E82-74B6D611E3CF}" srcId="{01E1E39B-7EB9-4128-91AE-3B8E4C0C8F31}" destId="{CED01CC4-0D94-4B9B-A1A4-9E55D544B3ED}" srcOrd="3" destOrd="0" parTransId="{441F1F19-2359-4935-928F-C32B862CB9DB}" sibTransId="{240187C2-4858-416F-BC65-9F4568C9BB7D}"/>
    <dgm:cxn modelId="{D83BC35C-7729-41D9-B8F8-FC394894DD4D}" type="presOf" srcId="{01E1E39B-7EB9-4128-91AE-3B8E4C0C8F31}" destId="{1D2CBE8B-9D9A-4129-8FCE-00ADCF92B663}" srcOrd="0" destOrd="0" presId="urn:microsoft.com/office/officeart/2005/8/layout/default"/>
    <dgm:cxn modelId="{A2BDE463-186C-49D8-8F01-E77200F333A8}" type="presOf" srcId="{76C3A5A7-1EBC-43FE-A8A3-F8973C6EA507}" destId="{A083B58C-DFFF-42A7-91E7-3190F5CBFBBC}" srcOrd="0" destOrd="0" presId="urn:microsoft.com/office/officeart/2005/8/layout/default"/>
    <dgm:cxn modelId="{54ED5B9D-7677-4A04-B442-8C9BEA191B2A}" type="presOf" srcId="{4A8354E9-E8A5-4EA1-AAC5-4C00BCB9FAE9}" destId="{34719BB7-1C75-41AA-B58D-A1BC3C0DDA12}" srcOrd="0" destOrd="0" presId="urn:microsoft.com/office/officeart/2005/8/layout/default"/>
    <dgm:cxn modelId="{99D290A1-D527-4657-825E-FCE3BC754950}" srcId="{01E1E39B-7EB9-4128-91AE-3B8E4C0C8F31}" destId="{76C3A5A7-1EBC-43FE-A8A3-F8973C6EA507}" srcOrd="6" destOrd="0" parTransId="{B283FA40-A3D4-4778-8D4C-A951CD3393F6}" sibTransId="{2CECF984-55F8-4AAB-8559-600B8B33AA20}"/>
    <dgm:cxn modelId="{726CBAA6-0B70-41C3-BFBB-D3037E266667}" type="presOf" srcId="{432D78C0-653C-4FC6-B12E-1E08FBD73C9F}" destId="{A5A4CF58-45D1-4076-8A9E-DEF8D7BBAF31}" srcOrd="0" destOrd="0" presId="urn:microsoft.com/office/officeart/2005/8/layout/default"/>
    <dgm:cxn modelId="{5D4CB0AA-F351-4572-830A-307EFCB5371E}" srcId="{01E1E39B-7EB9-4128-91AE-3B8E4C0C8F31}" destId="{8AAF0C2C-7522-4790-AD6A-2BF1679DD188}" srcOrd="7" destOrd="0" parTransId="{D7D16B49-65D2-41E3-A559-FBA532B8B663}" sibTransId="{865F4DE9-E68D-4108-983B-B28BE1133970}"/>
    <dgm:cxn modelId="{A9D576EC-96F6-470A-A4B0-EC680FA9BEF3}" type="presOf" srcId="{55710DB2-82D2-43BD-9B4F-05E6E65A4027}" destId="{262C7171-D0E9-4EC3-9136-AC7377C43514}" srcOrd="0" destOrd="0" presId="urn:microsoft.com/office/officeart/2005/8/layout/default"/>
    <dgm:cxn modelId="{D34192EF-9052-4F47-91AF-53D0587A18F5}" srcId="{01E1E39B-7EB9-4128-91AE-3B8E4C0C8F31}" destId="{432D78C0-653C-4FC6-B12E-1E08FBD73C9F}" srcOrd="4" destOrd="0" parTransId="{1F4F4CD1-7A68-4C35-87CA-83D5DAD3C2C2}" sibTransId="{B388F2D9-5F43-4B72-9D3B-CBE93968EFB1}"/>
    <dgm:cxn modelId="{385B10FE-3357-4253-921B-8F390ACF21F5}" type="presOf" srcId="{239FFB0F-2EFC-4863-952E-44E2C55DF233}" destId="{56C47335-8EF7-424E-99CB-AEDE2AAA71AE}" srcOrd="0" destOrd="0" presId="urn:microsoft.com/office/officeart/2005/8/layout/default"/>
    <dgm:cxn modelId="{851563B5-5A73-473D-947B-FD42A933C0B1}" type="presParOf" srcId="{1D2CBE8B-9D9A-4129-8FCE-00ADCF92B663}" destId="{34719BB7-1C75-41AA-B58D-A1BC3C0DDA12}" srcOrd="0" destOrd="0" presId="urn:microsoft.com/office/officeart/2005/8/layout/default"/>
    <dgm:cxn modelId="{D2B431A1-7D29-4EB1-AC33-F2C67563E0BD}" type="presParOf" srcId="{1D2CBE8B-9D9A-4129-8FCE-00ADCF92B663}" destId="{21A0BDE0-5C21-427A-8F82-CD597226C48D}" srcOrd="1" destOrd="0" presId="urn:microsoft.com/office/officeart/2005/8/layout/default"/>
    <dgm:cxn modelId="{7975A3BB-2709-40B9-B624-816EDCF62D53}" type="presParOf" srcId="{1D2CBE8B-9D9A-4129-8FCE-00ADCF92B663}" destId="{56C47335-8EF7-424E-99CB-AEDE2AAA71AE}" srcOrd="2" destOrd="0" presId="urn:microsoft.com/office/officeart/2005/8/layout/default"/>
    <dgm:cxn modelId="{AA604C03-AA38-4FFA-9414-E04EB8D334A8}" type="presParOf" srcId="{1D2CBE8B-9D9A-4129-8FCE-00ADCF92B663}" destId="{5FECCB34-9AAD-4BB1-A420-E36466D1DA53}" srcOrd="3" destOrd="0" presId="urn:microsoft.com/office/officeart/2005/8/layout/default"/>
    <dgm:cxn modelId="{C9A3B25C-376D-4C6F-9A2D-727A994E3C9B}" type="presParOf" srcId="{1D2CBE8B-9D9A-4129-8FCE-00ADCF92B663}" destId="{4C483E43-5ADC-4C5B-953F-756B02D6C405}" srcOrd="4" destOrd="0" presId="urn:microsoft.com/office/officeart/2005/8/layout/default"/>
    <dgm:cxn modelId="{779A0A78-B67B-43AF-BDF3-9B3164297EF9}" type="presParOf" srcId="{1D2CBE8B-9D9A-4129-8FCE-00ADCF92B663}" destId="{6FD31BD2-466D-4983-9B56-9ED4EF94A004}" srcOrd="5" destOrd="0" presId="urn:microsoft.com/office/officeart/2005/8/layout/default"/>
    <dgm:cxn modelId="{15E4AE92-3149-4272-A76F-529027FBD6FD}" type="presParOf" srcId="{1D2CBE8B-9D9A-4129-8FCE-00ADCF92B663}" destId="{00C8CA43-84E1-4934-8C31-EB23286A1448}" srcOrd="6" destOrd="0" presId="urn:microsoft.com/office/officeart/2005/8/layout/default"/>
    <dgm:cxn modelId="{7B92AA00-1040-4927-807C-B16C3FA1E92D}" type="presParOf" srcId="{1D2CBE8B-9D9A-4129-8FCE-00ADCF92B663}" destId="{D52C4CF1-08A1-48AE-8E5C-C5FDC0297D05}" srcOrd="7" destOrd="0" presId="urn:microsoft.com/office/officeart/2005/8/layout/default"/>
    <dgm:cxn modelId="{FBCBCAF0-E970-4B69-B976-927B95F9A200}" type="presParOf" srcId="{1D2CBE8B-9D9A-4129-8FCE-00ADCF92B663}" destId="{A5A4CF58-45D1-4076-8A9E-DEF8D7BBAF31}" srcOrd="8" destOrd="0" presId="urn:microsoft.com/office/officeart/2005/8/layout/default"/>
    <dgm:cxn modelId="{C3A3946D-F447-4DAF-9677-5A9B4EA6FDCC}" type="presParOf" srcId="{1D2CBE8B-9D9A-4129-8FCE-00ADCF92B663}" destId="{BD0589FE-61AE-4FBB-BFF1-511FDC8C76A4}" srcOrd="9" destOrd="0" presId="urn:microsoft.com/office/officeart/2005/8/layout/default"/>
    <dgm:cxn modelId="{B7D1679C-598F-43E0-B940-071A21636606}" type="presParOf" srcId="{1D2CBE8B-9D9A-4129-8FCE-00ADCF92B663}" destId="{262C7171-D0E9-4EC3-9136-AC7377C43514}" srcOrd="10" destOrd="0" presId="urn:microsoft.com/office/officeart/2005/8/layout/default"/>
    <dgm:cxn modelId="{256F31B2-74E2-46CD-9B04-DA6058B02D97}" type="presParOf" srcId="{1D2CBE8B-9D9A-4129-8FCE-00ADCF92B663}" destId="{AF9ECB8D-6645-4F17-9044-BABB8A8C3972}" srcOrd="11" destOrd="0" presId="urn:microsoft.com/office/officeart/2005/8/layout/default"/>
    <dgm:cxn modelId="{9A3FBDAE-E518-4F10-9DB2-06C16FEC5070}" type="presParOf" srcId="{1D2CBE8B-9D9A-4129-8FCE-00ADCF92B663}" destId="{A083B58C-DFFF-42A7-91E7-3190F5CBFBBC}" srcOrd="12" destOrd="0" presId="urn:microsoft.com/office/officeart/2005/8/layout/default"/>
    <dgm:cxn modelId="{17D429BD-038C-4BD8-B2E4-40BC41BC7AC8}" type="presParOf" srcId="{1D2CBE8B-9D9A-4129-8FCE-00ADCF92B663}" destId="{1DD55BDB-9C71-4E5A-9883-79FC6154A973}" srcOrd="13" destOrd="0" presId="urn:microsoft.com/office/officeart/2005/8/layout/default"/>
    <dgm:cxn modelId="{E39B1881-9607-4505-8193-8F7BD075A176}" type="presParOf" srcId="{1D2CBE8B-9D9A-4129-8FCE-00ADCF92B663}" destId="{A5FC531F-CAD3-447C-9975-546733197C4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CF7DDA-42DA-42D4-A3DC-8A81A944DBAF}"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GB"/>
        </a:p>
      </dgm:t>
    </dgm:pt>
    <dgm:pt modelId="{1C8BAAFD-7422-4799-8257-A499D776DE76}">
      <dgm:prSet phldrT="[Text]" phldr="0"/>
      <dgm:spPr/>
      <dgm:t>
        <a:bodyPr/>
        <a:lstStyle/>
        <a:p>
          <a:r>
            <a:rPr lang="en-GB" dirty="0">
              <a:latin typeface="Calibri Light" panose="020F0302020204030204"/>
            </a:rPr>
            <a:t>Shame</a:t>
          </a:r>
          <a:endParaRPr lang="en-GB" dirty="0"/>
        </a:p>
      </dgm:t>
    </dgm:pt>
    <dgm:pt modelId="{B4228EC4-2BF7-4309-8BF9-9B8ECA27499A}" type="parTrans" cxnId="{DB679A3C-AB2C-4FBD-A930-291E48DCD766}">
      <dgm:prSet/>
      <dgm:spPr/>
      <dgm:t>
        <a:bodyPr/>
        <a:lstStyle/>
        <a:p>
          <a:endParaRPr lang="en-GB"/>
        </a:p>
      </dgm:t>
    </dgm:pt>
    <dgm:pt modelId="{0AD35185-FFBC-4E56-A876-3D8FEEF03CEE}" type="sibTrans" cxnId="{DB679A3C-AB2C-4FBD-A930-291E48DCD766}">
      <dgm:prSet/>
      <dgm:spPr/>
      <dgm:t>
        <a:bodyPr/>
        <a:lstStyle/>
        <a:p>
          <a:endParaRPr lang="en-GB"/>
        </a:p>
      </dgm:t>
    </dgm:pt>
    <dgm:pt modelId="{4B66C617-526A-46F9-A44B-34D4D7CD21FE}">
      <dgm:prSet phldrT="[Text]" phldr="0"/>
      <dgm:spPr/>
      <dgm:t>
        <a:bodyPr/>
        <a:lstStyle/>
        <a:p>
          <a:pPr rtl="0"/>
          <a:r>
            <a:rPr lang="en-GB" dirty="0">
              <a:latin typeface="Calibri Light" panose="020F0302020204030204"/>
            </a:rPr>
            <a:t>Language </a:t>
          </a:r>
          <a:endParaRPr lang="en-GB" dirty="0"/>
        </a:p>
      </dgm:t>
    </dgm:pt>
    <dgm:pt modelId="{02392DE4-EA17-491A-8BA6-12D9F30A030E}" type="parTrans" cxnId="{B47208A5-2225-45D9-831D-A772D6475ABC}">
      <dgm:prSet/>
      <dgm:spPr/>
      <dgm:t>
        <a:bodyPr/>
        <a:lstStyle/>
        <a:p>
          <a:endParaRPr lang="en-GB"/>
        </a:p>
      </dgm:t>
    </dgm:pt>
    <dgm:pt modelId="{544AA58B-A995-42DB-804F-7C6CC857959F}" type="sibTrans" cxnId="{B47208A5-2225-45D9-831D-A772D6475ABC}">
      <dgm:prSet/>
      <dgm:spPr/>
      <dgm:t>
        <a:bodyPr/>
        <a:lstStyle/>
        <a:p>
          <a:endParaRPr lang="en-GB"/>
        </a:p>
      </dgm:t>
    </dgm:pt>
    <dgm:pt modelId="{936E9F07-D658-4F6A-99E0-FBDBF063A8EC}">
      <dgm:prSet phldrT="[Text]" phldr="0"/>
      <dgm:spPr/>
      <dgm:t>
        <a:bodyPr/>
        <a:lstStyle/>
        <a:p>
          <a:pPr rtl="0"/>
          <a:r>
            <a:rPr lang="en-GB" dirty="0">
              <a:latin typeface="Calibri Light" panose="020F0302020204030204"/>
            </a:rPr>
            <a:t>Awareness </a:t>
          </a:r>
          <a:endParaRPr lang="en-GB" dirty="0"/>
        </a:p>
      </dgm:t>
    </dgm:pt>
    <dgm:pt modelId="{8F5D0D20-30D1-4A4A-81C1-03030677C20C}" type="parTrans" cxnId="{2B03C3AE-A767-4A4A-9FC0-A1D4B77F08BD}">
      <dgm:prSet/>
      <dgm:spPr/>
      <dgm:t>
        <a:bodyPr/>
        <a:lstStyle/>
        <a:p>
          <a:endParaRPr lang="en-GB"/>
        </a:p>
      </dgm:t>
    </dgm:pt>
    <dgm:pt modelId="{DDC093D9-EEF8-4AE1-A9BE-2DDEB8098622}" type="sibTrans" cxnId="{2B03C3AE-A767-4A4A-9FC0-A1D4B77F08BD}">
      <dgm:prSet/>
      <dgm:spPr/>
      <dgm:t>
        <a:bodyPr/>
        <a:lstStyle/>
        <a:p>
          <a:endParaRPr lang="en-GB"/>
        </a:p>
      </dgm:t>
    </dgm:pt>
    <dgm:pt modelId="{5841172C-535C-4471-B14E-E561E559B269}">
      <dgm:prSet phldrT="[Text]" phldr="0"/>
      <dgm:spPr/>
      <dgm:t>
        <a:bodyPr/>
        <a:lstStyle/>
        <a:p>
          <a:pPr rtl="0"/>
          <a:r>
            <a:rPr lang="en-GB" dirty="0">
              <a:latin typeface="Calibri Light" panose="020F0302020204030204"/>
            </a:rPr>
            <a:t>Culture </a:t>
          </a:r>
          <a:endParaRPr lang="en-GB" dirty="0"/>
        </a:p>
      </dgm:t>
    </dgm:pt>
    <dgm:pt modelId="{78052915-92EE-416C-AC25-706CF4C1C204}" type="parTrans" cxnId="{8EFD0B66-F887-40E5-A7ED-D6A934F4A648}">
      <dgm:prSet/>
      <dgm:spPr/>
      <dgm:t>
        <a:bodyPr/>
        <a:lstStyle/>
        <a:p>
          <a:endParaRPr lang="en-GB"/>
        </a:p>
      </dgm:t>
    </dgm:pt>
    <dgm:pt modelId="{F90C0ED3-32C1-4D70-BD2B-BA7C7B7BD96B}" type="sibTrans" cxnId="{8EFD0B66-F887-40E5-A7ED-D6A934F4A648}">
      <dgm:prSet/>
      <dgm:spPr/>
      <dgm:t>
        <a:bodyPr/>
        <a:lstStyle/>
        <a:p>
          <a:endParaRPr lang="en-GB"/>
        </a:p>
      </dgm:t>
    </dgm:pt>
    <dgm:pt modelId="{E06BFD2B-E7FD-4F32-AFD3-6631AEE995B0}">
      <dgm:prSet phldrT="[Text]" phldr="0"/>
      <dgm:spPr/>
      <dgm:t>
        <a:bodyPr/>
        <a:lstStyle/>
        <a:p>
          <a:r>
            <a:rPr lang="en-GB" dirty="0">
              <a:latin typeface="Calibri Light" panose="020F0302020204030204"/>
            </a:rPr>
            <a:t>Threat</a:t>
          </a:r>
          <a:endParaRPr lang="en-GB" dirty="0"/>
        </a:p>
      </dgm:t>
    </dgm:pt>
    <dgm:pt modelId="{44C57658-45BC-483F-9F6D-193D445CF901}" type="parTrans" cxnId="{9B1069B2-C5C6-4D80-904D-AC2DCA98C055}">
      <dgm:prSet/>
      <dgm:spPr/>
      <dgm:t>
        <a:bodyPr/>
        <a:lstStyle/>
        <a:p>
          <a:endParaRPr lang="en-GB"/>
        </a:p>
      </dgm:t>
    </dgm:pt>
    <dgm:pt modelId="{46FB7948-9478-4AFC-8FD9-C9F19790E928}" type="sibTrans" cxnId="{9B1069B2-C5C6-4D80-904D-AC2DCA98C055}">
      <dgm:prSet/>
      <dgm:spPr/>
      <dgm:t>
        <a:bodyPr/>
        <a:lstStyle/>
        <a:p>
          <a:endParaRPr lang="en-GB"/>
        </a:p>
      </dgm:t>
    </dgm:pt>
    <dgm:pt modelId="{B8F31FBE-DDF9-4C1D-A812-FD98174F14D9}">
      <dgm:prSet phldr="0"/>
      <dgm:spPr/>
      <dgm:t>
        <a:bodyPr/>
        <a:lstStyle/>
        <a:p>
          <a:pPr rtl="0"/>
          <a:r>
            <a:rPr lang="en-GB" dirty="0">
              <a:latin typeface="Calibri Light" panose="020F0302020204030204"/>
            </a:rPr>
            <a:t>Survival </a:t>
          </a:r>
        </a:p>
      </dgm:t>
    </dgm:pt>
    <dgm:pt modelId="{E58BDC2A-0C9B-4EA7-95C8-B94112F6E455}" type="parTrans" cxnId="{289E8B11-C192-4B0B-BDB8-2845C231CE04}">
      <dgm:prSet/>
      <dgm:spPr/>
    </dgm:pt>
    <dgm:pt modelId="{EF9D8CDF-FBF2-464C-BC1A-BCB9D0DBCACE}" type="sibTrans" cxnId="{289E8B11-C192-4B0B-BDB8-2845C231CE04}">
      <dgm:prSet/>
      <dgm:spPr/>
    </dgm:pt>
    <dgm:pt modelId="{971D4A5C-7847-4750-8D34-650549BA4232}">
      <dgm:prSet phldr="0"/>
      <dgm:spPr/>
      <dgm:t>
        <a:bodyPr/>
        <a:lstStyle/>
        <a:p>
          <a:pPr rtl="0"/>
          <a:r>
            <a:rPr lang="en-GB" dirty="0">
              <a:latin typeface="Calibri Light" panose="020F0302020204030204"/>
            </a:rPr>
            <a:t>Available disclosure routes</a:t>
          </a:r>
        </a:p>
      </dgm:t>
    </dgm:pt>
    <dgm:pt modelId="{3BE1FC35-6E0F-4982-AD89-E66C03499694}" type="parTrans" cxnId="{D053E459-26C5-43B3-9517-5BD942AC4763}">
      <dgm:prSet/>
      <dgm:spPr/>
    </dgm:pt>
    <dgm:pt modelId="{CE62FFFA-5147-40AD-9C2C-7114CF62368E}" type="sibTrans" cxnId="{D053E459-26C5-43B3-9517-5BD942AC4763}">
      <dgm:prSet/>
      <dgm:spPr/>
    </dgm:pt>
    <dgm:pt modelId="{CDCC6425-D6EB-4ED7-A3F6-A4022CF4E980}">
      <dgm:prSet phldr="0"/>
      <dgm:spPr/>
      <dgm:t>
        <a:bodyPr/>
        <a:lstStyle/>
        <a:p>
          <a:pPr rtl="0"/>
          <a:r>
            <a:rPr lang="en-GB" dirty="0">
              <a:latin typeface="Calibri Light" panose="020F0302020204030204"/>
            </a:rPr>
            <a:t>Expected consequences </a:t>
          </a:r>
        </a:p>
      </dgm:t>
    </dgm:pt>
    <dgm:pt modelId="{B3B26D79-D3BC-42B1-8241-546F3DE37BAB}" type="parTrans" cxnId="{495038B2-2435-4E1A-9A18-DA944ABC8DCC}">
      <dgm:prSet/>
      <dgm:spPr/>
    </dgm:pt>
    <dgm:pt modelId="{A00797F7-5E47-445A-A1F3-98956271E88A}" type="sibTrans" cxnId="{495038B2-2435-4E1A-9A18-DA944ABC8DCC}">
      <dgm:prSet/>
      <dgm:spPr/>
    </dgm:pt>
    <dgm:pt modelId="{B342B8F2-C1BD-4A8A-9652-3C37C25BF229}" type="pres">
      <dgm:prSet presAssocID="{10CF7DDA-42DA-42D4-A3DC-8A81A944DBAF}" presName="diagram" presStyleCnt="0">
        <dgm:presLayoutVars>
          <dgm:dir/>
          <dgm:resizeHandles val="exact"/>
        </dgm:presLayoutVars>
      </dgm:prSet>
      <dgm:spPr/>
    </dgm:pt>
    <dgm:pt modelId="{53AC6010-44B4-4F3C-BFBE-04D7A5448566}" type="pres">
      <dgm:prSet presAssocID="{1C8BAAFD-7422-4799-8257-A499D776DE76}" presName="node" presStyleLbl="node1" presStyleIdx="0" presStyleCnt="8">
        <dgm:presLayoutVars>
          <dgm:bulletEnabled val="1"/>
        </dgm:presLayoutVars>
      </dgm:prSet>
      <dgm:spPr/>
    </dgm:pt>
    <dgm:pt modelId="{08B60031-AF38-44B5-8090-6F09857B0884}" type="pres">
      <dgm:prSet presAssocID="{0AD35185-FFBC-4E56-A876-3D8FEEF03CEE}" presName="sibTrans" presStyleCnt="0"/>
      <dgm:spPr/>
    </dgm:pt>
    <dgm:pt modelId="{E4358919-4BC3-4B90-A5E1-F221C91F428E}" type="pres">
      <dgm:prSet presAssocID="{4B66C617-526A-46F9-A44B-34D4D7CD21FE}" presName="node" presStyleLbl="node1" presStyleIdx="1" presStyleCnt="8">
        <dgm:presLayoutVars>
          <dgm:bulletEnabled val="1"/>
        </dgm:presLayoutVars>
      </dgm:prSet>
      <dgm:spPr/>
    </dgm:pt>
    <dgm:pt modelId="{F77F7DFA-CB05-457F-8931-44DE248DF1F9}" type="pres">
      <dgm:prSet presAssocID="{544AA58B-A995-42DB-804F-7C6CC857959F}" presName="sibTrans" presStyleCnt="0"/>
      <dgm:spPr/>
    </dgm:pt>
    <dgm:pt modelId="{F282899D-AC60-4754-A94B-9F48C794F380}" type="pres">
      <dgm:prSet presAssocID="{936E9F07-D658-4F6A-99E0-FBDBF063A8EC}" presName="node" presStyleLbl="node1" presStyleIdx="2" presStyleCnt="8">
        <dgm:presLayoutVars>
          <dgm:bulletEnabled val="1"/>
        </dgm:presLayoutVars>
      </dgm:prSet>
      <dgm:spPr/>
    </dgm:pt>
    <dgm:pt modelId="{53E35007-844A-475B-AFF5-D0CF2C556511}" type="pres">
      <dgm:prSet presAssocID="{DDC093D9-EEF8-4AE1-A9BE-2DDEB8098622}" presName="sibTrans" presStyleCnt="0"/>
      <dgm:spPr/>
    </dgm:pt>
    <dgm:pt modelId="{E2DC47A0-2843-4EDD-A427-2F52689AC2FB}" type="pres">
      <dgm:prSet presAssocID="{5841172C-535C-4471-B14E-E561E559B269}" presName="node" presStyleLbl="node1" presStyleIdx="3" presStyleCnt="8">
        <dgm:presLayoutVars>
          <dgm:bulletEnabled val="1"/>
        </dgm:presLayoutVars>
      </dgm:prSet>
      <dgm:spPr/>
    </dgm:pt>
    <dgm:pt modelId="{E0D1608E-7144-4162-88D2-98A265AC3BB7}" type="pres">
      <dgm:prSet presAssocID="{F90C0ED3-32C1-4D70-BD2B-BA7C7B7BD96B}" presName="sibTrans" presStyleCnt="0"/>
      <dgm:spPr/>
    </dgm:pt>
    <dgm:pt modelId="{90518D6B-DE07-40F7-BEC8-0239AC7DA3E6}" type="pres">
      <dgm:prSet presAssocID="{B8F31FBE-DDF9-4C1D-A812-FD98174F14D9}" presName="node" presStyleLbl="node1" presStyleIdx="4" presStyleCnt="8">
        <dgm:presLayoutVars>
          <dgm:bulletEnabled val="1"/>
        </dgm:presLayoutVars>
      </dgm:prSet>
      <dgm:spPr/>
    </dgm:pt>
    <dgm:pt modelId="{4F023E86-4F69-464B-B749-3AE4C6F3A08F}" type="pres">
      <dgm:prSet presAssocID="{EF9D8CDF-FBF2-464C-BC1A-BCB9D0DBCACE}" presName="sibTrans" presStyleCnt="0"/>
      <dgm:spPr/>
    </dgm:pt>
    <dgm:pt modelId="{16FCF655-BE7E-4B08-AF61-5B8E033C4ABA}" type="pres">
      <dgm:prSet presAssocID="{E06BFD2B-E7FD-4F32-AFD3-6631AEE995B0}" presName="node" presStyleLbl="node1" presStyleIdx="5" presStyleCnt="8">
        <dgm:presLayoutVars>
          <dgm:bulletEnabled val="1"/>
        </dgm:presLayoutVars>
      </dgm:prSet>
      <dgm:spPr/>
    </dgm:pt>
    <dgm:pt modelId="{B675DB11-C6B0-4A25-8847-D995CF8FF48C}" type="pres">
      <dgm:prSet presAssocID="{46FB7948-9478-4AFC-8FD9-C9F19790E928}" presName="sibTrans" presStyleCnt="0"/>
      <dgm:spPr/>
    </dgm:pt>
    <dgm:pt modelId="{01C1CC69-E6F9-4935-9EEA-6B3839E14340}" type="pres">
      <dgm:prSet presAssocID="{971D4A5C-7847-4750-8D34-650549BA4232}" presName="node" presStyleLbl="node1" presStyleIdx="6" presStyleCnt="8">
        <dgm:presLayoutVars>
          <dgm:bulletEnabled val="1"/>
        </dgm:presLayoutVars>
      </dgm:prSet>
      <dgm:spPr/>
    </dgm:pt>
    <dgm:pt modelId="{9DF45FA3-F2BD-4960-B0AF-ABAB48271875}" type="pres">
      <dgm:prSet presAssocID="{CE62FFFA-5147-40AD-9C2C-7114CF62368E}" presName="sibTrans" presStyleCnt="0"/>
      <dgm:spPr/>
    </dgm:pt>
    <dgm:pt modelId="{89EE8641-8B9C-440A-AF60-1E274B4F1D60}" type="pres">
      <dgm:prSet presAssocID="{CDCC6425-D6EB-4ED7-A3F6-A4022CF4E980}" presName="node" presStyleLbl="node1" presStyleIdx="7" presStyleCnt="8">
        <dgm:presLayoutVars>
          <dgm:bulletEnabled val="1"/>
        </dgm:presLayoutVars>
      </dgm:prSet>
      <dgm:spPr/>
    </dgm:pt>
  </dgm:ptLst>
  <dgm:cxnLst>
    <dgm:cxn modelId="{289E8B11-C192-4B0B-BDB8-2845C231CE04}" srcId="{10CF7DDA-42DA-42D4-A3DC-8A81A944DBAF}" destId="{B8F31FBE-DDF9-4C1D-A812-FD98174F14D9}" srcOrd="4" destOrd="0" parTransId="{E58BDC2A-0C9B-4EA7-95C8-B94112F6E455}" sibTransId="{EF9D8CDF-FBF2-464C-BC1A-BCB9D0DBCACE}"/>
    <dgm:cxn modelId="{DB679A3C-AB2C-4FBD-A930-291E48DCD766}" srcId="{10CF7DDA-42DA-42D4-A3DC-8A81A944DBAF}" destId="{1C8BAAFD-7422-4799-8257-A499D776DE76}" srcOrd="0" destOrd="0" parTransId="{B4228EC4-2BF7-4309-8BF9-9B8ECA27499A}" sibTransId="{0AD35185-FFBC-4E56-A876-3D8FEEF03CEE}"/>
    <dgm:cxn modelId="{1EA1C94A-B266-46B2-8A14-D16511D810E4}" type="presOf" srcId="{5841172C-535C-4471-B14E-E561E559B269}" destId="{E2DC47A0-2843-4EDD-A427-2F52689AC2FB}" srcOrd="0" destOrd="0" presId="urn:microsoft.com/office/officeart/2005/8/layout/default"/>
    <dgm:cxn modelId="{6A584B56-09A2-4FB8-802F-5E5D768A518C}" type="presOf" srcId="{CDCC6425-D6EB-4ED7-A3F6-A4022CF4E980}" destId="{89EE8641-8B9C-440A-AF60-1E274B4F1D60}" srcOrd="0" destOrd="0" presId="urn:microsoft.com/office/officeart/2005/8/layout/default"/>
    <dgm:cxn modelId="{D053E459-26C5-43B3-9517-5BD942AC4763}" srcId="{10CF7DDA-42DA-42D4-A3DC-8A81A944DBAF}" destId="{971D4A5C-7847-4750-8D34-650549BA4232}" srcOrd="6" destOrd="0" parTransId="{3BE1FC35-6E0F-4982-AD89-E66C03499694}" sibTransId="{CE62FFFA-5147-40AD-9C2C-7114CF62368E}"/>
    <dgm:cxn modelId="{3683A15E-23ED-4FC1-81A3-7D67D2186A62}" type="presOf" srcId="{971D4A5C-7847-4750-8D34-650549BA4232}" destId="{01C1CC69-E6F9-4935-9EEA-6B3839E14340}" srcOrd="0" destOrd="0" presId="urn:microsoft.com/office/officeart/2005/8/layout/default"/>
    <dgm:cxn modelId="{8EFD0B66-F887-40E5-A7ED-D6A934F4A648}" srcId="{10CF7DDA-42DA-42D4-A3DC-8A81A944DBAF}" destId="{5841172C-535C-4471-B14E-E561E559B269}" srcOrd="3" destOrd="0" parTransId="{78052915-92EE-416C-AC25-706CF4C1C204}" sibTransId="{F90C0ED3-32C1-4D70-BD2B-BA7C7B7BD96B}"/>
    <dgm:cxn modelId="{6DA40477-7898-4914-B7A4-83C88F80923D}" type="presOf" srcId="{10CF7DDA-42DA-42D4-A3DC-8A81A944DBAF}" destId="{B342B8F2-C1BD-4A8A-9652-3C37C25BF229}" srcOrd="0" destOrd="0" presId="urn:microsoft.com/office/officeart/2005/8/layout/default"/>
    <dgm:cxn modelId="{222AA27A-6E1A-405B-BF49-4F7155BC1EBE}" type="presOf" srcId="{B8F31FBE-DDF9-4C1D-A812-FD98174F14D9}" destId="{90518D6B-DE07-40F7-BEC8-0239AC7DA3E6}" srcOrd="0" destOrd="0" presId="urn:microsoft.com/office/officeart/2005/8/layout/default"/>
    <dgm:cxn modelId="{F17C589F-B3E1-4C24-B455-B7CA8E32CE49}" type="presOf" srcId="{936E9F07-D658-4F6A-99E0-FBDBF063A8EC}" destId="{F282899D-AC60-4754-A94B-9F48C794F380}" srcOrd="0" destOrd="0" presId="urn:microsoft.com/office/officeart/2005/8/layout/default"/>
    <dgm:cxn modelId="{B47208A5-2225-45D9-831D-A772D6475ABC}" srcId="{10CF7DDA-42DA-42D4-A3DC-8A81A944DBAF}" destId="{4B66C617-526A-46F9-A44B-34D4D7CD21FE}" srcOrd="1" destOrd="0" parTransId="{02392DE4-EA17-491A-8BA6-12D9F30A030E}" sibTransId="{544AA58B-A995-42DB-804F-7C6CC857959F}"/>
    <dgm:cxn modelId="{2B03C3AE-A767-4A4A-9FC0-A1D4B77F08BD}" srcId="{10CF7DDA-42DA-42D4-A3DC-8A81A944DBAF}" destId="{936E9F07-D658-4F6A-99E0-FBDBF063A8EC}" srcOrd="2" destOrd="0" parTransId="{8F5D0D20-30D1-4A4A-81C1-03030677C20C}" sibTransId="{DDC093D9-EEF8-4AE1-A9BE-2DDEB8098622}"/>
    <dgm:cxn modelId="{495038B2-2435-4E1A-9A18-DA944ABC8DCC}" srcId="{10CF7DDA-42DA-42D4-A3DC-8A81A944DBAF}" destId="{CDCC6425-D6EB-4ED7-A3F6-A4022CF4E980}" srcOrd="7" destOrd="0" parTransId="{B3B26D79-D3BC-42B1-8241-546F3DE37BAB}" sibTransId="{A00797F7-5E47-445A-A1F3-98956271E88A}"/>
    <dgm:cxn modelId="{9B1069B2-C5C6-4D80-904D-AC2DCA98C055}" srcId="{10CF7DDA-42DA-42D4-A3DC-8A81A944DBAF}" destId="{E06BFD2B-E7FD-4F32-AFD3-6631AEE995B0}" srcOrd="5" destOrd="0" parTransId="{44C57658-45BC-483F-9F6D-193D445CF901}" sibTransId="{46FB7948-9478-4AFC-8FD9-C9F19790E928}"/>
    <dgm:cxn modelId="{DC79B6BD-F293-49DE-B119-9C3267E7E15A}" type="presOf" srcId="{E06BFD2B-E7FD-4F32-AFD3-6631AEE995B0}" destId="{16FCF655-BE7E-4B08-AF61-5B8E033C4ABA}" srcOrd="0" destOrd="0" presId="urn:microsoft.com/office/officeart/2005/8/layout/default"/>
    <dgm:cxn modelId="{3BD860CA-9ECD-4DFE-BAEA-99E593F240F9}" type="presOf" srcId="{1C8BAAFD-7422-4799-8257-A499D776DE76}" destId="{53AC6010-44B4-4F3C-BFBE-04D7A5448566}" srcOrd="0" destOrd="0" presId="urn:microsoft.com/office/officeart/2005/8/layout/default"/>
    <dgm:cxn modelId="{BEE507F8-A276-4BFD-9831-6D96365ADDCC}" type="presOf" srcId="{4B66C617-526A-46F9-A44B-34D4D7CD21FE}" destId="{E4358919-4BC3-4B90-A5E1-F221C91F428E}" srcOrd="0" destOrd="0" presId="urn:microsoft.com/office/officeart/2005/8/layout/default"/>
    <dgm:cxn modelId="{51F003AF-27E1-459A-AA3A-B2CDC651F4FB}" type="presParOf" srcId="{B342B8F2-C1BD-4A8A-9652-3C37C25BF229}" destId="{53AC6010-44B4-4F3C-BFBE-04D7A5448566}" srcOrd="0" destOrd="0" presId="urn:microsoft.com/office/officeart/2005/8/layout/default"/>
    <dgm:cxn modelId="{1DAEBDB1-926E-4B55-A052-8AEC7025FE81}" type="presParOf" srcId="{B342B8F2-C1BD-4A8A-9652-3C37C25BF229}" destId="{08B60031-AF38-44B5-8090-6F09857B0884}" srcOrd="1" destOrd="0" presId="urn:microsoft.com/office/officeart/2005/8/layout/default"/>
    <dgm:cxn modelId="{ADC0EACF-5C02-4C33-BEBD-F7FDE94C6DF2}" type="presParOf" srcId="{B342B8F2-C1BD-4A8A-9652-3C37C25BF229}" destId="{E4358919-4BC3-4B90-A5E1-F221C91F428E}" srcOrd="2" destOrd="0" presId="urn:microsoft.com/office/officeart/2005/8/layout/default"/>
    <dgm:cxn modelId="{814BCD84-B20E-4EAC-8498-0849CEB7A913}" type="presParOf" srcId="{B342B8F2-C1BD-4A8A-9652-3C37C25BF229}" destId="{F77F7DFA-CB05-457F-8931-44DE248DF1F9}" srcOrd="3" destOrd="0" presId="urn:microsoft.com/office/officeart/2005/8/layout/default"/>
    <dgm:cxn modelId="{1A85E1D4-D278-4EA9-83B0-FF17DECA7B49}" type="presParOf" srcId="{B342B8F2-C1BD-4A8A-9652-3C37C25BF229}" destId="{F282899D-AC60-4754-A94B-9F48C794F380}" srcOrd="4" destOrd="0" presId="urn:microsoft.com/office/officeart/2005/8/layout/default"/>
    <dgm:cxn modelId="{B02F3CC6-543A-4E59-8E53-F09D05972398}" type="presParOf" srcId="{B342B8F2-C1BD-4A8A-9652-3C37C25BF229}" destId="{53E35007-844A-475B-AFF5-D0CF2C556511}" srcOrd="5" destOrd="0" presId="urn:microsoft.com/office/officeart/2005/8/layout/default"/>
    <dgm:cxn modelId="{EC81E458-1243-454A-81DD-B4A005ED5AC4}" type="presParOf" srcId="{B342B8F2-C1BD-4A8A-9652-3C37C25BF229}" destId="{E2DC47A0-2843-4EDD-A427-2F52689AC2FB}" srcOrd="6" destOrd="0" presId="urn:microsoft.com/office/officeart/2005/8/layout/default"/>
    <dgm:cxn modelId="{0AE40DF7-02C3-4E4B-9041-7C385DD77EE6}" type="presParOf" srcId="{B342B8F2-C1BD-4A8A-9652-3C37C25BF229}" destId="{E0D1608E-7144-4162-88D2-98A265AC3BB7}" srcOrd="7" destOrd="0" presId="urn:microsoft.com/office/officeart/2005/8/layout/default"/>
    <dgm:cxn modelId="{BF15A087-8A1A-484F-A1D0-76CF903075F5}" type="presParOf" srcId="{B342B8F2-C1BD-4A8A-9652-3C37C25BF229}" destId="{90518D6B-DE07-40F7-BEC8-0239AC7DA3E6}" srcOrd="8" destOrd="0" presId="urn:microsoft.com/office/officeart/2005/8/layout/default"/>
    <dgm:cxn modelId="{81CC3CDC-5FCE-4562-85D0-4FFA2EF0C54F}" type="presParOf" srcId="{B342B8F2-C1BD-4A8A-9652-3C37C25BF229}" destId="{4F023E86-4F69-464B-B749-3AE4C6F3A08F}" srcOrd="9" destOrd="0" presId="urn:microsoft.com/office/officeart/2005/8/layout/default"/>
    <dgm:cxn modelId="{0447283B-80F0-436E-B59B-401F36F28B89}" type="presParOf" srcId="{B342B8F2-C1BD-4A8A-9652-3C37C25BF229}" destId="{16FCF655-BE7E-4B08-AF61-5B8E033C4ABA}" srcOrd="10" destOrd="0" presId="urn:microsoft.com/office/officeart/2005/8/layout/default"/>
    <dgm:cxn modelId="{5A0F01E0-A8D6-4D1B-9641-8EC428D0CFB6}" type="presParOf" srcId="{B342B8F2-C1BD-4A8A-9652-3C37C25BF229}" destId="{B675DB11-C6B0-4A25-8847-D995CF8FF48C}" srcOrd="11" destOrd="0" presId="urn:microsoft.com/office/officeart/2005/8/layout/default"/>
    <dgm:cxn modelId="{22897191-9895-4016-9A9D-75943160C4E2}" type="presParOf" srcId="{B342B8F2-C1BD-4A8A-9652-3C37C25BF229}" destId="{01C1CC69-E6F9-4935-9EEA-6B3839E14340}" srcOrd="12" destOrd="0" presId="urn:microsoft.com/office/officeart/2005/8/layout/default"/>
    <dgm:cxn modelId="{CA40642E-124B-40FE-89B6-79B025EC0A82}" type="presParOf" srcId="{B342B8F2-C1BD-4A8A-9652-3C37C25BF229}" destId="{9DF45FA3-F2BD-4960-B0AF-ABAB48271875}" srcOrd="13" destOrd="0" presId="urn:microsoft.com/office/officeart/2005/8/layout/default"/>
    <dgm:cxn modelId="{8E191F23-5FC6-4129-82EC-C4F1024A84DE}" type="presParOf" srcId="{B342B8F2-C1BD-4A8A-9652-3C37C25BF229}" destId="{89EE8641-8B9C-440A-AF60-1E274B4F1D6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240E9-6463-4FCF-B985-8248A5D81BFF}"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3E124AB3-EB70-4462-83FA-4F5248B47F70}">
      <dgm:prSet/>
      <dgm:spPr/>
      <dgm:t>
        <a:bodyPr/>
        <a:lstStyle/>
        <a:p>
          <a:pPr>
            <a:defRPr cap="all"/>
          </a:pPr>
          <a:r>
            <a:rPr lang="en-GB"/>
            <a:t>Strategy </a:t>
          </a:r>
          <a:endParaRPr lang="en-US"/>
        </a:p>
      </dgm:t>
    </dgm:pt>
    <dgm:pt modelId="{715A9044-2588-416E-A5CD-446F555B9B72}" type="parTrans" cxnId="{5C259BE4-A3BD-47D1-BFF5-0DB00914968D}">
      <dgm:prSet/>
      <dgm:spPr/>
      <dgm:t>
        <a:bodyPr/>
        <a:lstStyle/>
        <a:p>
          <a:endParaRPr lang="en-US"/>
        </a:p>
      </dgm:t>
    </dgm:pt>
    <dgm:pt modelId="{E5DF7698-5F37-4B07-B23B-0414333067A8}" type="sibTrans" cxnId="{5C259BE4-A3BD-47D1-BFF5-0DB00914968D}">
      <dgm:prSet/>
      <dgm:spPr/>
      <dgm:t>
        <a:bodyPr/>
        <a:lstStyle/>
        <a:p>
          <a:endParaRPr lang="en-US"/>
        </a:p>
      </dgm:t>
    </dgm:pt>
    <dgm:pt modelId="{00AAB61E-786A-46C0-98F4-44A2DF45C8E2}">
      <dgm:prSet/>
      <dgm:spPr/>
      <dgm:t>
        <a:bodyPr/>
        <a:lstStyle/>
        <a:p>
          <a:pPr>
            <a:defRPr cap="all"/>
          </a:pPr>
          <a:r>
            <a:rPr lang="en-GB"/>
            <a:t>Structure </a:t>
          </a:r>
          <a:endParaRPr lang="en-US"/>
        </a:p>
      </dgm:t>
    </dgm:pt>
    <dgm:pt modelId="{36D0A59E-820D-4F72-A45E-6530478A384E}" type="parTrans" cxnId="{A4B4CD4E-E548-4A9D-A072-4D7EF6DF54A8}">
      <dgm:prSet/>
      <dgm:spPr/>
      <dgm:t>
        <a:bodyPr/>
        <a:lstStyle/>
        <a:p>
          <a:endParaRPr lang="en-US"/>
        </a:p>
      </dgm:t>
    </dgm:pt>
    <dgm:pt modelId="{E127863D-1F7B-42BE-AE41-F97E0031D92C}" type="sibTrans" cxnId="{A4B4CD4E-E548-4A9D-A072-4D7EF6DF54A8}">
      <dgm:prSet/>
      <dgm:spPr/>
      <dgm:t>
        <a:bodyPr/>
        <a:lstStyle/>
        <a:p>
          <a:endParaRPr lang="en-US"/>
        </a:p>
      </dgm:t>
    </dgm:pt>
    <dgm:pt modelId="{26819D6C-8670-4ADF-BA55-A9DF29158C2A}">
      <dgm:prSet/>
      <dgm:spPr/>
      <dgm:t>
        <a:bodyPr/>
        <a:lstStyle/>
        <a:p>
          <a:pPr>
            <a:defRPr cap="all"/>
          </a:pPr>
          <a:r>
            <a:rPr lang="en-GB"/>
            <a:t>Systems</a:t>
          </a:r>
          <a:endParaRPr lang="en-US"/>
        </a:p>
      </dgm:t>
    </dgm:pt>
    <dgm:pt modelId="{997597C7-AD68-4199-9599-2921B260B0B3}" type="parTrans" cxnId="{309D6D39-CAE8-450E-A4A3-6F7582815C1C}">
      <dgm:prSet/>
      <dgm:spPr/>
      <dgm:t>
        <a:bodyPr/>
        <a:lstStyle/>
        <a:p>
          <a:endParaRPr lang="en-US"/>
        </a:p>
      </dgm:t>
    </dgm:pt>
    <dgm:pt modelId="{101357F0-C40C-4006-8D09-9D9C3D250261}" type="sibTrans" cxnId="{309D6D39-CAE8-450E-A4A3-6F7582815C1C}">
      <dgm:prSet/>
      <dgm:spPr/>
      <dgm:t>
        <a:bodyPr/>
        <a:lstStyle/>
        <a:p>
          <a:endParaRPr lang="en-US"/>
        </a:p>
      </dgm:t>
    </dgm:pt>
    <dgm:pt modelId="{AF4D14E7-B7AA-49B2-BDA0-9385B51A4230}">
      <dgm:prSet/>
      <dgm:spPr/>
      <dgm:t>
        <a:bodyPr/>
        <a:lstStyle/>
        <a:p>
          <a:pPr>
            <a:defRPr cap="all"/>
          </a:pPr>
          <a:r>
            <a:rPr lang="en-GB"/>
            <a:t>Skills </a:t>
          </a:r>
          <a:endParaRPr lang="en-US"/>
        </a:p>
      </dgm:t>
    </dgm:pt>
    <dgm:pt modelId="{DE18E16A-A3A3-4C26-A80E-DD78FE96DEE5}" type="parTrans" cxnId="{2DD8B570-3095-47FB-BEA7-9407A1CFB7AF}">
      <dgm:prSet/>
      <dgm:spPr/>
      <dgm:t>
        <a:bodyPr/>
        <a:lstStyle/>
        <a:p>
          <a:endParaRPr lang="en-US"/>
        </a:p>
      </dgm:t>
    </dgm:pt>
    <dgm:pt modelId="{53A6FDE6-34F0-4EF9-8D71-5DDA4BEAC45F}" type="sibTrans" cxnId="{2DD8B570-3095-47FB-BEA7-9407A1CFB7AF}">
      <dgm:prSet/>
      <dgm:spPr/>
      <dgm:t>
        <a:bodyPr/>
        <a:lstStyle/>
        <a:p>
          <a:endParaRPr lang="en-US"/>
        </a:p>
      </dgm:t>
    </dgm:pt>
    <dgm:pt modelId="{FBDB5095-0F7B-472A-A72B-A097A020288D}">
      <dgm:prSet/>
      <dgm:spPr/>
      <dgm:t>
        <a:bodyPr/>
        <a:lstStyle/>
        <a:p>
          <a:pPr>
            <a:defRPr cap="all"/>
          </a:pPr>
          <a:r>
            <a:rPr lang="en-GB"/>
            <a:t>Staff </a:t>
          </a:r>
          <a:endParaRPr lang="en-US"/>
        </a:p>
      </dgm:t>
    </dgm:pt>
    <dgm:pt modelId="{9F930DD8-19A4-439E-A2F9-0B1B839063D3}" type="parTrans" cxnId="{F62E498E-F1AD-4091-A2AC-7969D7C2B0FD}">
      <dgm:prSet/>
      <dgm:spPr/>
      <dgm:t>
        <a:bodyPr/>
        <a:lstStyle/>
        <a:p>
          <a:endParaRPr lang="en-US"/>
        </a:p>
      </dgm:t>
    </dgm:pt>
    <dgm:pt modelId="{2EF73D1A-4B06-4FD6-AE59-88FB51BC0C8E}" type="sibTrans" cxnId="{F62E498E-F1AD-4091-A2AC-7969D7C2B0FD}">
      <dgm:prSet/>
      <dgm:spPr/>
      <dgm:t>
        <a:bodyPr/>
        <a:lstStyle/>
        <a:p>
          <a:endParaRPr lang="en-US"/>
        </a:p>
      </dgm:t>
    </dgm:pt>
    <dgm:pt modelId="{2429F41C-8B54-4429-97EF-396FF4AD6698}">
      <dgm:prSet/>
      <dgm:spPr/>
      <dgm:t>
        <a:bodyPr/>
        <a:lstStyle/>
        <a:p>
          <a:pPr>
            <a:defRPr cap="all"/>
          </a:pPr>
          <a:r>
            <a:rPr lang="en-GB"/>
            <a:t>Styles </a:t>
          </a:r>
          <a:endParaRPr lang="en-US"/>
        </a:p>
      </dgm:t>
    </dgm:pt>
    <dgm:pt modelId="{E4C9E60C-B4A9-4B6C-9CC0-D00DE0196B9B}" type="parTrans" cxnId="{05A640BB-E84F-4E9D-8D84-9542750E333C}">
      <dgm:prSet/>
      <dgm:spPr/>
      <dgm:t>
        <a:bodyPr/>
        <a:lstStyle/>
        <a:p>
          <a:endParaRPr lang="en-US"/>
        </a:p>
      </dgm:t>
    </dgm:pt>
    <dgm:pt modelId="{58224A09-725F-424D-83DD-E1030ED99238}" type="sibTrans" cxnId="{05A640BB-E84F-4E9D-8D84-9542750E333C}">
      <dgm:prSet/>
      <dgm:spPr/>
      <dgm:t>
        <a:bodyPr/>
        <a:lstStyle/>
        <a:p>
          <a:endParaRPr lang="en-US"/>
        </a:p>
      </dgm:t>
    </dgm:pt>
    <dgm:pt modelId="{1D17E2BB-5599-4859-9E3E-BC6700FB887F}" type="pres">
      <dgm:prSet presAssocID="{DBC240E9-6463-4FCF-B985-8248A5D81BFF}" presName="linear" presStyleCnt="0">
        <dgm:presLayoutVars>
          <dgm:dir/>
          <dgm:animLvl val="lvl"/>
          <dgm:resizeHandles val="exact"/>
        </dgm:presLayoutVars>
      </dgm:prSet>
      <dgm:spPr/>
    </dgm:pt>
    <dgm:pt modelId="{8092193A-D420-4E48-8EB6-B446D4049B70}" type="pres">
      <dgm:prSet presAssocID="{3E124AB3-EB70-4462-83FA-4F5248B47F70}" presName="parentLin" presStyleCnt="0"/>
      <dgm:spPr/>
    </dgm:pt>
    <dgm:pt modelId="{BB0AD369-7FCE-4FBC-A9F6-AA4D088ED82A}" type="pres">
      <dgm:prSet presAssocID="{3E124AB3-EB70-4462-83FA-4F5248B47F70}" presName="parentLeftMargin" presStyleLbl="node1" presStyleIdx="0" presStyleCnt="6"/>
      <dgm:spPr/>
    </dgm:pt>
    <dgm:pt modelId="{55723F92-0128-4E8B-99BA-29E81B71F782}" type="pres">
      <dgm:prSet presAssocID="{3E124AB3-EB70-4462-83FA-4F5248B47F70}" presName="parentText" presStyleLbl="node1" presStyleIdx="0" presStyleCnt="6">
        <dgm:presLayoutVars>
          <dgm:chMax val="0"/>
          <dgm:bulletEnabled val="1"/>
        </dgm:presLayoutVars>
      </dgm:prSet>
      <dgm:spPr/>
    </dgm:pt>
    <dgm:pt modelId="{FAD474B9-C2A2-40CB-8480-5E693A4412C0}" type="pres">
      <dgm:prSet presAssocID="{3E124AB3-EB70-4462-83FA-4F5248B47F70}" presName="negativeSpace" presStyleCnt="0"/>
      <dgm:spPr/>
    </dgm:pt>
    <dgm:pt modelId="{7D2658C4-EACD-4449-BF17-2892CF9DD07D}" type="pres">
      <dgm:prSet presAssocID="{3E124AB3-EB70-4462-83FA-4F5248B47F70}" presName="childText" presStyleLbl="conFgAcc1" presStyleIdx="0" presStyleCnt="6">
        <dgm:presLayoutVars>
          <dgm:bulletEnabled val="1"/>
        </dgm:presLayoutVars>
      </dgm:prSet>
      <dgm:spPr/>
    </dgm:pt>
    <dgm:pt modelId="{9A20EE07-B46B-4EE6-ADEC-9064BDCB5C05}" type="pres">
      <dgm:prSet presAssocID="{E5DF7698-5F37-4B07-B23B-0414333067A8}" presName="spaceBetweenRectangles" presStyleCnt="0"/>
      <dgm:spPr/>
    </dgm:pt>
    <dgm:pt modelId="{60E226F0-B9C4-4B91-A2B5-679607DF333E}" type="pres">
      <dgm:prSet presAssocID="{00AAB61E-786A-46C0-98F4-44A2DF45C8E2}" presName="parentLin" presStyleCnt="0"/>
      <dgm:spPr/>
    </dgm:pt>
    <dgm:pt modelId="{A4BDDF99-A3F4-431E-AC60-A749BBBBB527}" type="pres">
      <dgm:prSet presAssocID="{00AAB61E-786A-46C0-98F4-44A2DF45C8E2}" presName="parentLeftMargin" presStyleLbl="node1" presStyleIdx="0" presStyleCnt="6"/>
      <dgm:spPr/>
    </dgm:pt>
    <dgm:pt modelId="{E1E3EFF2-F0C5-4F38-9C6C-B810B2F7901D}" type="pres">
      <dgm:prSet presAssocID="{00AAB61E-786A-46C0-98F4-44A2DF45C8E2}" presName="parentText" presStyleLbl="node1" presStyleIdx="1" presStyleCnt="6">
        <dgm:presLayoutVars>
          <dgm:chMax val="0"/>
          <dgm:bulletEnabled val="1"/>
        </dgm:presLayoutVars>
      </dgm:prSet>
      <dgm:spPr/>
    </dgm:pt>
    <dgm:pt modelId="{49A33070-20F4-47C0-9314-BA95178595A9}" type="pres">
      <dgm:prSet presAssocID="{00AAB61E-786A-46C0-98F4-44A2DF45C8E2}" presName="negativeSpace" presStyleCnt="0"/>
      <dgm:spPr/>
    </dgm:pt>
    <dgm:pt modelId="{E08405CE-3101-4C4F-8533-629EEC5B7756}" type="pres">
      <dgm:prSet presAssocID="{00AAB61E-786A-46C0-98F4-44A2DF45C8E2}" presName="childText" presStyleLbl="conFgAcc1" presStyleIdx="1" presStyleCnt="6">
        <dgm:presLayoutVars>
          <dgm:bulletEnabled val="1"/>
        </dgm:presLayoutVars>
      </dgm:prSet>
      <dgm:spPr/>
    </dgm:pt>
    <dgm:pt modelId="{209A8321-56EC-4AE3-9090-687FF168F7F1}" type="pres">
      <dgm:prSet presAssocID="{E127863D-1F7B-42BE-AE41-F97E0031D92C}" presName="spaceBetweenRectangles" presStyleCnt="0"/>
      <dgm:spPr/>
    </dgm:pt>
    <dgm:pt modelId="{4F837FB4-51E0-4619-A408-308F04ABD6FD}" type="pres">
      <dgm:prSet presAssocID="{26819D6C-8670-4ADF-BA55-A9DF29158C2A}" presName="parentLin" presStyleCnt="0"/>
      <dgm:spPr/>
    </dgm:pt>
    <dgm:pt modelId="{E5B2AF06-44AF-41CE-ADA9-8D2031B06285}" type="pres">
      <dgm:prSet presAssocID="{26819D6C-8670-4ADF-BA55-A9DF29158C2A}" presName="parentLeftMargin" presStyleLbl="node1" presStyleIdx="1" presStyleCnt="6"/>
      <dgm:spPr/>
    </dgm:pt>
    <dgm:pt modelId="{66C11276-8863-44FA-B28D-3AF07D338A20}" type="pres">
      <dgm:prSet presAssocID="{26819D6C-8670-4ADF-BA55-A9DF29158C2A}" presName="parentText" presStyleLbl="node1" presStyleIdx="2" presStyleCnt="6">
        <dgm:presLayoutVars>
          <dgm:chMax val="0"/>
          <dgm:bulletEnabled val="1"/>
        </dgm:presLayoutVars>
      </dgm:prSet>
      <dgm:spPr/>
    </dgm:pt>
    <dgm:pt modelId="{F7FF0CE8-5A51-4E39-A217-4AD1C1955772}" type="pres">
      <dgm:prSet presAssocID="{26819D6C-8670-4ADF-BA55-A9DF29158C2A}" presName="negativeSpace" presStyleCnt="0"/>
      <dgm:spPr/>
    </dgm:pt>
    <dgm:pt modelId="{B6E64993-EA61-44AA-8B8B-8639CA0C5F7E}" type="pres">
      <dgm:prSet presAssocID="{26819D6C-8670-4ADF-BA55-A9DF29158C2A}" presName="childText" presStyleLbl="conFgAcc1" presStyleIdx="2" presStyleCnt="6">
        <dgm:presLayoutVars>
          <dgm:bulletEnabled val="1"/>
        </dgm:presLayoutVars>
      </dgm:prSet>
      <dgm:spPr/>
    </dgm:pt>
    <dgm:pt modelId="{8E6D0527-E3BA-436F-AA10-8DAF7A5D533C}" type="pres">
      <dgm:prSet presAssocID="{101357F0-C40C-4006-8D09-9D9C3D250261}" presName="spaceBetweenRectangles" presStyleCnt="0"/>
      <dgm:spPr/>
    </dgm:pt>
    <dgm:pt modelId="{2CFF6631-D10F-4659-ACAB-78D2A0533D77}" type="pres">
      <dgm:prSet presAssocID="{AF4D14E7-B7AA-49B2-BDA0-9385B51A4230}" presName="parentLin" presStyleCnt="0"/>
      <dgm:spPr/>
    </dgm:pt>
    <dgm:pt modelId="{16062090-3859-4F71-9C99-94A411432FD8}" type="pres">
      <dgm:prSet presAssocID="{AF4D14E7-B7AA-49B2-BDA0-9385B51A4230}" presName="parentLeftMargin" presStyleLbl="node1" presStyleIdx="2" presStyleCnt="6"/>
      <dgm:spPr/>
    </dgm:pt>
    <dgm:pt modelId="{CB6B9E76-9C86-4B1D-B15C-CBD69D9A361D}" type="pres">
      <dgm:prSet presAssocID="{AF4D14E7-B7AA-49B2-BDA0-9385B51A4230}" presName="parentText" presStyleLbl="node1" presStyleIdx="3" presStyleCnt="6">
        <dgm:presLayoutVars>
          <dgm:chMax val="0"/>
          <dgm:bulletEnabled val="1"/>
        </dgm:presLayoutVars>
      </dgm:prSet>
      <dgm:spPr/>
    </dgm:pt>
    <dgm:pt modelId="{B2C94179-FAAB-4B27-8270-1476ABA8CE0E}" type="pres">
      <dgm:prSet presAssocID="{AF4D14E7-B7AA-49B2-BDA0-9385B51A4230}" presName="negativeSpace" presStyleCnt="0"/>
      <dgm:spPr/>
    </dgm:pt>
    <dgm:pt modelId="{99F1C26E-43FB-4BB9-B2CE-CA9016784E4F}" type="pres">
      <dgm:prSet presAssocID="{AF4D14E7-B7AA-49B2-BDA0-9385B51A4230}" presName="childText" presStyleLbl="conFgAcc1" presStyleIdx="3" presStyleCnt="6">
        <dgm:presLayoutVars>
          <dgm:bulletEnabled val="1"/>
        </dgm:presLayoutVars>
      </dgm:prSet>
      <dgm:spPr/>
    </dgm:pt>
    <dgm:pt modelId="{CCAB5828-7071-4540-8157-C98053DE4609}" type="pres">
      <dgm:prSet presAssocID="{53A6FDE6-34F0-4EF9-8D71-5DDA4BEAC45F}" presName="spaceBetweenRectangles" presStyleCnt="0"/>
      <dgm:spPr/>
    </dgm:pt>
    <dgm:pt modelId="{B3942788-35CC-4A1C-BA36-45C6D4F9BD31}" type="pres">
      <dgm:prSet presAssocID="{FBDB5095-0F7B-472A-A72B-A097A020288D}" presName="parentLin" presStyleCnt="0"/>
      <dgm:spPr/>
    </dgm:pt>
    <dgm:pt modelId="{FC834953-1203-4A30-B72E-B5BFBA432762}" type="pres">
      <dgm:prSet presAssocID="{FBDB5095-0F7B-472A-A72B-A097A020288D}" presName="parentLeftMargin" presStyleLbl="node1" presStyleIdx="3" presStyleCnt="6"/>
      <dgm:spPr/>
    </dgm:pt>
    <dgm:pt modelId="{82538CFA-CE4C-4906-ADC9-3500AD3E564B}" type="pres">
      <dgm:prSet presAssocID="{FBDB5095-0F7B-472A-A72B-A097A020288D}" presName="parentText" presStyleLbl="node1" presStyleIdx="4" presStyleCnt="6">
        <dgm:presLayoutVars>
          <dgm:chMax val="0"/>
          <dgm:bulletEnabled val="1"/>
        </dgm:presLayoutVars>
      </dgm:prSet>
      <dgm:spPr/>
    </dgm:pt>
    <dgm:pt modelId="{F2C6F2BC-3BA3-4DBB-89BD-F94288D2659A}" type="pres">
      <dgm:prSet presAssocID="{FBDB5095-0F7B-472A-A72B-A097A020288D}" presName="negativeSpace" presStyleCnt="0"/>
      <dgm:spPr/>
    </dgm:pt>
    <dgm:pt modelId="{05F13BED-0890-4BCE-897D-596F6ED811ED}" type="pres">
      <dgm:prSet presAssocID="{FBDB5095-0F7B-472A-A72B-A097A020288D}" presName="childText" presStyleLbl="conFgAcc1" presStyleIdx="4" presStyleCnt="6">
        <dgm:presLayoutVars>
          <dgm:bulletEnabled val="1"/>
        </dgm:presLayoutVars>
      </dgm:prSet>
      <dgm:spPr/>
    </dgm:pt>
    <dgm:pt modelId="{91A0D3F0-9923-4556-A778-05681C9C7028}" type="pres">
      <dgm:prSet presAssocID="{2EF73D1A-4B06-4FD6-AE59-88FB51BC0C8E}" presName="spaceBetweenRectangles" presStyleCnt="0"/>
      <dgm:spPr/>
    </dgm:pt>
    <dgm:pt modelId="{A259D91F-4DEF-4BDA-A467-2AD97DD70068}" type="pres">
      <dgm:prSet presAssocID="{2429F41C-8B54-4429-97EF-396FF4AD6698}" presName="parentLin" presStyleCnt="0"/>
      <dgm:spPr/>
    </dgm:pt>
    <dgm:pt modelId="{7C94F738-0010-479D-B2F3-D9CF7A5F8861}" type="pres">
      <dgm:prSet presAssocID="{2429F41C-8B54-4429-97EF-396FF4AD6698}" presName="parentLeftMargin" presStyleLbl="node1" presStyleIdx="4" presStyleCnt="6"/>
      <dgm:spPr/>
    </dgm:pt>
    <dgm:pt modelId="{B7518253-CA58-4283-84C3-E6CB671DEC14}" type="pres">
      <dgm:prSet presAssocID="{2429F41C-8B54-4429-97EF-396FF4AD6698}" presName="parentText" presStyleLbl="node1" presStyleIdx="5" presStyleCnt="6">
        <dgm:presLayoutVars>
          <dgm:chMax val="0"/>
          <dgm:bulletEnabled val="1"/>
        </dgm:presLayoutVars>
      </dgm:prSet>
      <dgm:spPr/>
    </dgm:pt>
    <dgm:pt modelId="{24C79901-AA00-4EC3-9979-F7F2D055FE5D}" type="pres">
      <dgm:prSet presAssocID="{2429F41C-8B54-4429-97EF-396FF4AD6698}" presName="negativeSpace" presStyleCnt="0"/>
      <dgm:spPr/>
    </dgm:pt>
    <dgm:pt modelId="{60EEA3EA-CF0F-431B-9C29-A9DD45CB954E}" type="pres">
      <dgm:prSet presAssocID="{2429F41C-8B54-4429-97EF-396FF4AD6698}" presName="childText" presStyleLbl="conFgAcc1" presStyleIdx="5" presStyleCnt="6">
        <dgm:presLayoutVars>
          <dgm:bulletEnabled val="1"/>
        </dgm:presLayoutVars>
      </dgm:prSet>
      <dgm:spPr/>
    </dgm:pt>
  </dgm:ptLst>
  <dgm:cxnLst>
    <dgm:cxn modelId="{01489208-8E8E-4542-99E1-D082FDC02E07}" type="presOf" srcId="{FBDB5095-0F7B-472A-A72B-A097A020288D}" destId="{82538CFA-CE4C-4906-ADC9-3500AD3E564B}" srcOrd="1" destOrd="0" presId="urn:microsoft.com/office/officeart/2005/8/layout/list1"/>
    <dgm:cxn modelId="{17FBF921-B498-4CAC-A944-0F50541F6584}" type="presOf" srcId="{3E124AB3-EB70-4462-83FA-4F5248B47F70}" destId="{55723F92-0128-4E8B-99BA-29E81B71F782}" srcOrd="1" destOrd="0" presId="urn:microsoft.com/office/officeart/2005/8/layout/list1"/>
    <dgm:cxn modelId="{3B3DF72B-4924-47E7-A114-BAACC50F25CC}" type="presOf" srcId="{2429F41C-8B54-4429-97EF-396FF4AD6698}" destId="{B7518253-CA58-4283-84C3-E6CB671DEC14}" srcOrd="1" destOrd="0" presId="urn:microsoft.com/office/officeart/2005/8/layout/list1"/>
    <dgm:cxn modelId="{270E3B36-3D52-4AEE-9532-E22D4F16CBC8}" type="presOf" srcId="{3E124AB3-EB70-4462-83FA-4F5248B47F70}" destId="{BB0AD369-7FCE-4FBC-A9F6-AA4D088ED82A}" srcOrd="0" destOrd="0" presId="urn:microsoft.com/office/officeart/2005/8/layout/list1"/>
    <dgm:cxn modelId="{309D6D39-CAE8-450E-A4A3-6F7582815C1C}" srcId="{DBC240E9-6463-4FCF-B985-8248A5D81BFF}" destId="{26819D6C-8670-4ADF-BA55-A9DF29158C2A}" srcOrd="2" destOrd="0" parTransId="{997597C7-AD68-4199-9599-2921B260B0B3}" sibTransId="{101357F0-C40C-4006-8D09-9D9C3D250261}"/>
    <dgm:cxn modelId="{1E5EAE43-FEE7-4016-B09A-6617B38B6EB7}" type="presOf" srcId="{FBDB5095-0F7B-472A-A72B-A097A020288D}" destId="{FC834953-1203-4A30-B72E-B5BFBA432762}" srcOrd="0" destOrd="0" presId="urn:microsoft.com/office/officeart/2005/8/layout/list1"/>
    <dgm:cxn modelId="{A4B4CD4E-E548-4A9D-A072-4D7EF6DF54A8}" srcId="{DBC240E9-6463-4FCF-B985-8248A5D81BFF}" destId="{00AAB61E-786A-46C0-98F4-44A2DF45C8E2}" srcOrd="1" destOrd="0" parTransId="{36D0A59E-820D-4F72-A45E-6530478A384E}" sibTransId="{E127863D-1F7B-42BE-AE41-F97E0031D92C}"/>
    <dgm:cxn modelId="{25337657-673E-4681-8E7B-B6617C9A2069}" type="presOf" srcId="{26819D6C-8670-4ADF-BA55-A9DF29158C2A}" destId="{66C11276-8863-44FA-B28D-3AF07D338A20}" srcOrd="1" destOrd="0" presId="urn:microsoft.com/office/officeart/2005/8/layout/list1"/>
    <dgm:cxn modelId="{6E0DEB59-C119-488D-9248-FD6EF385266B}" type="presOf" srcId="{2429F41C-8B54-4429-97EF-396FF4AD6698}" destId="{7C94F738-0010-479D-B2F3-D9CF7A5F8861}" srcOrd="0" destOrd="0" presId="urn:microsoft.com/office/officeart/2005/8/layout/list1"/>
    <dgm:cxn modelId="{6501A95C-86EF-4EC0-9077-54A6FF4DC407}" type="presOf" srcId="{DBC240E9-6463-4FCF-B985-8248A5D81BFF}" destId="{1D17E2BB-5599-4859-9E3E-BC6700FB887F}" srcOrd="0" destOrd="0" presId="urn:microsoft.com/office/officeart/2005/8/layout/list1"/>
    <dgm:cxn modelId="{CF886570-33EC-40AC-BD9D-37291F1D2CF5}" type="presOf" srcId="{AF4D14E7-B7AA-49B2-BDA0-9385B51A4230}" destId="{16062090-3859-4F71-9C99-94A411432FD8}" srcOrd="0" destOrd="0" presId="urn:microsoft.com/office/officeart/2005/8/layout/list1"/>
    <dgm:cxn modelId="{2DD8B570-3095-47FB-BEA7-9407A1CFB7AF}" srcId="{DBC240E9-6463-4FCF-B985-8248A5D81BFF}" destId="{AF4D14E7-B7AA-49B2-BDA0-9385B51A4230}" srcOrd="3" destOrd="0" parTransId="{DE18E16A-A3A3-4C26-A80E-DD78FE96DEE5}" sibTransId="{53A6FDE6-34F0-4EF9-8D71-5DDA4BEAC45F}"/>
    <dgm:cxn modelId="{F62E498E-F1AD-4091-A2AC-7969D7C2B0FD}" srcId="{DBC240E9-6463-4FCF-B985-8248A5D81BFF}" destId="{FBDB5095-0F7B-472A-A72B-A097A020288D}" srcOrd="4" destOrd="0" parTransId="{9F930DD8-19A4-439E-A2F9-0B1B839063D3}" sibTransId="{2EF73D1A-4B06-4FD6-AE59-88FB51BC0C8E}"/>
    <dgm:cxn modelId="{8DE9A5AE-4378-4F95-B5C6-71085BFD482D}" type="presOf" srcId="{00AAB61E-786A-46C0-98F4-44A2DF45C8E2}" destId="{A4BDDF99-A3F4-431E-AC60-A749BBBBB527}" srcOrd="0" destOrd="0" presId="urn:microsoft.com/office/officeart/2005/8/layout/list1"/>
    <dgm:cxn modelId="{05A640BB-E84F-4E9D-8D84-9542750E333C}" srcId="{DBC240E9-6463-4FCF-B985-8248A5D81BFF}" destId="{2429F41C-8B54-4429-97EF-396FF4AD6698}" srcOrd="5" destOrd="0" parTransId="{E4C9E60C-B4A9-4B6C-9CC0-D00DE0196B9B}" sibTransId="{58224A09-725F-424D-83DD-E1030ED99238}"/>
    <dgm:cxn modelId="{A0BFB2BC-F999-48A1-83E6-A14A713E3915}" type="presOf" srcId="{00AAB61E-786A-46C0-98F4-44A2DF45C8E2}" destId="{E1E3EFF2-F0C5-4F38-9C6C-B810B2F7901D}" srcOrd="1" destOrd="0" presId="urn:microsoft.com/office/officeart/2005/8/layout/list1"/>
    <dgm:cxn modelId="{1282A7C1-1C67-48BA-B754-21EF58F65E71}" type="presOf" srcId="{AF4D14E7-B7AA-49B2-BDA0-9385B51A4230}" destId="{CB6B9E76-9C86-4B1D-B15C-CBD69D9A361D}" srcOrd="1" destOrd="0" presId="urn:microsoft.com/office/officeart/2005/8/layout/list1"/>
    <dgm:cxn modelId="{5C259BE4-A3BD-47D1-BFF5-0DB00914968D}" srcId="{DBC240E9-6463-4FCF-B985-8248A5D81BFF}" destId="{3E124AB3-EB70-4462-83FA-4F5248B47F70}" srcOrd="0" destOrd="0" parTransId="{715A9044-2588-416E-A5CD-446F555B9B72}" sibTransId="{E5DF7698-5F37-4B07-B23B-0414333067A8}"/>
    <dgm:cxn modelId="{3165CBF9-F21F-4DA9-BB91-B23D9491208E}" type="presOf" srcId="{26819D6C-8670-4ADF-BA55-A9DF29158C2A}" destId="{E5B2AF06-44AF-41CE-ADA9-8D2031B06285}" srcOrd="0" destOrd="0" presId="urn:microsoft.com/office/officeart/2005/8/layout/list1"/>
    <dgm:cxn modelId="{E8748AAA-0933-43E0-86AA-861464413749}" type="presParOf" srcId="{1D17E2BB-5599-4859-9E3E-BC6700FB887F}" destId="{8092193A-D420-4E48-8EB6-B446D4049B70}" srcOrd="0" destOrd="0" presId="urn:microsoft.com/office/officeart/2005/8/layout/list1"/>
    <dgm:cxn modelId="{8D3A2AB2-B5FD-4EF4-A3FC-98BFFE61B9B9}" type="presParOf" srcId="{8092193A-D420-4E48-8EB6-B446D4049B70}" destId="{BB0AD369-7FCE-4FBC-A9F6-AA4D088ED82A}" srcOrd="0" destOrd="0" presId="urn:microsoft.com/office/officeart/2005/8/layout/list1"/>
    <dgm:cxn modelId="{7CE2A552-AD09-4F4B-B1DD-11ABEB7B1690}" type="presParOf" srcId="{8092193A-D420-4E48-8EB6-B446D4049B70}" destId="{55723F92-0128-4E8B-99BA-29E81B71F782}" srcOrd="1" destOrd="0" presId="urn:microsoft.com/office/officeart/2005/8/layout/list1"/>
    <dgm:cxn modelId="{8267FC62-DF6B-410F-AAE6-85234FAE60BC}" type="presParOf" srcId="{1D17E2BB-5599-4859-9E3E-BC6700FB887F}" destId="{FAD474B9-C2A2-40CB-8480-5E693A4412C0}" srcOrd="1" destOrd="0" presId="urn:microsoft.com/office/officeart/2005/8/layout/list1"/>
    <dgm:cxn modelId="{6815CAB2-041C-4B4B-9B42-E091A07EC515}" type="presParOf" srcId="{1D17E2BB-5599-4859-9E3E-BC6700FB887F}" destId="{7D2658C4-EACD-4449-BF17-2892CF9DD07D}" srcOrd="2" destOrd="0" presId="urn:microsoft.com/office/officeart/2005/8/layout/list1"/>
    <dgm:cxn modelId="{9D1FBA82-FFE1-4232-B456-4377B502DFF8}" type="presParOf" srcId="{1D17E2BB-5599-4859-9E3E-BC6700FB887F}" destId="{9A20EE07-B46B-4EE6-ADEC-9064BDCB5C05}" srcOrd="3" destOrd="0" presId="urn:microsoft.com/office/officeart/2005/8/layout/list1"/>
    <dgm:cxn modelId="{B1D2E684-F03B-4122-AEC9-28A6E1378AA7}" type="presParOf" srcId="{1D17E2BB-5599-4859-9E3E-BC6700FB887F}" destId="{60E226F0-B9C4-4B91-A2B5-679607DF333E}" srcOrd="4" destOrd="0" presId="urn:microsoft.com/office/officeart/2005/8/layout/list1"/>
    <dgm:cxn modelId="{986B9882-6687-4847-86FE-06539D838239}" type="presParOf" srcId="{60E226F0-B9C4-4B91-A2B5-679607DF333E}" destId="{A4BDDF99-A3F4-431E-AC60-A749BBBBB527}" srcOrd="0" destOrd="0" presId="urn:microsoft.com/office/officeart/2005/8/layout/list1"/>
    <dgm:cxn modelId="{DB4FD802-A6CB-40AD-ABB9-50FAD24DA19E}" type="presParOf" srcId="{60E226F0-B9C4-4B91-A2B5-679607DF333E}" destId="{E1E3EFF2-F0C5-4F38-9C6C-B810B2F7901D}" srcOrd="1" destOrd="0" presId="urn:microsoft.com/office/officeart/2005/8/layout/list1"/>
    <dgm:cxn modelId="{4640CE89-6069-4943-B605-960ECEE40A98}" type="presParOf" srcId="{1D17E2BB-5599-4859-9E3E-BC6700FB887F}" destId="{49A33070-20F4-47C0-9314-BA95178595A9}" srcOrd="5" destOrd="0" presId="urn:microsoft.com/office/officeart/2005/8/layout/list1"/>
    <dgm:cxn modelId="{210E6F7A-C156-4518-9321-04A02F12C910}" type="presParOf" srcId="{1D17E2BB-5599-4859-9E3E-BC6700FB887F}" destId="{E08405CE-3101-4C4F-8533-629EEC5B7756}" srcOrd="6" destOrd="0" presId="urn:microsoft.com/office/officeart/2005/8/layout/list1"/>
    <dgm:cxn modelId="{B55A4222-495C-4200-82AB-EEA61DC58727}" type="presParOf" srcId="{1D17E2BB-5599-4859-9E3E-BC6700FB887F}" destId="{209A8321-56EC-4AE3-9090-687FF168F7F1}" srcOrd="7" destOrd="0" presId="urn:microsoft.com/office/officeart/2005/8/layout/list1"/>
    <dgm:cxn modelId="{A18CD890-30C1-4771-9BF7-D4C4E33A9E66}" type="presParOf" srcId="{1D17E2BB-5599-4859-9E3E-BC6700FB887F}" destId="{4F837FB4-51E0-4619-A408-308F04ABD6FD}" srcOrd="8" destOrd="0" presId="urn:microsoft.com/office/officeart/2005/8/layout/list1"/>
    <dgm:cxn modelId="{3EAECE9D-F27D-4EEA-8BEC-895928794B78}" type="presParOf" srcId="{4F837FB4-51E0-4619-A408-308F04ABD6FD}" destId="{E5B2AF06-44AF-41CE-ADA9-8D2031B06285}" srcOrd="0" destOrd="0" presId="urn:microsoft.com/office/officeart/2005/8/layout/list1"/>
    <dgm:cxn modelId="{F5493729-519A-4EFF-9F11-7AAA382063CD}" type="presParOf" srcId="{4F837FB4-51E0-4619-A408-308F04ABD6FD}" destId="{66C11276-8863-44FA-B28D-3AF07D338A20}" srcOrd="1" destOrd="0" presId="urn:microsoft.com/office/officeart/2005/8/layout/list1"/>
    <dgm:cxn modelId="{7C120323-5C0F-4AE5-9931-715BFE5523AA}" type="presParOf" srcId="{1D17E2BB-5599-4859-9E3E-BC6700FB887F}" destId="{F7FF0CE8-5A51-4E39-A217-4AD1C1955772}" srcOrd="9" destOrd="0" presId="urn:microsoft.com/office/officeart/2005/8/layout/list1"/>
    <dgm:cxn modelId="{6C443633-00F3-4FA9-8B64-6E087316D047}" type="presParOf" srcId="{1D17E2BB-5599-4859-9E3E-BC6700FB887F}" destId="{B6E64993-EA61-44AA-8B8B-8639CA0C5F7E}" srcOrd="10" destOrd="0" presId="urn:microsoft.com/office/officeart/2005/8/layout/list1"/>
    <dgm:cxn modelId="{D33E1889-3CAD-4929-80F2-F195B0382EF5}" type="presParOf" srcId="{1D17E2BB-5599-4859-9E3E-BC6700FB887F}" destId="{8E6D0527-E3BA-436F-AA10-8DAF7A5D533C}" srcOrd="11" destOrd="0" presId="urn:microsoft.com/office/officeart/2005/8/layout/list1"/>
    <dgm:cxn modelId="{11931D78-D93A-4C5E-81FB-4977432CC04E}" type="presParOf" srcId="{1D17E2BB-5599-4859-9E3E-BC6700FB887F}" destId="{2CFF6631-D10F-4659-ACAB-78D2A0533D77}" srcOrd="12" destOrd="0" presId="urn:microsoft.com/office/officeart/2005/8/layout/list1"/>
    <dgm:cxn modelId="{706C74FB-1C99-42ED-ACB9-A3D3930B1CCA}" type="presParOf" srcId="{2CFF6631-D10F-4659-ACAB-78D2A0533D77}" destId="{16062090-3859-4F71-9C99-94A411432FD8}" srcOrd="0" destOrd="0" presId="urn:microsoft.com/office/officeart/2005/8/layout/list1"/>
    <dgm:cxn modelId="{0E8F7C00-4AAE-444C-A9B7-93514F13C4F6}" type="presParOf" srcId="{2CFF6631-D10F-4659-ACAB-78D2A0533D77}" destId="{CB6B9E76-9C86-4B1D-B15C-CBD69D9A361D}" srcOrd="1" destOrd="0" presId="urn:microsoft.com/office/officeart/2005/8/layout/list1"/>
    <dgm:cxn modelId="{467ABF4E-0C2F-49FD-A285-58EAA6758206}" type="presParOf" srcId="{1D17E2BB-5599-4859-9E3E-BC6700FB887F}" destId="{B2C94179-FAAB-4B27-8270-1476ABA8CE0E}" srcOrd="13" destOrd="0" presId="urn:microsoft.com/office/officeart/2005/8/layout/list1"/>
    <dgm:cxn modelId="{110325EC-A89B-4C0B-8A62-33616B3665CB}" type="presParOf" srcId="{1D17E2BB-5599-4859-9E3E-BC6700FB887F}" destId="{99F1C26E-43FB-4BB9-B2CE-CA9016784E4F}" srcOrd="14" destOrd="0" presId="urn:microsoft.com/office/officeart/2005/8/layout/list1"/>
    <dgm:cxn modelId="{B1936099-E1F2-483B-AB8A-ABBD3A40AA9E}" type="presParOf" srcId="{1D17E2BB-5599-4859-9E3E-BC6700FB887F}" destId="{CCAB5828-7071-4540-8157-C98053DE4609}" srcOrd="15" destOrd="0" presId="urn:microsoft.com/office/officeart/2005/8/layout/list1"/>
    <dgm:cxn modelId="{4239B09F-1FD6-46C5-90B6-E9043BDA466E}" type="presParOf" srcId="{1D17E2BB-5599-4859-9E3E-BC6700FB887F}" destId="{B3942788-35CC-4A1C-BA36-45C6D4F9BD31}" srcOrd="16" destOrd="0" presId="urn:microsoft.com/office/officeart/2005/8/layout/list1"/>
    <dgm:cxn modelId="{383970E5-FEC8-479B-BF4E-2EDD7FEF0446}" type="presParOf" srcId="{B3942788-35CC-4A1C-BA36-45C6D4F9BD31}" destId="{FC834953-1203-4A30-B72E-B5BFBA432762}" srcOrd="0" destOrd="0" presId="urn:microsoft.com/office/officeart/2005/8/layout/list1"/>
    <dgm:cxn modelId="{38D9D7A2-2A7D-46E1-9BDD-3665FC38EAA0}" type="presParOf" srcId="{B3942788-35CC-4A1C-BA36-45C6D4F9BD31}" destId="{82538CFA-CE4C-4906-ADC9-3500AD3E564B}" srcOrd="1" destOrd="0" presId="urn:microsoft.com/office/officeart/2005/8/layout/list1"/>
    <dgm:cxn modelId="{93ABB1D5-88EE-4F8B-9D55-E06A1CFCCDEE}" type="presParOf" srcId="{1D17E2BB-5599-4859-9E3E-BC6700FB887F}" destId="{F2C6F2BC-3BA3-4DBB-89BD-F94288D2659A}" srcOrd="17" destOrd="0" presId="urn:microsoft.com/office/officeart/2005/8/layout/list1"/>
    <dgm:cxn modelId="{B980D1ED-C45D-443D-807B-5E45C1A3697F}" type="presParOf" srcId="{1D17E2BB-5599-4859-9E3E-BC6700FB887F}" destId="{05F13BED-0890-4BCE-897D-596F6ED811ED}" srcOrd="18" destOrd="0" presId="urn:microsoft.com/office/officeart/2005/8/layout/list1"/>
    <dgm:cxn modelId="{ABDD8AC5-3B3A-4BF5-B10D-A6DF1EE9E7C3}" type="presParOf" srcId="{1D17E2BB-5599-4859-9E3E-BC6700FB887F}" destId="{91A0D3F0-9923-4556-A778-05681C9C7028}" srcOrd="19" destOrd="0" presId="urn:microsoft.com/office/officeart/2005/8/layout/list1"/>
    <dgm:cxn modelId="{3C6BC7C6-C0CA-444E-83BA-7BCE4541A046}" type="presParOf" srcId="{1D17E2BB-5599-4859-9E3E-BC6700FB887F}" destId="{A259D91F-4DEF-4BDA-A467-2AD97DD70068}" srcOrd="20" destOrd="0" presId="urn:microsoft.com/office/officeart/2005/8/layout/list1"/>
    <dgm:cxn modelId="{FF665BC4-5974-4C97-8F7C-D31CE3DBA3EC}" type="presParOf" srcId="{A259D91F-4DEF-4BDA-A467-2AD97DD70068}" destId="{7C94F738-0010-479D-B2F3-D9CF7A5F8861}" srcOrd="0" destOrd="0" presId="urn:microsoft.com/office/officeart/2005/8/layout/list1"/>
    <dgm:cxn modelId="{719C82AC-CCA6-42F5-AF9F-5B4D82BAC80C}" type="presParOf" srcId="{A259D91F-4DEF-4BDA-A467-2AD97DD70068}" destId="{B7518253-CA58-4283-84C3-E6CB671DEC14}" srcOrd="1" destOrd="0" presId="urn:microsoft.com/office/officeart/2005/8/layout/list1"/>
    <dgm:cxn modelId="{A387BC2A-465E-4473-A428-E9CD1CE88C58}" type="presParOf" srcId="{1D17E2BB-5599-4859-9E3E-BC6700FB887F}" destId="{24C79901-AA00-4EC3-9979-F7F2D055FE5D}" srcOrd="21" destOrd="0" presId="urn:microsoft.com/office/officeart/2005/8/layout/list1"/>
    <dgm:cxn modelId="{3ACC35F5-F2E9-49E2-B51F-CAEC9A170AE2}" type="presParOf" srcId="{1D17E2BB-5599-4859-9E3E-BC6700FB887F}" destId="{60EEA3EA-CF0F-431B-9C29-A9DD45CB954E}"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1943B6-BA4F-43D7-A5E8-9ECAC66C62C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AFAC8229-5940-44FD-96C2-DEF20F54EEE5}">
      <dgm:prSet phldrT="[Text]" phldr="0"/>
      <dgm:spPr/>
      <dgm:t>
        <a:bodyPr/>
        <a:lstStyle/>
        <a:p>
          <a:pPr rtl="0"/>
          <a:r>
            <a:rPr lang="en-GB" dirty="0">
              <a:latin typeface="Calibri Light" panose="020F0302020204030204"/>
            </a:rPr>
            <a:t>Safeguarding Training </a:t>
          </a:r>
          <a:endParaRPr lang="en-GB" dirty="0"/>
        </a:p>
      </dgm:t>
    </dgm:pt>
    <dgm:pt modelId="{5E3030FE-A71C-40B0-9180-64891469E0E8}" type="parTrans" cxnId="{3789C349-3E8A-4C40-A0ED-41592147A7F0}">
      <dgm:prSet/>
      <dgm:spPr/>
      <dgm:t>
        <a:bodyPr/>
        <a:lstStyle/>
        <a:p>
          <a:endParaRPr lang="en-GB"/>
        </a:p>
      </dgm:t>
    </dgm:pt>
    <dgm:pt modelId="{ED85B292-F587-425A-A12A-E8E788328D1E}" type="sibTrans" cxnId="{3789C349-3E8A-4C40-A0ED-41592147A7F0}">
      <dgm:prSet/>
      <dgm:spPr/>
      <dgm:t>
        <a:bodyPr/>
        <a:lstStyle/>
        <a:p>
          <a:endParaRPr lang="en-GB"/>
        </a:p>
      </dgm:t>
    </dgm:pt>
    <dgm:pt modelId="{00EA9DCE-22D9-4A1D-94CF-9B2823F02534}">
      <dgm:prSet phldrT="[Text]" phldr="0"/>
      <dgm:spPr/>
      <dgm:t>
        <a:bodyPr/>
        <a:lstStyle/>
        <a:p>
          <a:pPr rtl="0"/>
          <a:r>
            <a:rPr lang="en-GB" dirty="0">
              <a:latin typeface="Calibri Light" panose="020F0302020204030204"/>
            </a:rPr>
            <a:t>Induction </a:t>
          </a:r>
        </a:p>
      </dgm:t>
    </dgm:pt>
    <dgm:pt modelId="{84763588-1835-4B02-92CD-60DDEC57F497}" type="parTrans" cxnId="{6BBBF082-7F87-46E4-9BA0-18A32EA5B771}">
      <dgm:prSet/>
      <dgm:spPr/>
      <dgm:t>
        <a:bodyPr/>
        <a:lstStyle/>
        <a:p>
          <a:endParaRPr lang="en-GB"/>
        </a:p>
      </dgm:t>
    </dgm:pt>
    <dgm:pt modelId="{DE064917-DB06-4CD0-BCD0-E4ADDAD175B5}" type="sibTrans" cxnId="{6BBBF082-7F87-46E4-9BA0-18A32EA5B771}">
      <dgm:prSet/>
      <dgm:spPr/>
      <dgm:t>
        <a:bodyPr/>
        <a:lstStyle/>
        <a:p>
          <a:endParaRPr lang="en-GB"/>
        </a:p>
      </dgm:t>
    </dgm:pt>
    <dgm:pt modelId="{9156C377-D96E-4246-891F-45129829DDCC}">
      <dgm:prSet phldrT="[Text]" phldr="0"/>
      <dgm:spPr/>
      <dgm:t>
        <a:bodyPr/>
        <a:lstStyle/>
        <a:p>
          <a:pPr rtl="0"/>
          <a:r>
            <a:rPr lang="en-GB" dirty="0">
              <a:latin typeface="Calibri Light" panose="020F0302020204030204"/>
            </a:rPr>
            <a:t>Updates and Radar</a:t>
          </a:r>
          <a:endParaRPr lang="en-GB" dirty="0"/>
        </a:p>
      </dgm:t>
    </dgm:pt>
    <dgm:pt modelId="{1A01F532-01A7-425B-A8C3-4D01BA66E2B0}" type="parTrans" cxnId="{A204D05F-AB64-499E-AB4A-36AA0762817B}">
      <dgm:prSet/>
      <dgm:spPr/>
      <dgm:t>
        <a:bodyPr/>
        <a:lstStyle/>
        <a:p>
          <a:endParaRPr lang="en-GB"/>
        </a:p>
      </dgm:t>
    </dgm:pt>
    <dgm:pt modelId="{452C9758-7094-4DE9-A10B-50088FEB2E5C}" type="sibTrans" cxnId="{A204D05F-AB64-499E-AB4A-36AA0762817B}">
      <dgm:prSet/>
      <dgm:spPr/>
      <dgm:t>
        <a:bodyPr/>
        <a:lstStyle/>
        <a:p>
          <a:endParaRPr lang="en-GB"/>
        </a:p>
      </dgm:t>
    </dgm:pt>
    <dgm:pt modelId="{DDBA97B1-A6B9-49C6-9CDA-0B875FD5AADF}">
      <dgm:prSet phldrT="[Text]" phldr="0"/>
      <dgm:spPr/>
      <dgm:t>
        <a:bodyPr/>
        <a:lstStyle/>
        <a:p>
          <a:pPr rtl="0"/>
          <a:r>
            <a:rPr lang="en-GB" dirty="0">
              <a:latin typeface="Calibri Light" panose="020F0302020204030204"/>
            </a:rPr>
            <a:t>Local Top Concerns </a:t>
          </a:r>
          <a:endParaRPr lang="en-GB" dirty="0"/>
        </a:p>
      </dgm:t>
    </dgm:pt>
    <dgm:pt modelId="{4D2AC4A3-12B0-41FB-A693-5724499A341D}" type="parTrans" cxnId="{3E3A0EFC-0B98-4689-8A3C-7096C5648380}">
      <dgm:prSet/>
      <dgm:spPr/>
      <dgm:t>
        <a:bodyPr/>
        <a:lstStyle/>
        <a:p>
          <a:endParaRPr lang="en-GB"/>
        </a:p>
      </dgm:t>
    </dgm:pt>
    <dgm:pt modelId="{2F351D95-0897-45C9-AED1-1F9A5853254E}" type="sibTrans" cxnId="{3E3A0EFC-0B98-4689-8A3C-7096C5648380}">
      <dgm:prSet/>
      <dgm:spPr/>
      <dgm:t>
        <a:bodyPr/>
        <a:lstStyle/>
        <a:p>
          <a:endParaRPr lang="en-GB"/>
        </a:p>
      </dgm:t>
    </dgm:pt>
    <dgm:pt modelId="{84989F08-B917-4458-B6DE-99FC3BB88B27}">
      <dgm:prSet phldr="0"/>
      <dgm:spPr/>
      <dgm:t>
        <a:bodyPr/>
        <a:lstStyle/>
        <a:p>
          <a:pPr rtl="0"/>
          <a:r>
            <a:rPr lang="en-GB" dirty="0">
              <a:latin typeface="Calibri Light" panose="020F0302020204030204"/>
            </a:rPr>
            <a:t>Line Management of Safeguarding </a:t>
          </a:r>
        </a:p>
      </dgm:t>
    </dgm:pt>
    <dgm:pt modelId="{D4C9C2F2-27B2-4FFE-880E-3A7C6E3E350D}" type="parTrans" cxnId="{3FE40150-C255-4A46-8396-0132E745BDEB}">
      <dgm:prSet/>
      <dgm:spPr/>
    </dgm:pt>
    <dgm:pt modelId="{7485ABEB-2B85-445B-B534-9C62FF2ECC5F}" type="sibTrans" cxnId="{3FE40150-C255-4A46-8396-0132E745BDEB}">
      <dgm:prSet/>
      <dgm:spPr/>
    </dgm:pt>
    <dgm:pt modelId="{D09D2AC7-F0BD-4943-9E4F-017ED108ABFB}">
      <dgm:prSet phldr="0"/>
      <dgm:spPr/>
      <dgm:t>
        <a:bodyPr/>
        <a:lstStyle/>
        <a:p>
          <a:pPr rtl="0"/>
          <a:r>
            <a:rPr lang="en-GB" dirty="0">
              <a:latin typeface="Calibri Light" panose="020F0302020204030204"/>
            </a:rPr>
            <a:t>Regular Meeting Agenda Item </a:t>
          </a:r>
          <a:endParaRPr lang="en-GB" dirty="0"/>
        </a:p>
      </dgm:t>
    </dgm:pt>
    <dgm:pt modelId="{9405D020-86B6-4CB7-A409-6BC296ADAE2C}" type="parTrans" cxnId="{3B9D13EC-4580-4759-9E21-75EE85AABA61}">
      <dgm:prSet/>
      <dgm:spPr/>
    </dgm:pt>
    <dgm:pt modelId="{AC380EAD-1CAD-4E7D-A491-ABA33111CAE2}" type="sibTrans" cxnId="{3B9D13EC-4580-4759-9E21-75EE85AABA61}">
      <dgm:prSet/>
      <dgm:spPr/>
    </dgm:pt>
    <dgm:pt modelId="{5F3EC736-EB00-4D6F-BB4F-7F48B0964B68}" type="pres">
      <dgm:prSet presAssocID="{341943B6-BA4F-43D7-A5E8-9ECAC66C62CB}" presName="Name0" presStyleCnt="0">
        <dgm:presLayoutVars>
          <dgm:dir/>
          <dgm:resizeHandles val="exact"/>
        </dgm:presLayoutVars>
      </dgm:prSet>
      <dgm:spPr/>
    </dgm:pt>
    <dgm:pt modelId="{2CBE652F-5653-45F3-872E-763D6131C7DD}" type="pres">
      <dgm:prSet presAssocID="{341943B6-BA4F-43D7-A5E8-9ECAC66C62CB}" presName="cycle" presStyleCnt="0"/>
      <dgm:spPr/>
    </dgm:pt>
    <dgm:pt modelId="{0B7B7693-C9FF-469E-A9FE-3A2773375CA1}" type="pres">
      <dgm:prSet presAssocID="{AFAC8229-5940-44FD-96C2-DEF20F54EEE5}" presName="nodeFirstNode" presStyleLbl="node1" presStyleIdx="0" presStyleCnt="6">
        <dgm:presLayoutVars>
          <dgm:bulletEnabled val="1"/>
        </dgm:presLayoutVars>
      </dgm:prSet>
      <dgm:spPr/>
    </dgm:pt>
    <dgm:pt modelId="{2095D4CE-0EE6-4FBC-8267-F7624C04D750}" type="pres">
      <dgm:prSet presAssocID="{ED85B292-F587-425A-A12A-E8E788328D1E}" presName="sibTransFirstNode" presStyleLbl="bgShp" presStyleIdx="0" presStyleCnt="1"/>
      <dgm:spPr/>
    </dgm:pt>
    <dgm:pt modelId="{1E77E1B7-ECCD-4B36-A0FE-8AD6BD0D71D3}" type="pres">
      <dgm:prSet presAssocID="{00EA9DCE-22D9-4A1D-94CF-9B2823F02534}" presName="nodeFollowingNodes" presStyleLbl="node1" presStyleIdx="1" presStyleCnt="6">
        <dgm:presLayoutVars>
          <dgm:bulletEnabled val="1"/>
        </dgm:presLayoutVars>
      </dgm:prSet>
      <dgm:spPr/>
    </dgm:pt>
    <dgm:pt modelId="{CFD621B8-311F-4500-9A85-86BB2C0B82F6}" type="pres">
      <dgm:prSet presAssocID="{84989F08-B917-4458-B6DE-99FC3BB88B27}" presName="nodeFollowingNodes" presStyleLbl="node1" presStyleIdx="2" presStyleCnt="6">
        <dgm:presLayoutVars>
          <dgm:bulletEnabled val="1"/>
        </dgm:presLayoutVars>
      </dgm:prSet>
      <dgm:spPr/>
    </dgm:pt>
    <dgm:pt modelId="{6CF42490-CD76-4D9E-91A0-5462E71932E2}" type="pres">
      <dgm:prSet presAssocID="{D09D2AC7-F0BD-4943-9E4F-017ED108ABFB}" presName="nodeFollowingNodes" presStyleLbl="node1" presStyleIdx="3" presStyleCnt="6">
        <dgm:presLayoutVars>
          <dgm:bulletEnabled val="1"/>
        </dgm:presLayoutVars>
      </dgm:prSet>
      <dgm:spPr/>
    </dgm:pt>
    <dgm:pt modelId="{16FD44CB-81FE-40BF-8431-960B4186175C}" type="pres">
      <dgm:prSet presAssocID="{9156C377-D96E-4246-891F-45129829DDCC}" presName="nodeFollowingNodes" presStyleLbl="node1" presStyleIdx="4" presStyleCnt="6">
        <dgm:presLayoutVars>
          <dgm:bulletEnabled val="1"/>
        </dgm:presLayoutVars>
      </dgm:prSet>
      <dgm:spPr/>
    </dgm:pt>
    <dgm:pt modelId="{819234F6-0B70-4080-AB57-76AF4C8B5BA0}" type="pres">
      <dgm:prSet presAssocID="{DDBA97B1-A6B9-49C6-9CDA-0B875FD5AADF}" presName="nodeFollowingNodes" presStyleLbl="node1" presStyleIdx="5" presStyleCnt="6">
        <dgm:presLayoutVars>
          <dgm:bulletEnabled val="1"/>
        </dgm:presLayoutVars>
      </dgm:prSet>
      <dgm:spPr/>
    </dgm:pt>
  </dgm:ptLst>
  <dgm:cxnLst>
    <dgm:cxn modelId="{9CF65F0F-2E4F-4810-8360-1D86D37241C3}" type="presOf" srcId="{00EA9DCE-22D9-4A1D-94CF-9B2823F02534}" destId="{1E77E1B7-ECCD-4B36-A0FE-8AD6BD0D71D3}" srcOrd="0" destOrd="0" presId="urn:microsoft.com/office/officeart/2005/8/layout/cycle3"/>
    <dgm:cxn modelId="{A7C81013-2C6E-465E-BF17-5AA83F93F849}" type="presOf" srcId="{84989F08-B917-4458-B6DE-99FC3BB88B27}" destId="{CFD621B8-311F-4500-9A85-86BB2C0B82F6}" srcOrd="0" destOrd="0" presId="urn:microsoft.com/office/officeart/2005/8/layout/cycle3"/>
    <dgm:cxn modelId="{E1156517-6EB4-4EB3-B7CA-43AB6908E170}" type="presOf" srcId="{9156C377-D96E-4246-891F-45129829DDCC}" destId="{16FD44CB-81FE-40BF-8431-960B4186175C}" srcOrd="0" destOrd="0" presId="urn:microsoft.com/office/officeart/2005/8/layout/cycle3"/>
    <dgm:cxn modelId="{3789C349-3E8A-4C40-A0ED-41592147A7F0}" srcId="{341943B6-BA4F-43D7-A5E8-9ECAC66C62CB}" destId="{AFAC8229-5940-44FD-96C2-DEF20F54EEE5}" srcOrd="0" destOrd="0" parTransId="{5E3030FE-A71C-40B0-9180-64891469E0E8}" sibTransId="{ED85B292-F587-425A-A12A-E8E788328D1E}"/>
    <dgm:cxn modelId="{3FE40150-C255-4A46-8396-0132E745BDEB}" srcId="{341943B6-BA4F-43D7-A5E8-9ECAC66C62CB}" destId="{84989F08-B917-4458-B6DE-99FC3BB88B27}" srcOrd="2" destOrd="0" parTransId="{D4C9C2F2-27B2-4FFE-880E-3A7C6E3E350D}" sibTransId="{7485ABEB-2B85-445B-B534-9C62FF2ECC5F}"/>
    <dgm:cxn modelId="{1F0AFB55-A704-459A-927A-B9B7ECD019C8}" type="presOf" srcId="{AFAC8229-5940-44FD-96C2-DEF20F54EEE5}" destId="{0B7B7693-C9FF-469E-A9FE-3A2773375CA1}" srcOrd="0" destOrd="0" presId="urn:microsoft.com/office/officeart/2005/8/layout/cycle3"/>
    <dgm:cxn modelId="{EE2D265C-F415-417F-939C-8835F7045D7D}" type="presOf" srcId="{ED85B292-F587-425A-A12A-E8E788328D1E}" destId="{2095D4CE-0EE6-4FBC-8267-F7624C04D750}" srcOrd="0" destOrd="0" presId="urn:microsoft.com/office/officeart/2005/8/layout/cycle3"/>
    <dgm:cxn modelId="{A204D05F-AB64-499E-AB4A-36AA0762817B}" srcId="{341943B6-BA4F-43D7-A5E8-9ECAC66C62CB}" destId="{9156C377-D96E-4246-891F-45129829DDCC}" srcOrd="4" destOrd="0" parTransId="{1A01F532-01A7-425B-A8C3-4D01BA66E2B0}" sibTransId="{452C9758-7094-4DE9-A10B-50088FEB2E5C}"/>
    <dgm:cxn modelId="{57A09D60-DFA9-4359-9C30-272B5A5E18CA}" type="presOf" srcId="{341943B6-BA4F-43D7-A5E8-9ECAC66C62CB}" destId="{5F3EC736-EB00-4D6F-BB4F-7F48B0964B68}" srcOrd="0" destOrd="0" presId="urn:microsoft.com/office/officeart/2005/8/layout/cycle3"/>
    <dgm:cxn modelId="{8A45186C-4BA0-4517-B9BB-46EE324C9A0B}" type="presOf" srcId="{D09D2AC7-F0BD-4943-9E4F-017ED108ABFB}" destId="{6CF42490-CD76-4D9E-91A0-5462E71932E2}" srcOrd="0" destOrd="0" presId="urn:microsoft.com/office/officeart/2005/8/layout/cycle3"/>
    <dgm:cxn modelId="{6BBBF082-7F87-46E4-9BA0-18A32EA5B771}" srcId="{341943B6-BA4F-43D7-A5E8-9ECAC66C62CB}" destId="{00EA9DCE-22D9-4A1D-94CF-9B2823F02534}" srcOrd="1" destOrd="0" parTransId="{84763588-1835-4B02-92CD-60DDEC57F497}" sibTransId="{DE064917-DB06-4CD0-BCD0-E4ADDAD175B5}"/>
    <dgm:cxn modelId="{E76D94A3-88AD-4346-A904-8BACA8F42432}" type="presOf" srcId="{DDBA97B1-A6B9-49C6-9CDA-0B875FD5AADF}" destId="{819234F6-0B70-4080-AB57-76AF4C8B5BA0}" srcOrd="0" destOrd="0" presId="urn:microsoft.com/office/officeart/2005/8/layout/cycle3"/>
    <dgm:cxn modelId="{3B9D13EC-4580-4759-9E21-75EE85AABA61}" srcId="{341943B6-BA4F-43D7-A5E8-9ECAC66C62CB}" destId="{D09D2AC7-F0BD-4943-9E4F-017ED108ABFB}" srcOrd="3" destOrd="0" parTransId="{9405D020-86B6-4CB7-A409-6BC296ADAE2C}" sibTransId="{AC380EAD-1CAD-4E7D-A491-ABA33111CAE2}"/>
    <dgm:cxn modelId="{3E3A0EFC-0B98-4689-8A3C-7096C5648380}" srcId="{341943B6-BA4F-43D7-A5E8-9ECAC66C62CB}" destId="{DDBA97B1-A6B9-49C6-9CDA-0B875FD5AADF}" srcOrd="5" destOrd="0" parTransId="{4D2AC4A3-12B0-41FB-A693-5724499A341D}" sibTransId="{2F351D95-0897-45C9-AED1-1F9A5853254E}"/>
    <dgm:cxn modelId="{59AECFBB-D5EF-4384-B5F9-FC79932E2713}" type="presParOf" srcId="{5F3EC736-EB00-4D6F-BB4F-7F48B0964B68}" destId="{2CBE652F-5653-45F3-872E-763D6131C7DD}" srcOrd="0" destOrd="0" presId="urn:microsoft.com/office/officeart/2005/8/layout/cycle3"/>
    <dgm:cxn modelId="{CA6A998C-3237-4E08-9D59-DC0511118400}" type="presParOf" srcId="{2CBE652F-5653-45F3-872E-763D6131C7DD}" destId="{0B7B7693-C9FF-469E-A9FE-3A2773375CA1}" srcOrd="0" destOrd="0" presId="urn:microsoft.com/office/officeart/2005/8/layout/cycle3"/>
    <dgm:cxn modelId="{96BD2F67-87A1-43B2-ADCE-34E34CEAE965}" type="presParOf" srcId="{2CBE652F-5653-45F3-872E-763D6131C7DD}" destId="{2095D4CE-0EE6-4FBC-8267-F7624C04D750}" srcOrd="1" destOrd="0" presId="urn:microsoft.com/office/officeart/2005/8/layout/cycle3"/>
    <dgm:cxn modelId="{FCCEA4AA-6061-4A35-BB17-5B4943579404}" type="presParOf" srcId="{2CBE652F-5653-45F3-872E-763D6131C7DD}" destId="{1E77E1B7-ECCD-4B36-A0FE-8AD6BD0D71D3}" srcOrd="2" destOrd="0" presId="urn:microsoft.com/office/officeart/2005/8/layout/cycle3"/>
    <dgm:cxn modelId="{BD62353F-F6D2-4500-963C-52DE24C48ED9}" type="presParOf" srcId="{2CBE652F-5653-45F3-872E-763D6131C7DD}" destId="{CFD621B8-311F-4500-9A85-86BB2C0B82F6}" srcOrd="3" destOrd="0" presId="urn:microsoft.com/office/officeart/2005/8/layout/cycle3"/>
    <dgm:cxn modelId="{946437AC-8D6F-43F2-A6AA-5D271EF1BE0D}" type="presParOf" srcId="{2CBE652F-5653-45F3-872E-763D6131C7DD}" destId="{6CF42490-CD76-4D9E-91A0-5462E71932E2}" srcOrd="4" destOrd="0" presId="urn:microsoft.com/office/officeart/2005/8/layout/cycle3"/>
    <dgm:cxn modelId="{F78576D1-E7CE-42DA-AB9F-9EE502D3AEC0}" type="presParOf" srcId="{2CBE652F-5653-45F3-872E-763D6131C7DD}" destId="{16FD44CB-81FE-40BF-8431-960B4186175C}" srcOrd="5" destOrd="0" presId="urn:microsoft.com/office/officeart/2005/8/layout/cycle3"/>
    <dgm:cxn modelId="{626966EA-5C85-41DF-AF05-9F9E31BAD0CA}" type="presParOf" srcId="{2CBE652F-5653-45F3-872E-763D6131C7DD}" destId="{819234F6-0B70-4080-AB57-76AF4C8B5BA0}"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EF516B-5B41-401E-90F3-61B21F2BABE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BFADD8E-B213-4DA4-A5C3-08B740AE391E}">
      <dgm:prSet phldrT="[Text]" phldr="0"/>
      <dgm:spPr/>
      <dgm:t>
        <a:bodyPr/>
        <a:lstStyle/>
        <a:p>
          <a:pPr rtl="0"/>
          <a:r>
            <a:rPr lang="en-GB" dirty="0">
              <a:latin typeface="Calibri Light" panose="020F0302020204030204"/>
            </a:rPr>
            <a:t>Staff training </a:t>
          </a:r>
          <a:endParaRPr lang="en-GB" dirty="0"/>
        </a:p>
      </dgm:t>
    </dgm:pt>
    <dgm:pt modelId="{D1C4E09F-3B96-48E8-B25B-5EB20DF5670A}" type="parTrans" cxnId="{9E15B0DD-FEE9-48E4-B4FE-5433390F333B}">
      <dgm:prSet/>
      <dgm:spPr/>
      <dgm:t>
        <a:bodyPr/>
        <a:lstStyle/>
        <a:p>
          <a:endParaRPr lang="en-GB"/>
        </a:p>
      </dgm:t>
    </dgm:pt>
    <dgm:pt modelId="{79662ABA-5292-405B-8F35-B923610ACE38}" type="sibTrans" cxnId="{9E15B0DD-FEE9-48E4-B4FE-5433390F333B}">
      <dgm:prSet/>
      <dgm:spPr/>
      <dgm:t>
        <a:bodyPr/>
        <a:lstStyle/>
        <a:p>
          <a:endParaRPr lang="en-GB"/>
        </a:p>
      </dgm:t>
    </dgm:pt>
    <dgm:pt modelId="{FDF53DF0-4641-4556-A2DB-F6E5B737BB92}">
      <dgm:prSet phldrT="[Text]" phldr="0"/>
      <dgm:spPr/>
      <dgm:t>
        <a:bodyPr/>
        <a:lstStyle/>
        <a:p>
          <a:pPr rtl="0"/>
          <a:r>
            <a:rPr lang="en-GB" dirty="0">
              <a:latin typeface="Calibri Light" panose="020F0302020204030204"/>
            </a:rPr>
            <a:t>Drop in sessions </a:t>
          </a:r>
          <a:endParaRPr lang="en-GB" dirty="0"/>
        </a:p>
      </dgm:t>
    </dgm:pt>
    <dgm:pt modelId="{C2F63D81-AB70-4B0D-B03F-48ED027410DC}" type="parTrans" cxnId="{DFF7A1EA-8CB9-4FE5-9989-5AA3FC45B794}">
      <dgm:prSet/>
      <dgm:spPr/>
      <dgm:t>
        <a:bodyPr/>
        <a:lstStyle/>
        <a:p>
          <a:endParaRPr lang="en-GB"/>
        </a:p>
      </dgm:t>
    </dgm:pt>
    <dgm:pt modelId="{C00464DE-40D6-4D34-A1A7-3BB612520A8F}" type="sibTrans" cxnId="{DFF7A1EA-8CB9-4FE5-9989-5AA3FC45B794}">
      <dgm:prSet/>
      <dgm:spPr/>
      <dgm:t>
        <a:bodyPr/>
        <a:lstStyle/>
        <a:p>
          <a:endParaRPr lang="en-GB"/>
        </a:p>
      </dgm:t>
    </dgm:pt>
    <dgm:pt modelId="{516F5DDD-3403-45DF-AA4D-040B3B664007}">
      <dgm:prSet phldrT="[Text]" phldr="0"/>
      <dgm:spPr/>
      <dgm:t>
        <a:bodyPr/>
        <a:lstStyle/>
        <a:p>
          <a:pPr rtl="0"/>
          <a:r>
            <a:rPr lang="en-GB" dirty="0">
              <a:latin typeface="Calibri Light" panose="020F0302020204030204"/>
            </a:rPr>
            <a:t>DSL availability and presence </a:t>
          </a:r>
          <a:endParaRPr lang="en-GB" dirty="0"/>
        </a:p>
      </dgm:t>
    </dgm:pt>
    <dgm:pt modelId="{E39B7A26-CED9-453E-A4A5-0F63DD4AB0F5}" type="parTrans" cxnId="{B1EFA668-20A0-4F36-AAF0-D5FA18DC8472}">
      <dgm:prSet/>
      <dgm:spPr/>
      <dgm:t>
        <a:bodyPr/>
        <a:lstStyle/>
        <a:p>
          <a:endParaRPr lang="en-GB"/>
        </a:p>
      </dgm:t>
    </dgm:pt>
    <dgm:pt modelId="{AF3D16C4-995B-4E61-8541-EE52B69E219F}" type="sibTrans" cxnId="{B1EFA668-20A0-4F36-AAF0-D5FA18DC8472}">
      <dgm:prSet/>
      <dgm:spPr/>
      <dgm:t>
        <a:bodyPr/>
        <a:lstStyle/>
        <a:p>
          <a:endParaRPr lang="en-GB"/>
        </a:p>
      </dgm:t>
    </dgm:pt>
    <dgm:pt modelId="{68D11304-FF41-4F28-BCB4-91DFAC75476B}">
      <dgm:prSet phldrT="[Text]" phldr="0"/>
      <dgm:spPr/>
      <dgm:t>
        <a:bodyPr/>
        <a:lstStyle/>
        <a:p>
          <a:pPr rtl="0"/>
          <a:r>
            <a:rPr lang="en-GB" dirty="0">
              <a:latin typeface="Calibri Light" panose="020F0302020204030204"/>
            </a:rPr>
            <a:t>SEMH interventions </a:t>
          </a:r>
          <a:endParaRPr lang="en-GB" dirty="0"/>
        </a:p>
      </dgm:t>
    </dgm:pt>
    <dgm:pt modelId="{C883AFEC-4F3D-4B38-9A6E-442471997123}" type="parTrans" cxnId="{0BF81D59-4972-4727-BE9D-C80953FD4FB7}">
      <dgm:prSet/>
      <dgm:spPr/>
      <dgm:t>
        <a:bodyPr/>
        <a:lstStyle/>
        <a:p>
          <a:endParaRPr lang="en-GB"/>
        </a:p>
      </dgm:t>
    </dgm:pt>
    <dgm:pt modelId="{B0EC45FC-C35D-4F6E-98BD-A0E07BC20FB2}" type="sibTrans" cxnId="{0BF81D59-4972-4727-BE9D-C80953FD4FB7}">
      <dgm:prSet/>
      <dgm:spPr/>
      <dgm:t>
        <a:bodyPr/>
        <a:lstStyle/>
        <a:p>
          <a:endParaRPr lang="en-GB"/>
        </a:p>
      </dgm:t>
    </dgm:pt>
    <dgm:pt modelId="{8F1C319E-149F-4D82-8BA1-B7A49C9CAEEE}">
      <dgm:prSet phldrT="[Text]" phldr="0"/>
      <dgm:spPr/>
      <dgm:t>
        <a:bodyPr/>
        <a:lstStyle/>
        <a:p>
          <a:pPr rtl="0"/>
          <a:r>
            <a:rPr lang="en-GB" dirty="0">
              <a:latin typeface="Calibri Light" panose="020F0302020204030204"/>
            </a:rPr>
            <a:t>Voice of the Child Resources </a:t>
          </a:r>
          <a:endParaRPr lang="en-GB" dirty="0"/>
        </a:p>
      </dgm:t>
    </dgm:pt>
    <dgm:pt modelId="{1B88D88C-CD06-4EBE-BDA8-D75FB4103CBE}" type="parTrans" cxnId="{54F55678-6868-4D7B-B3CE-E06E2C870981}">
      <dgm:prSet/>
      <dgm:spPr/>
      <dgm:t>
        <a:bodyPr/>
        <a:lstStyle/>
        <a:p>
          <a:endParaRPr lang="en-GB"/>
        </a:p>
      </dgm:t>
    </dgm:pt>
    <dgm:pt modelId="{A68D8731-E893-485C-88ED-2E2B08D75312}" type="sibTrans" cxnId="{54F55678-6868-4D7B-B3CE-E06E2C870981}">
      <dgm:prSet/>
      <dgm:spPr/>
      <dgm:t>
        <a:bodyPr/>
        <a:lstStyle/>
        <a:p>
          <a:endParaRPr lang="en-GB"/>
        </a:p>
      </dgm:t>
    </dgm:pt>
    <dgm:pt modelId="{7E909EC5-43CE-4CCD-B92A-2D94E0CBD261}">
      <dgm:prSet phldr="0"/>
      <dgm:spPr/>
      <dgm:t>
        <a:bodyPr/>
        <a:lstStyle/>
        <a:p>
          <a:pPr rtl="0"/>
          <a:r>
            <a:rPr lang="en-GB" dirty="0">
              <a:latin typeface="Calibri Light" panose="020F0302020204030204"/>
            </a:rPr>
            <a:t>Check Ins </a:t>
          </a:r>
        </a:p>
      </dgm:t>
    </dgm:pt>
    <dgm:pt modelId="{987BED7D-D0D3-4687-AC77-97E17B70D4E4}" type="parTrans" cxnId="{246DA894-0053-42FB-8106-BCD13ED80174}">
      <dgm:prSet/>
      <dgm:spPr/>
    </dgm:pt>
    <dgm:pt modelId="{858C8A53-86D5-48A3-A3A8-073EF7245021}" type="sibTrans" cxnId="{246DA894-0053-42FB-8106-BCD13ED80174}">
      <dgm:prSet/>
      <dgm:spPr/>
    </dgm:pt>
    <dgm:pt modelId="{1CD64D24-BA24-4484-8083-EE5730254980}">
      <dgm:prSet phldr="0"/>
      <dgm:spPr/>
      <dgm:t>
        <a:bodyPr/>
        <a:lstStyle/>
        <a:p>
          <a:pPr rtl="0"/>
          <a:r>
            <a:rPr lang="en-GB" dirty="0">
              <a:latin typeface="Calibri Light" panose="020F0302020204030204"/>
            </a:rPr>
            <a:t>Play/ Lego Therapy</a:t>
          </a:r>
        </a:p>
      </dgm:t>
    </dgm:pt>
    <dgm:pt modelId="{FF7EB64A-CC2A-441B-9F58-8E2FA247F3B4}" type="parTrans" cxnId="{6FC7AF86-40A4-4583-9375-D085D3E85882}">
      <dgm:prSet/>
      <dgm:spPr/>
    </dgm:pt>
    <dgm:pt modelId="{86D622A1-B3D1-456C-B76F-BC958192BC90}" type="sibTrans" cxnId="{6FC7AF86-40A4-4583-9375-D085D3E85882}">
      <dgm:prSet/>
      <dgm:spPr/>
    </dgm:pt>
    <dgm:pt modelId="{36849145-C931-432C-9C43-45214F0F4EC6}">
      <dgm:prSet phldr="0"/>
      <dgm:spPr/>
      <dgm:t>
        <a:bodyPr/>
        <a:lstStyle/>
        <a:p>
          <a:pPr rtl="0"/>
          <a:r>
            <a:rPr lang="en-GB" dirty="0">
              <a:latin typeface="Calibri Light" panose="020F0302020204030204"/>
            </a:rPr>
            <a:t>Peer Supporters</a:t>
          </a:r>
        </a:p>
      </dgm:t>
    </dgm:pt>
    <dgm:pt modelId="{B6DC01F6-515F-4102-8BBD-EDD561512259}" type="parTrans" cxnId="{2326D518-971A-4CCC-BED3-73307F540037}">
      <dgm:prSet/>
      <dgm:spPr/>
    </dgm:pt>
    <dgm:pt modelId="{F40A4F65-CE5C-4E78-B10A-FB394BD8CF4C}" type="sibTrans" cxnId="{2326D518-971A-4CCC-BED3-73307F540037}">
      <dgm:prSet/>
      <dgm:spPr/>
    </dgm:pt>
    <dgm:pt modelId="{DAA77BEF-CB14-4F0C-BFB7-22DF43310507}" type="pres">
      <dgm:prSet presAssocID="{68EF516B-5B41-401E-90F3-61B21F2BABE1}" presName="diagram" presStyleCnt="0">
        <dgm:presLayoutVars>
          <dgm:dir/>
          <dgm:resizeHandles val="exact"/>
        </dgm:presLayoutVars>
      </dgm:prSet>
      <dgm:spPr/>
    </dgm:pt>
    <dgm:pt modelId="{6A766299-73C8-426D-8DAA-FD477CE56564}" type="pres">
      <dgm:prSet presAssocID="{3BFADD8E-B213-4DA4-A5C3-08B740AE391E}" presName="node" presStyleLbl="node1" presStyleIdx="0" presStyleCnt="8">
        <dgm:presLayoutVars>
          <dgm:bulletEnabled val="1"/>
        </dgm:presLayoutVars>
      </dgm:prSet>
      <dgm:spPr/>
    </dgm:pt>
    <dgm:pt modelId="{7AD431CE-8773-4C68-BC9E-DD50E754C562}" type="pres">
      <dgm:prSet presAssocID="{79662ABA-5292-405B-8F35-B923610ACE38}" presName="sibTrans" presStyleCnt="0"/>
      <dgm:spPr/>
    </dgm:pt>
    <dgm:pt modelId="{BF9D4983-2694-4E56-BA5A-12DB19A1C95C}" type="pres">
      <dgm:prSet presAssocID="{FDF53DF0-4641-4556-A2DB-F6E5B737BB92}" presName="node" presStyleLbl="node1" presStyleIdx="1" presStyleCnt="8">
        <dgm:presLayoutVars>
          <dgm:bulletEnabled val="1"/>
        </dgm:presLayoutVars>
      </dgm:prSet>
      <dgm:spPr/>
    </dgm:pt>
    <dgm:pt modelId="{1A8F8FFF-7FB3-42CF-A622-086F1CA63291}" type="pres">
      <dgm:prSet presAssocID="{C00464DE-40D6-4D34-A1A7-3BB612520A8F}" presName="sibTrans" presStyleCnt="0"/>
      <dgm:spPr/>
    </dgm:pt>
    <dgm:pt modelId="{8071CC17-9DB3-4504-9FFB-EB29D1F6BFB0}" type="pres">
      <dgm:prSet presAssocID="{516F5DDD-3403-45DF-AA4D-040B3B664007}" presName="node" presStyleLbl="node1" presStyleIdx="2" presStyleCnt="8">
        <dgm:presLayoutVars>
          <dgm:bulletEnabled val="1"/>
        </dgm:presLayoutVars>
      </dgm:prSet>
      <dgm:spPr/>
    </dgm:pt>
    <dgm:pt modelId="{4771DC4F-6AEC-4B2E-9050-BF8E7538F8DA}" type="pres">
      <dgm:prSet presAssocID="{AF3D16C4-995B-4E61-8541-EE52B69E219F}" presName="sibTrans" presStyleCnt="0"/>
      <dgm:spPr/>
    </dgm:pt>
    <dgm:pt modelId="{44CCC629-A00E-49C2-A2EF-6038F1E64AE6}" type="pres">
      <dgm:prSet presAssocID="{68D11304-FF41-4F28-BCB4-91DFAC75476B}" presName="node" presStyleLbl="node1" presStyleIdx="3" presStyleCnt="8">
        <dgm:presLayoutVars>
          <dgm:bulletEnabled val="1"/>
        </dgm:presLayoutVars>
      </dgm:prSet>
      <dgm:spPr/>
    </dgm:pt>
    <dgm:pt modelId="{3FB71D95-2EA7-4288-886D-1C568FA9AF44}" type="pres">
      <dgm:prSet presAssocID="{B0EC45FC-C35D-4F6E-98BD-A0E07BC20FB2}" presName="sibTrans" presStyleCnt="0"/>
      <dgm:spPr/>
    </dgm:pt>
    <dgm:pt modelId="{EB2BD3AA-3C55-4C7E-B49F-1F55890854EA}" type="pres">
      <dgm:prSet presAssocID="{8F1C319E-149F-4D82-8BA1-B7A49C9CAEEE}" presName="node" presStyleLbl="node1" presStyleIdx="4" presStyleCnt="8">
        <dgm:presLayoutVars>
          <dgm:bulletEnabled val="1"/>
        </dgm:presLayoutVars>
      </dgm:prSet>
      <dgm:spPr/>
    </dgm:pt>
    <dgm:pt modelId="{1654EF82-0D85-4280-94E9-C2B7B4BA9166}" type="pres">
      <dgm:prSet presAssocID="{A68D8731-E893-485C-88ED-2E2B08D75312}" presName="sibTrans" presStyleCnt="0"/>
      <dgm:spPr/>
    </dgm:pt>
    <dgm:pt modelId="{5DF116B1-6BB3-4245-A746-E1722831ED95}" type="pres">
      <dgm:prSet presAssocID="{7E909EC5-43CE-4CCD-B92A-2D94E0CBD261}" presName="node" presStyleLbl="node1" presStyleIdx="5" presStyleCnt="8">
        <dgm:presLayoutVars>
          <dgm:bulletEnabled val="1"/>
        </dgm:presLayoutVars>
      </dgm:prSet>
      <dgm:spPr/>
    </dgm:pt>
    <dgm:pt modelId="{1356234E-DD63-4881-822E-C4B378BF2450}" type="pres">
      <dgm:prSet presAssocID="{858C8A53-86D5-48A3-A3A8-073EF7245021}" presName="sibTrans" presStyleCnt="0"/>
      <dgm:spPr/>
    </dgm:pt>
    <dgm:pt modelId="{4E478FBF-4196-42A4-A26A-85A8639524E2}" type="pres">
      <dgm:prSet presAssocID="{1CD64D24-BA24-4484-8083-EE5730254980}" presName="node" presStyleLbl="node1" presStyleIdx="6" presStyleCnt="8">
        <dgm:presLayoutVars>
          <dgm:bulletEnabled val="1"/>
        </dgm:presLayoutVars>
      </dgm:prSet>
      <dgm:spPr/>
    </dgm:pt>
    <dgm:pt modelId="{05A5B710-FAA6-4DB4-827A-24D53C1C8B0F}" type="pres">
      <dgm:prSet presAssocID="{86D622A1-B3D1-456C-B76F-BC958192BC90}" presName="sibTrans" presStyleCnt="0"/>
      <dgm:spPr/>
    </dgm:pt>
    <dgm:pt modelId="{C543A9BC-0E32-4259-8040-6EAE9BDFDE89}" type="pres">
      <dgm:prSet presAssocID="{36849145-C931-432C-9C43-45214F0F4EC6}" presName="node" presStyleLbl="node1" presStyleIdx="7" presStyleCnt="8">
        <dgm:presLayoutVars>
          <dgm:bulletEnabled val="1"/>
        </dgm:presLayoutVars>
      </dgm:prSet>
      <dgm:spPr/>
    </dgm:pt>
  </dgm:ptLst>
  <dgm:cxnLst>
    <dgm:cxn modelId="{2326D518-971A-4CCC-BED3-73307F540037}" srcId="{68EF516B-5B41-401E-90F3-61B21F2BABE1}" destId="{36849145-C931-432C-9C43-45214F0F4EC6}" srcOrd="7" destOrd="0" parTransId="{B6DC01F6-515F-4102-8BBD-EDD561512259}" sibTransId="{F40A4F65-CE5C-4E78-B10A-FB394BD8CF4C}"/>
    <dgm:cxn modelId="{DA4A771D-3DA0-401A-9C3F-3FB22A16B9E2}" type="presOf" srcId="{FDF53DF0-4641-4556-A2DB-F6E5B737BB92}" destId="{BF9D4983-2694-4E56-BA5A-12DB19A1C95C}" srcOrd="0" destOrd="0" presId="urn:microsoft.com/office/officeart/2005/8/layout/default"/>
    <dgm:cxn modelId="{EDC82A1E-AC76-4811-AADC-2174598D450A}" type="presOf" srcId="{516F5DDD-3403-45DF-AA4D-040B3B664007}" destId="{8071CC17-9DB3-4504-9FFB-EB29D1F6BFB0}" srcOrd="0" destOrd="0" presId="urn:microsoft.com/office/officeart/2005/8/layout/default"/>
    <dgm:cxn modelId="{830DEC47-C6EC-45B5-8933-8BC8BD9EB7FA}" type="presOf" srcId="{3BFADD8E-B213-4DA4-A5C3-08B740AE391E}" destId="{6A766299-73C8-426D-8DAA-FD477CE56564}" srcOrd="0" destOrd="0" presId="urn:microsoft.com/office/officeart/2005/8/layout/default"/>
    <dgm:cxn modelId="{B0099F4D-AB45-4124-8F8C-392E520ED004}" type="presOf" srcId="{68D11304-FF41-4F28-BCB4-91DFAC75476B}" destId="{44CCC629-A00E-49C2-A2EF-6038F1E64AE6}" srcOrd="0" destOrd="0" presId="urn:microsoft.com/office/officeart/2005/8/layout/default"/>
    <dgm:cxn modelId="{0BF81D59-4972-4727-BE9D-C80953FD4FB7}" srcId="{68EF516B-5B41-401E-90F3-61B21F2BABE1}" destId="{68D11304-FF41-4F28-BCB4-91DFAC75476B}" srcOrd="3" destOrd="0" parTransId="{C883AFEC-4F3D-4B38-9A6E-442471997123}" sibTransId="{B0EC45FC-C35D-4F6E-98BD-A0E07BC20FB2}"/>
    <dgm:cxn modelId="{D2D45268-5033-4097-89EB-A85F5CA202E0}" type="presOf" srcId="{7E909EC5-43CE-4CCD-B92A-2D94E0CBD261}" destId="{5DF116B1-6BB3-4245-A746-E1722831ED95}" srcOrd="0" destOrd="0" presId="urn:microsoft.com/office/officeart/2005/8/layout/default"/>
    <dgm:cxn modelId="{B1EFA668-20A0-4F36-AAF0-D5FA18DC8472}" srcId="{68EF516B-5B41-401E-90F3-61B21F2BABE1}" destId="{516F5DDD-3403-45DF-AA4D-040B3B664007}" srcOrd="2" destOrd="0" parTransId="{E39B7A26-CED9-453E-A4A5-0F63DD4AB0F5}" sibTransId="{AF3D16C4-995B-4E61-8541-EE52B69E219F}"/>
    <dgm:cxn modelId="{54F55678-6868-4D7B-B3CE-E06E2C870981}" srcId="{68EF516B-5B41-401E-90F3-61B21F2BABE1}" destId="{8F1C319E-149F-4D82-8BA1-B7A49C9CAEEE}" srcOrd="4" destOrd="0" parTransId="{1B88D88C-CD06-4EBE-BDA8-D75FB4103CBE}" sibTransId="{A68D8731-E893-485C-88ED-2E2B08D75312}"/>
    <dgm:cxn modelId="{361AB085-E4A8-4B53-AD8E-554E80E24DF8}" type="presOf" srcId="{1CD64D24-BA24-4484-8083-EE5730254980}" destId="{4E478FBF-4196-42A4-A26A-85A8639524E2}" srcOrd="0" destOrd="0" presId="urn:microsoft.com/office/officeart/2005/8/layout/default"/>
    <dgm:cxn modelId="{6FC7AF86-40A4-4583-9375-D085D3E85882}" srcId="{68EF516B-5B41-401E-90F3-61B21F2BABE1}" destId="{1CD64D24-BA24-4484-8083-EE5730254980}" srcOrd="6" destOrd="0" parTransId="{FF7EB64A-CC2A-441B-9F58-8E2FA247F3B4}" sibTransId="{86D622A1-B3D1-456C-B76F-BC958192BC90}"/>
    <dgm:cxn modelId="{246DA894-0053-42FB-8106-BCD13ED80174}" srcId="{68EF516B-5B41-401E-90F3-61B21F2BABE1}" destId="{7E909EC5-43CE-4CCD-B92A-2D94E0CBD261}" srcOrd="5" destOrd="0" parTransId="{987BED7D-D0D3-4687-AC77-97E17B70D4E4}" sibTransId="{858C8A53-86D5-48A3-A3A8-073EF7245021}"/>
    <dgm:cxn modelId="{910749A7-E1C5-4976-A5AB-83F43B312369}" type="presOf" srcId="{68EF516B-5B41-401E-90F3-61B21F2BABE1}" destId="{DAA77BEF-CB14-4F0C-BFB7-22DF43310507}" srcOrd="0" destOrd="0" presId="urn:microsoft.com/office/officeart/2005/8/layout/default"/>
    <dgm:cxn modelId="{DF5185CE-0EDF-4D10-A6E5-F5D9A61F089F}" type="presOf" srcId="{36849145-C931-432C-9C43-45214F0F4EC6}" destId="{C543A9BC-0E32-4259-8040-6EAE9BDFDE89}" srcOrd="0" destOrd="0" presId="urn:microsoft.com/office/officeart/2005/8/layout/default"/>
    <dgm:cxn modelId="{D7CA31D1-26E6-4627-8771-C4A086BB0088}" type="presOf" srcId="{8F1C319E-149F-4D82-8BA1-B7A49C9CAEEE}" destId="{EB2BD3AA-3C55-4C7E-B49F-1F55890854EA}" srcOrd="0" destOrd="0" presId="urn:microsoft.com/office/officeart/2005/8/layout/default"/>
    <dgm:cxn modelId="{9E15B0DD-FEE9-48E4-B4FE-5433390F333B}" srcId="{68EF516B-5B41-401E-90F3-61B21F2BABE1}" destId="{3BFADD8E-B213-4DA4-A5C3-08B740AE391E}" srcOrd="0" destOrd="0" parTransId="{D1C4E09F-3B96-48E8-B25B-5EB20DF5670A}" sibTransId="{79662ABA-5292-405B-8F35-B923610ACE38}"/>
    <dgm:cxn modelId="{DFF7A1EA-8CB9-4FE5-9989-5AA3FC45B794}" srcId="{68EF516B-5B41-401E-90F3-61B21F2BABE1}" destId="{FDF53DF0-4641-4556-A2DB-F6E5B737BB92}" srcOrd="1" destOrd="0" parTransId="{C2F63D81-AB70-4B0D-B03F-48ED027410DC}" sibTransId="{C00464DE-40D6-4D34-A1A7-3BB612520A8F}"/>
    <dgm:cxn modelId="{D07DF0C1-8C99-4B6E-B79F-92075488243A}" type="presParOf" srcId="{DAA77BEF-CB14-4F0C-BFB7-22DF43310507}" destId="{6A766299-73C8-426D-8DAA-FD477CE56564}" srcOrd="0" destOrd="0" presId="urn:microsoft.com/office/officeart/2005/8/layout/default"/>
    <dgm:cxn modelId="{9529DFE7-8F6B-420E-8797-E7EC24D70DB0}" type="presParOf" srcId="{DAA77BEF-CB14-4F0C-BFB7-22DF43310507}" destId="{7AD431CE-8773-4C68-BC9E-DD50E754C562}" srcOrd="1" destOrd="0" presId="urn:microsoft.com/office/officeart/2005/8/layout/default"/>
    <dgm:cxn modelId="{A8142ED2-F280-4F8A-ACDF-A868324CBDBF}" type="presParOf" srcId="{DAA77BEF-CB14-4F0C-BFB7-22DF43310507}" destId="{BF9D4983-2694-4E56-BA5A-12DB19A1C95C}" srcOrd="2" destOrd="0" presId="urn:microsoft.com/office/officeart/2005/8/layout/default"/>
    <dgm:cxn modelId="{2289F506-F404-4CD5-83AF-26197C733F1C}" type="presParOf" srcId="{DAA77BEF-CB14-4F0C-BFB7-22DF43310507}" destId="{1A8F8FFF-7FB3-42CF-A622-086F1CA63291}" srcOrd="3" destOrd="0" presId="urn:microsoft.com/office/officeart/2005/8/layout/default"/>
    <dgm:cxn modelId="{73235473-E935-424D-9616-682C86CE263F}" type="presParOf" srcId="{DAA77BEF-CB14-4F0C-BFB7-22DF43310507}" destId="{8071CC17-9DB3-4504-9FFB-EB29D1F6BFB0}" srcOrd="4" destOrd="0" presId="urn:microsoft.com/office/officeart/2005/8/layout/default"/>
    <dgm:cxn modelId="{181F2817-7636-4B36-8D84-8D18331D9018}" type="presParOf" srcId="{DAA77BEF-CB14-4F0C-BFB7-22DF43310507}" destId="{4771DC4F-6AEC-4B2E-9050-BF8E7538F8DA}" srcOrd="5" destOrd="0" presId="urn:microsoft.com/office/officeart/2005/8/layout/default"/>
    <dgm:cxn modelId="{453E4817-B6F2-4085-B5DC-C4BCEBDA80A8}" type="presParOf" srcId="{DAA77BEF-CB14-4F0C-BFB7-22DF43310507}" destId="{44CCC629-A00E-49C2-A2EF-6038F1E64AE6}" srcOrd="6" destOrd="0" presId="urn:microsoft.com/office/officeart/2005/8/layout/default"/>
    <dgm:cxn modelId="{363F041E-6278-48D8-99A8-092DA8BC376F}" type="presParOf" srcId="{DAA77BEF-CB14-4F0C-BFB7-22DF43310507}" destId="{3FB71D95-2EA7-4288-886D-1C568FA9AF44}" srcOrd="7" destOrd="0" presId="urn:microsoft.com/office/officeart/2005/8/layout/default"/>
    <dgm:cxn modelId="{D98A19C1-7567-4186-A452-9D099CED1AB0}" type="presParOf" srcId="{DAA77BEF-CB14-4F0C-BFB7-22DF43310507}" destId="{EB2BD3AA-3C55-4C7E-B49F-1F55890854EA}" srcOrd="8" destOrd="0" presId="urn:microsoft.com/office/officeart/2005/8/layout/default"/>
    <dgm:cxn modelId="{79371BEB-43A5-43AF-A37D-37660DB0ED1B}" type="presParOf" srcId="{DAA77BEF-CB14-4F0C-BFB7-22DF43310507}" destId="{1654EF82-0D85-4280-94E9-C2B7B4BA9166}" srcOrd="9" destOrd="0" presId="urn:microsoft.com/office/officeart/2005/8/layout/default"/>
    <dgm:cxn modelId="{C621F51F-2C1B-47CA-8BFF-6FEEF0C39D6C}" type="presParOf" srcId="{DAA77BEF-CB14-4F0C-BFB7-22DF43310507}" destId="{5DF116B1-6BB3-4245-A746-E1722831ED95}" srcOrd="10" destOrd="0" presId="urn:microsoft.com/office/officeart/2005/8/layout/default"/>
    <dgm:cxn modelId="{EDE9DA72-62D7-498A-ACD5-113FD23C4568}" type="presParOf" srcId="{DAA77BEF-CB14-4F0C-BFB7-22DF43310507}" destId="{1356234E-DD63-4881-822E-C4B378BF2450}" srcOrd="11" destOrd="0" presId="urn:microsoft.com/office/officeart/2005/8/layout/default"/>
    <dgm:cxn modelId="{5FF1CD90-3150-4E1A-BE94-3FE92A2D15FD}" type="presParOf" srcId="{DAA77BEF-CB14-4F0C-BFB7-22DF43310507}" destId="{4E478FBF-4196-42A4-A26A-85A8639524E2}" srcOrd="12" destOrd="0" presId="urn:microsoft.com/office/officeart/2005/8/layout/default"/>
    <dgm:cxn modelId="{29BFD0A0-E365-454D-9A73-0F8EF935D36A}" type="presParOf" srcId="{DAA77BEF-CB14-4F0C-BFB7-22DF43310507}" destId="{05A5B710-FAA6-4DB4-827A-24D53C1C8B0F}" srcOrd="13" destOrd="0" presId="urn:microsoft.com/office/officeart/2005/8/layout/default"/>
    <dgm:cxn modelId="{79248DA5-622A-4D38-851F-974DDD6DEFC8}" type="presParOf" srcId="{DAA77BEF-CB14-4F0C-BFB7-22DF43310507}" destId="{C543A9BC-0E32-4259-8040-6EAE9BDFDE8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D59255-00C7-48DF-8576-C6E9389F175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208C25B-8B0F-446A-83F9-B6066FB8E4A9}">
      <dgm:prSet phldrT="[Text]" phldr="0"/>
      <dgm:spPr/>
      <dgm:t>
        <a:bodyPr/>
        <a:lstStyle/>
        <a:p>
          <a:pPr rtl="0"/>
          <a:r>
            <a:rPr lang="en-GB" dirty="0">
              <a:latin typeface="Calibri Light" panose="020F0302020204030204"/>
            </a:rPr>
            <a:t>Round Robins and Feedback </a:t>
          </a:r>
          <a:endParaRPr lang="en-GB" dirty="0"/>
        </a:p>
      </dgm:t>
    </dgm:pt>
    <dgm:pt modelId="{1D85EBD9-1B4D-474E-B267-4708EF63FCF1}" type="parTrans" cxnId="{3A9D8F1A-C673-4514-B474-D4526F1720F8}">
      <dgm:prSet/>
      <dgm:spPr/>
      <dgm:t>
        <a:bodyPr/>
        <a:lstStyle/>
        <a:p>
          <a:endParaRPr lang="en-GB"/>
        </a:p>
      </dgm:t>
    </dgm:pt>
    <dgm:pt modelId="{841192C5-1B38-45C1-8590-EC1D957A84C9}" type="sibTrans" cxnId="{3A9D8F1A-C673-4514-B474-D4526F1720F8}">
      <dgm:prSet/>
      <dgm:spPr/>
      <dgm:t>
        <a:bodyPr/>
        <a:lstStyle/>
        <a:p>
          <a:endParaRPr lang="en-GB"/>
        </a:p>
      </dgm:t>
    </dgm:pt>
    <dgm:pt modelId="{666AF6B3-8640-4267-BCF7-96D944034739}">
      <dgm:prSet phldrT="[Text]" phldr="0"/>
      <dgm:spPr/>
      <dgm:t>
        <a:bodyPr/>
        <a:lstStyle/>
        <a:p>
          <a:pPr rtl="0"/>
          <a:r>
            <a:rPr lang="en-GB" dirty="0">
              <a:latin typeface="Calibri Light" panose="020F0302020204030204"/>
            </a:rPr>
            <a:t>Trauma Informed Practice </a:t>
          </a:r>
          <a:endParaRPr lang="en-GB" dirty="0"/>
        </a:p>
      </dgm:t>
    </dgm:pt>
    <dgm:pt modelId="{723C24E1-F705-4628-8A4A-0267F7406421}" type="parTrans" cxnId="{4F3E7A62-D74F-40AF-9911-2CD529F55A97}">
      <dgm:prSet/>
      <dgm:spPr/>
      <dgm:t>
        <a:bodyPr/>
        <a:lstStyle/>
        <a:p>
          <a:endParaRPr lang="en-GB"/>
        </a:p>
      </dgm:t>
    </dgm:pt>
    <dgm:pt modelId="{85F11611-FAB6-47FC-BC60-AD9183D3E287}" type="sibTrans" cxnId="{4F3E7A62-D74F-40AF-9911-2CD529F55A97}">
      <dgm:prSet/>
      <dgm:spPr/>
      <dgm:t>
        <a:bodyPr/>
        <a:lstStyle/>
        <a:p>
          <a:endParaRPr lang="en-GB"/>
        </a:p>
      </dgm:t>
    </dgm:pt>
    <dgm:pt modelId="{B0F2F635-8229-4BE6-A096-935D26CC4908}">
      <dgm:prSet phldrT="[Text]" phldr="0"/>
      <dgm:spPr/>
      <dgm:t>
        <a:bodyPr/>
        <a:lstStyle/>
        <a:p>
          <a:pPr rtl="0"/>
          <a:r>
            <a:rPr lang="en-GB" dirty="0">
              <a:latin typeface="Calibri Light" panose="020F0302020204030204"/>
            </a:rPr>
            <a:t>Behaviour Communicating Needs </a:t>
          </a:r>
          <a:endParaRPr lang="en-GB" dirty="0"/>
        </a:p>
      </dgm:t>
    </dgm:pt>
    <dgm:pt modelId="{DA478C26-4F82-40FF-A5D1-7E9D1FB63039}" type="parTrans" cxnId="{CECF928D-369E-495D-BCC8-CB43E2D77E97}">
      <dgm:prSet/>
      <dgm:spPr/>
      <dgm:t>
        <a:bodyPr/>
        <a:lstStyle/>
        <a:p>
          <a:endParaRPr lang="en-GB"/>
        </a:p>
      </dgm:t>
    </dgm:pt>
    <dgm:pt modelId="{ECCF2407-49B7-4623-A139-3F70FF859C6B}" type="sibTrans" cxnId="{CECF928D-369E-495D-BCC8-CB43E2D77E97}">
      <dgm:prSet/>
      <dgm:spPr/>
      <dgm:t>
        <a:bodyPr/>
        <a:lstStyle/>
        <a:p>
          <a:endParaRPr lang="en-GB"/>
        </a:p>
      </dgm:t>
    </dgm:pt>
    <dgm:pt modelId="{A0B39CF6-E9B2-441D-BB3C-856C8F913868}">
      <dgm:prSet phldrT="[Text]" phldr="0"/>
      <dgm:spPr/>
      <dgm:t>
        <a:bodyPr/>
        <a:lstStyle/>
        <a:p>
          <a:pPr rtl="0"/>
          <a:r>
            <a:rPr lang="en-GB" dirty="0">
              <a:latin typeface="Calibri Light" panose="020F0302020204030204"/>
            </a:rPr>
            <a:t>Therapy (E.g Lego, Play etc) </a:t>
          </a:r>
          <a:endParaRPr lang="en-GB" dirty="0"/>
        </a:p>
      </dgm:t>
    </dgm:pt>
    <dgm:pt modelId="{1CFFA9DC-797D-40F6-B826-3D6C937FA473}" type="parTrans" cxnId="{596004E3-961C-4C44-99DE-957B81E545C8}">
      <dgm:prSet/>
      <dgm:spPr/>
      <dgm:t>
        <a:bodyPr/>
        <a:lstStyle/>
        <a:p>
          <a:endParaRPr lang="en-GB"/>
        </a:p>
      </dgm:t>
    </dgm:pt>
    <dgm:pt modelId="{D718E621-2FD9-473D-88CB-181A8A0EC477}" type="sibTrans" cxnId="{596004E3-961C-4C44-99DE-957B81E545C8}">
      <dgm:prSet/>
      <dgm:spPr/>
      <dgm:t>
        <a:bodyPr/>
        <a:lstStyle/>
        <a:p>
          <a:endParaRPr lang="en-GB"/>
        </a:p>
      </dgm:t>
    </dgm:pt>
    <dgm:pt modelId="{8D83AB06-A2E5-4355-B9AD-6E8EA1541414}">
      <dgm:prSet phldrT="[Text]" phldr="0"/>
      <dgm:spPr/>
      <dgm:t>
        <a:bodyPr/>
        <a:lstStyle/>
        <a:p>
          <a:pPr rtl="0"/>
          <a:r>
            <a:rPr lang="en-GB" dirty="0">
              <a:latin typeface="Calibri Light" panose="020F0302020204030204"/>
            </a:rPr>
            <a:t>Worry Monster, Worry Jars </a:t>
          </a:r>
          <a:endParaRPr lang="en-GB" dirty="0"/>
        </a:p>
      </dgm:t>
    </dgm:pt>
    <dgm:pt modelId="{2665E759-DC22-4567-BBB8-63B73D1CD28F}" type="parTrans" cxnId="{C2FE5593-67FB-49E6-AFFF-9909E7FF2E27}">
      <dgm:prSet/>
      <dgm:spPr/>
      <dgm:t>
        <a:bodyPr/>
        <a:lstStyle/>
        <a:p>
          <a:endParaRPr lang="en-GB"/>
        </a:p>
      </dgm:t>
    </dgm:pt>
    <dgm:pt modelId="{A7925039-3CC1-46DC-9876-2B4508EB97BF}" type="sibTrans" cxnId="{C2FE5593-67FB-49E6-AFFF-9909E7FF2E27}">
      <dgm:prSet/>
      <dgm:spPr/>
      <dgm:t>
        <a:bodyPr/>
        <a:lstStyle/>
        <a:p>
          <a:endParaRPr lang="en-GB"/>
        </a:p>
      </dgm:t>
    </dgm:pt>
    <dgm:pt modelId="{9D4B1CC0-DF8C-447B-8448-521B7FE96F2F}">
      <dgm:prSet phldr="0"/>
      <dgm:spPr/>
      <dgm:t>
        <a:bodyPr/>
        <a:lstStyle/>
        <a:p>
          <a:pPr rtl="0"/>
          <a:r>
            <a:rPr lang="en-GB" dirty="0">
              <a:latin typeface="Calibri Light" panose="020F0302020204030204"/>
            </a:rPr>
            <a:t>Post Boxes </a:t>
          </a:r>
        </a:p>
      </dgm:t>
    </dgm:pt>
    <dgm:pt modelId="{DE330D97-74F6-451B-AF2A-1BC1868CDA0A}" type="parTrans" cxnId="{73B61F05-9A8A-49D4-81F4-1DC43510DC7C}">
      <dgm:prSet/>
      <dgm:spPr/>
    </dgm:pt>
    <dgm:pt modelId="{0ABC9182-3A17-45A3-91D9-D88B09AEC867}" type="sibTrans" cxnId="{73B61F05-9A8A-49D4-81F4-1DC43510DC7C}">
      <dgm:prSet/>
      <dgm:spPr/>
    </dgm:pt>
    <dgm:pt modelId="{5D071DC5-838D-4757-9317-E288A511A97D}">
      <dgm:prSet phldr="0"/>
      <dgm:spPr/>
      <dgm:t>
        <a:bodyPr/>
        <a:lstStyle/>
        <a:p>
          <a:pPr rtl="0"/>
          <a:r>
            <a:rPr lang="en-GB" dirty="0">
              <a:latin typeface="Calibri Light" panose="020F0302020204030204"/>
            </a:rPr>
            <a:t>Student Voice Meetings </a:t>
          </a:r>
          <a:endParaRPr lang="en-GB" dirty="0"/>
        </a:p>
      </dgm:t>
    </dgm:pt>
    <dgm:pt modelId="{CCCB411D-AA2A-4CB4-BD04-ABDD490D4CCD}" type="parTrans" cxnId="{C1E01D49-1F6E-47F7-9B4C-AC8F855060CF}">
      <dgm:prSet/>
      <dgm:spPr/>
    </dgm:pt>
    <dgm:pt modelId="{659E764B-421A-472A-AE54-E7C227877866}" type="sibTrans" cxnId="{C1E01D49-1F6E-47F7-9B4C-AC8F855060CF}">
      <dgm:prSet/>
      <dgm:spPr/>
    </dgm:pt>
    <dgm:pt modelId="{BF6B94E2-EA8F-4190-ACD9-84456521284E}">
      <dgm:prSet phldr="0"/>
      <dgm:spPr/>
      <dgm:t>
        <a:bodyPr/>
        <a:lstStyle/>
        <a:p>
          <a:pPr rtl="0"/>
          <a:r>
            <a:rPr lang="en-GB" dirty="0">
              <a:latin typeface="Calibri Light" panose="020F0302020204030204"/>
            </a:rPr>
            <a:t>Team Around the Child Meetings </a:t>
          </a:r>
        </a:p>
      </dgm:t>
    </dgm:pt>
    <dgm:pt modelId="{85309FD5-ED57-4B60-86D8-0B8C8323FCB9}" type="parTrans" cxnId="{2EDF1393-92C9-4E46-B1A8-20D36F166B82}">
      <dgm:prSet/>
      <dgm:spPr/>
    </dgm:pt>
    <dgm:pt modelId="{98DFC390-4D7F-4E5E-B629-FE5EB3CBEDA7}" type="sibTrans" cxnId="{2EDF1393-92C9-4E46-B1A8-20D36F166B82}">
      <dgm:prSet/>
      <dgm:spPr/>
    </dgm:pt>
    <dgm:pt modelId="{EDD720B3-66AC-4E2E-81B3-836625A9A390}" type="pres">
      <dgm:prSet presAssocID="{B3D59255-00C7-48DF-8576-C6E9389F175C}" presName="diagram" presStyleCnt="0">
        <dgm:presLayoutVars>
          <dgm:dir/>
          <dgm:resizeHandles val="exact"/>
        </dgm:presLayoutVars>
      </dgm:prSet>
      <dgm:spPr/>
    </dgm:pt>
    <dgm:pt modelId="{B6A9179B-7C42-47A3-95DF-55992F8D307D}" type="pres">
      <dgm:prSet presAssocID="{6208C25B-8B0F-446A-83F9-B6066FB8E4A9}" presName="node" presStyleLbl="node1" presStyleIdx="0" presStyleCnt="8">
        <dgm:presLayoutVars>
          <dgm:bulletEnabled val="1"/>
        </dgm:presLayoutVars>
      </dgm:prSet>
      <dgm:spPr/>
    </dgm:pt>
    <dgm:pt modelId="{48ACEE63-4A92-4FCD-8A1C-76733401AC2A}" type="pres">
      <dgm:prSet presAssocID="{841192C5-1B38-45C1-8590-EC1D957A84C9}" presName="sibTrans" presStyleCnt="0"/>
      <dgm:spPr/>
    </dgm:pt>
    <dgm:pt modelId="{5C1148ED-F406-45F1-9E84-5BFF06CE7FD2}" type="pres">
      <dgm:prSet presAssocID="{BF6B94E2-EA8F-4190-ACD9-84456521284E}" presName="node" presStyleLbl="node1" presStyleIdx="1" presStyleCnt="8">
        <dgm:presLayoutVars>
          <dgm:bulletEnabled val="1"/>
        </dgm:presLayoutVars>
      </dgm:prSet>
      <dgm:spPr/>
    </dgm:pt>
    <dgm:pt modelId="{FADDF203-548D-4B4A-B1E4-E05D257A8C88}" type="pres">
      <dgm:prSet presAssocID="{98DFC390-4D7F-4E5E-B629-FE5EB3CBEDA7}" presName="sibTrans" presStyleCnt="0"/>
      <dgm:spPr/>
    </dgm:pt>
    <dgm:pt modelId="{FA298060-3516-4CDE-861A-49C44BDC0CCC}" type="pres">
      <dgm:prSet presAssocID="{666AF6B3-8640-4267-BCF7-96D944034739}" presName="node" presStyleLbl="node1" presStyleIdx="2" presStyleCnt="8">
        <dgm:presLayoutVars>
          <dgm:bulletEnabled val="1"/>
        </dgm:presLayoutVars>
      </dgm:prSet>
      <dgm:spPr/>
    </dgm:pt>
    <dgm:pt modelId="{AF04BB6B-060E-41CB-8102-4FDE6927A720}" type="pres">
      <dgm:prSet presAssocID="{85F11611-FAB6-47FC-BC60-AD9183D3E287}" presName="sibTrans" presStyleCnt="0"/>
      <dgm:spPr/>
    </dgm:pt>
    <dgm:pt modelId="{C1F71D60-5B60-4AD1-BC07-A934F5A0925C}" type="pres">
      <dgm:prSet presAssocID="{B0F2F635-8229-4BE6-A096-935D26CC4908}" presName="node" presStyleLbl="node1" presStyleIdx="3" presStyleCnt="8">
        <dgm:presLayoutVars>
          <dgm:bulletEnabled val="1"/>
        </dgm:presLayoutVars>
      </dgm:prSet>
      <dgm:spPr/>
    </dgm:pt>
    <dgm:pt modelId="{9B12D64B-173B-4F64-B6B7-8FA1DD237794}" type="pres">
      <dgm:prSet presAssocID="{ECCF2407-49B7-4623-A139-3F70FF859C6B}" presName="sibTrans" presStyleCnt="0"/>
      <dgm:spPr/>
    </dgm:pt>
    <dgm:pt modelId="{39C8CBF9-C4CB-41D0-AEFD-9C8D5F501FCB}" type="pres">
      <dgm:prSet presAssocID="{A0B39CF6-E9B2-441D-BB3C-856C8F913868}" presName="node" presStyleLbl="node1" presStyleIdx="4" presStyleCnt="8">
        <dgm:presLayoutVars>
          <dgm:bulletEnabled val="1"/>
        </dgm:presLayoutVars>
      </dgm:prSet>
      <dgm:spPr/>
    </dgm:pt>
    <dgm:pt modelId="{8AE56546-011B-4BCB-B153-88DFB1E248E0}" type="pres">
      <dgm:prSet presAssocID="{D718E621-2FD9-473D-88CB-181A8A0EC477}" presName="sibTrans" presStyleCnt="0"/>
      <dgm:spPr/>
    </dgm:pt>
    <dgm:pt modelId="{D5F09692-E3BA-44F8-935B-12BCDD7997F4}" type="pres">
      <dgm:prSet presAssocID="{8D83AB06-A2E5-4355-B9AD-6E8EA1541414}" presName="node" presStyleLbl="node1" presStyleIdx="5" presStyleCnt="8">
        <dgm:presLayoutVars>
          <dgm:bulletEnabled val="1"/>
        </dgm:presLayoutVars>
      </dgm:prSet>
      <dgm:spPr/>
    </dgm:pt>
    <dgm:pt modelId="{8B88B6FD-85F4-4BCD-8D3C-432CAE7AB3DD}" type="pres">
      <dgm:prSet presAssocID="{A7925039-3CC1-46DC-9876-2B4508EB97BF}" presName="sibTrans" presStyleCnt="0"/>
      <dgm:spPr/>
    </dgm:pt>
    <dgm:pt modelId="{79D5B823-C90E-4BB0-B292-C7ECC7AEAC3D}" type="pres">
      <dgm:prSet presAssocID="{9D4B1CC0-DF8C-447B-8448-521B7FE96F2F}" presName="node" presStyleLbl="node1" presStyleIdx="6" presStyleCnt="8">
        <dgm:presLayoutVars>
          <dgm:bulletEnabled val="1"/>
        </dgm:presLayoutVars>
      </dgm:prSet>
      <dgm:spPr/>
    </dgm:pt>
    <dgm:pt modelId="{A2799BDB-9A5D-4B97-A94A-BC74D1164FC8}" type="pres">
      <dgm:prSet presAssocID="{0ABC9182-3A17-45A3-91D9-D88B09AEC867}" presName="sibTrans" presStyleCnt="0"/>
      <dgm:spPr/>
    </dgm:pt>
    <dgm:pt modelId="{23FCCF60-785B-4C91-B691-597FD6905014}" type="pres">
      <dgm:prSet presAssocID="{5D071DC5-838D-4757-9317-E288A511A97D}" presName="node" presStyleLbl="node1" presStyleIdx="7" presStyleCnt="8">
        <dgm:presLayoutVars>
          <dgm:bulletEnabled val="1"/>
        </dgm:presLayoutVars>
      </dgm:prSet>
      <dgm:spPr/>
    </dgm:pt>
  </dgm:ptLst>
  <dgm:cxnLst>
    <dgm:cxn modelId="{73B61F05-9A8A-49D4-81F4-1DC43510DC7C}" srcId="{B3D59255-00C7-48DF-8576-C6E9389F175C}" destId="{9D4B1CC0-DF8C-447B-8448-521B7FE96F2F}" srcOrd="6" destOrd="0" parTransId="{DE330D97-74F6-451B-AF2A-1BC1868CDA0A}" sibTransId="{0ABC9182-3A17-45A3-91D9-D88B09AEC867}"/>
    <dgm:cxn modelId="{04842406-6A49-447C-BB00-71401CF1449A}" type="presOf" srcId="{B0F2F635-8229-4BE6-A096-935D26CC4908}" destId="{C1F71D60-5B60-4AD1-BC07-A934F5A0925C}" srcOrd="0" destOrd="0" presId="urn:microsoft.com/office/officeart/2005/8/layout/default"/>
    <dgm:cxn modelId="{DA543C10-3CF1-4264-BCF4-E947A67E6A76}" type="presOf" srcId="{666AF6B3-8640-4267-BCF7-96D944034739}" destId="{FA298060-3516-4CDE-861A-49C44BDC0CCC}" srcOrd="0" destOrd="0" presId="urn:microsoft.com/office/officeart/2005/8/layout/default"/>
    <dgm:cxn modelId="{3A9D8F1A-C673-4514-B474-D4526F1720F8}" srcId="{B3D59255-00C7-48DF-8576-C6E9389F175C}" destId="{6208C25B-8B0F-446A-83F9-B6066FB8E4A9}" srcOrd="0" destOrd="0" parTransId="{1D85EBD9-1B4D-474E-B267-4708EF63FCF1}" sibTransId="{841192C5-1B38-45C1-8590-EC1D957A84C9}"/>
    <dgm:cxn modelId="{A18D0F1D-7790-4077-97D6-03CE5560E3BA}" type="presOf" srcId="{6208C25B-8B0F-446A-83F9-B6066FB8E4A9}" destId="{B6A9179B-7C42-47A3-95DF-55992F8D307D}" srcOrd="0" destOrd="0" presId="urn:microsoft.com/office/officeart/2005/8/layout/default"/>
    <dgm:cxn modelId="{4211FD36-488A-4C01-BB4F-D435625AECA5}" type="presOf" srcId="{5D071DC5-838D-4757-9317-E288A511A97D}" destId="{23FCCF60-785B-4C91-B691-597FD6905014}" srcOrd="0" destOrd="0" presId="urn:microsoft.com/office/officeart/2005/8/layout/default"/>
    <dgm:cxn modelId="{0477BB3B-8DD3-4996-A117-A2C85BFFBE8B}" type="presOf" srcId="{A0B39CF6-E9B2-441D-BB3C-856C8F913868}" destId="{39C8CBF9-C4CB-41D0-AEFD-9C8D5F501FCB}" srcOrd="0" destOrd="0" presId="urn:microsoft.com/office/officeart/2005/8/layout/default"/>
    <dgm:cxn modelId="{C1E01D49-1F6E-47F7-9B4C-AC8F855060CF}" srcId="{B3D59255-00C7-48DF-8576-C6E9389F175C}" destId="{5D071DC5-838D-4757-9317-E288A511A97D}" srcOrd="7" destOrd="0" parTransId="{CCCB411D-AA2A-4CB4-BD04-ABDD490D4CCD}" sibTransId="{659E764B-421A-472A-AE54-E7C227877866}"/>
    <dgm:cxn modelId="{4F3E7A62-D74F-40AF-9911-2CD529F55A97}" srcId="{B3D59255-00C7-48DF-8576-C6E9389F175C}" destId="{666AF6B3-8640-4267-BCF7-96D944034739}" srcOrd="2" destOrd="0" parTransId="{723C24E1-F705-4628-8A4A-0267F7406421}" sibTransId="{85F11611-FAB6-47FC-BC60-AD9183D3E287}"/>
    <dgm:cxn modelId="{A7B6E986-74A7-4434-AA30-4C4F75E0A888}" type="presOf" srcId="{9D4B1CC0-DF8C-447B-8448-521B7FE96F2F}" destId="{79D5B823-C90E-4BB0-B292-C7ECC7AEAC3D}" srcOrd="0" destOrd="0" presId="urn:microsoft.com/office/officeart/2005/8/layout/default"/>
    <dgm:cxn modelId="{CECF928D-369E-495D-BCC8-CB43E2D77E97}" srcId="{B3D59255-00C7-48DF-8576-C6E9389F175C}" destId="{B0F2F635-8229-4BE6-A096-935D26CC4908}" srcOrd="3" destOrd="0" parTransId="{DA478C26-4F82-40FF-A5D1-7E9D1FB63039}" sibTransId="{ECCF2407-49B7-4623-A139-3F70FF859C6B}"/>
    <dgm:cxn modelId="{2EDF1393-92C9-4E46-B1A8-20D36F166B82}" srcId="{B3D59255-00C7-48DF-8576-C6E9389F175C}" destId="{BF6B94E2-EA8F-4190-ACD9-84456521284E}" srcOrd="1" destOrd="0" parTransId="{85309FD5-ED57-4B60-86D8-0B8C8323FCB9}" sibTransId="{98DFC390-4D7F-4E5E-B629-FE5EB3CBEDA7}"/>
    <dgm:cxn modelId="{C2FE5593-67FB-49E6-AFFF-9909E7FF2E27}" srcId="{B3D59255-00C7-48DF-8576-C6E9389F175C}" destId="{8D83AB06-A2E5-4355-B9AD-6E8EA1541414}" srcOrd="5" destOrd="0" parTransId="{2665E759-DC22-4567-BBB8-63B73D1CD28F}" sibTransId="{A7925039-3CC1-46DC-9876-2B4508EB97BF}"/>
    <dgm:cxn modelId="{C421909E-4FCC-4BB2-96FE-4A8BD4FDF166}" type="presOf" srcId="{B3D59255-00C7-48DF-8576-C6E9389F175C}" destId="{EDD720B3-66AC-4E2E-81B3-836625A9A390}" srcOrd="0" destOrd="0" presId="urn:microsoft.com/office/officeart/2005/8/layout/default"/>
    <dgm:cxn modelId="{F1A64BA0-8353-4AE2-8E75-D2D25758CA4A}" type="presOf" srcId="{BF6B94E2-EA8F-4190-ACD9-84456521284E}" destId="{5C1148ED-F406-45F1-9E84-5BFF06CE7FD2}" srcOrd="0" destOrd="0" presId="urn:microsoft.com/office/officeart/2005/8/layout/default"/>
    <dgm:cxn modelId="{53A710A3-11A2-4CD4-B5BC-5AB88D5814CF}" type="presOf" srcId="{8D83AB06-A2E5-4355-B9AD-6E8EA1541414}" destId="{D5F09692-E3BA-44F8-935B-12BCDD7997F4}" srcOrd="0" destOrd="0" presId="urn:microsoft.com/office/officeart/2005/8/layout/default"/>
    <dgm:cxn modelId="{596004E3-961C-4C44-99DE-957B81E545C8}" srcId="{B3D59255-00C7-48DF-8576-C6E9389F175C}" destId="{A0B39CF6-E9B2-441D-BB3C-856C8F913868}" srcOrd="4" destOrd="0" parTransId="{1CFFA9DC-797D-40F6-B826-3D6C937FA473}" sibTransId="{D718E621-2FD9-473D-88CB-181A8A0EC477}"/>
    <dgm:cxn modelId="{5476D28A-0EBA-4A43-A544-9D9DC45031DA}" type="presParOf" srcId="{EDD720B3-66AC-4E2E-81B3-836625A9A390}" destId="{B6A9179B-7C42-47A3-95DF-55992F8D307D}" srcOrd="0" destOrd="0" presId="urn:microsoft.com/office/officeart/2005/8/layout/default"/>
    <dgm:cxn modelId="{E211DA69-579B-45A3-9669-92540751A3D7}" type="presParOf" srcId="{EDD720B3-66AC-4E2E-81B3-836625A9A390}" destId="{48ACEE63-4A92-4FCD-8A1C-76733401AC2A}" srcOrd="1" destOrd="0" presId="urn:microsoft.com/office/officeart/2005/8/layout/default"/>
    <dgm:cxn modelId="{73B474CC-E027-45E8-9585-CFEDA5F591BD}" type="presParOf" srcId="{EDD720B3-66AC-4E2E-81B3-836625A9A390}" destId="{5C1148ED-F406-45F1-9E84-5BFF06CE7FD2}" srcOrd="2" destOrd="0" presId="urn:microsoft.com/office/officeart/2005/8/layout/default"/>
    <dgm:cxn modelId="{EC6CFD5F-2DDE-4152-8689-C98FF24E3B5A}" type="presParOf" srcId="{EDD720B3-66AC-4E2E-81B3-836625A9A390}" destId="{FADDF203-548D-4B4A-B1E4-E05D257A8C88}" srcOrd="3" destOrd="0" presId="urn:microsoft.com/office/officeart/2005/8/layout/default"/>
    <dgm:cxn modelId="{C3C9C417-50B8-4A37-B7EF-A31B5197378E}" type="presParOf" srcId="{EDD720B3-66AC-4E2E-81B3-836625A9A390}" destId="{FA298060-3516-4CDE-861A-49C44BDC0CCC}" srcOrd="4" destOrd="0" presId="urn:microsoft.com/office/officeart/2005/8/layout/default"/>
    <dgm:cxn modelId="{D0F1559F-A077-441C-AB68-04E42EC8848E}" type="presParOf" srcId="{EDD720B3-66AC-4E2E-81B3-836625A9A390}" destId="{AF04BB6B-060E-41CB-8102-4FDE6927A720}" srcOrd="5" destOrd="0" presId="urn:microsoft.com/office/officeart/2005/8/layout/default"/>
    <dgm:cxn modelId="{0CD94F85-3DB6-4423-B484-C1F24572738E}" type="presParOf" srcId="{EDD720B3-66AC-4E2E-81B3-836625A9A390}" destId="{C1F71D60-5B60-4AD1-BC07-A934F5A0925C}" srcOrd="6" destOrd="0" presId="urn:microsoft.com/office/officeart/2005/8/layout/default"/>
    <dgm:cxn modelId="{2D98132A-3281-4D81-AC4C-CFD5380B29BA}" type="presParOf" srcId="{EDD720B3-66AC-4E2E-81B3-836625A9A390}" destId="{9B12D64B-173B-4F64-B6B7-8FA1DD237794}" srcOrd="7" destOrd="0" presId="urn:microsoft.com/office/officeart/2005/8/layout/default"/>
    <dgm:cxn modelId="{33B2AFF8-1EAD-435F-81A1-419D31DA5FC7}" type="presParOf" srcId="{EDD720B3-66AC-4E2E-81B3-836625A9A390}" destId="{39C8CBF9-C4CB-41D0-AEFD-9C8D5F501FCB}" srcOrd="8" destOrd="0" presId="urn:microsoft.com/office/officeart/2005/8/layout/default"/>
    <dgm:cxn modelId="{A5648DB7-D15C-438F-A1E0-9120CFB15FEA}" type="presParOf" srcId="{EDD720B3-66AC-4E2E-81B3-836625A9A390}" destId="{8AE56546-011B-4BCB-B153-88DFB1E248E0}" srcOrd="9" destOrd="0" presId="urn:microsoft.com/office/officeart/2005/8/layout/default"/>
    <dgm:cxn modelId="{677163E2-76C2-4FC6-9700-C37443D3724D}" type="presParOf" srcId="{EDD720B3-66AC-4E2E-81B3-836625A9A390}" destId="{D5F09692-E3BA-44F8-935B-12BCDD7997F4}" srcOrd="10" destOrd="0" presId="urn:microsoft.com/office/officeart/2005/8/layout/default"/>
    <dgm:cxn modelId="{974CE4F0-DFCC-4C76-815C-1E613F1D07CB}" type="presParOf" srcId="{EDD720B3-66AC-4E2E-81B3-836625A9A390}" destId="{8B88B6FD-85F4-4BCD-8D3C-432CAE7AB3DD}" srcOrd="11" destOrd="0" presId="urn:microsoft.com/office/officeart/2005/8/layout/default"/>
    <dgm:cxn modelId="{09651CDD-A02B-4E3F-A93D-6F1BE2F3C833}" type="presParOf" srcId="{EDD720B3-66AC-4E2E-81B3-836625A9A390}" destId="{79D5B823-C90E-4BB0-B292-C7ECC7AEAC3D}" srcOrd="12" destOrd="0" presId="urn:microsoft.com/office/officeart/2005/8/layout/default"/>
    <dgm:cxn modelId="{D671E030-CADB-4F2A-AFCD-FAD5A64A25EC}" type="presParOf" srcId="{EDD720B3-66AC-4E2E-81B3-836625A9A390}" destId="{A2799BDB-9A5D-4B97-A94A-BC74D1164FC8}" srcOrd="13" destOrd="0" presId="urn:microsoft.com/office/officeart/2005/8/layout/default"/>
    <dgm:cxn modelId="{21F01BF4-4466-4098-B8DA-ABAF4BA5C86F}" type="presParOf" srcId="{EDD720B3-66AC-4E2E-81B3-836625A9A390}" destId="{23FCCF60-785B-4C91-B691-597FD690501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463556-0424-4D57-A956-F4CD017AC9B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26F22A2-AF93-453B-A6B1-56D8609F0616}">
      <dgm:prSet phldrT="[Text]" phldr="0"/>
      <dgm:spPr/>
      <dgm:t>
        <a:bodyPr/>
        <a:lstStyle/>
        <a:p>
          <a:pPr rtl="0"/>
          <a:r>
            <a:rPr lang="en-GB" dirty="0">
              <a:latin typeface="Calibri Light" panose="020F0302020204030204"/>
            </a:rPr>
            <a:t>BOB emails (Bullying or Banter)  </a:t>
          </a:r>
          <a:endParaRPr lang="en-GB" dirty="0"/>
        </a:p>
      </dgm:t>
    </dgm:pt>
    <dgm:pt modelId="{8AA5DB5F-A0F4-440D-B7F4-CAE5A4A06D0B}" type="parTrans" cxnId="{E04ABBDA-EAE7-438F-830B-775CC9F5748B}">
      <dgm:prSet/>
      <dgm:spPr/>
      <dgm:t>
        <a:bodyPr/>
        <a:lstStyle/>
        <a:p>
          <a:endParaRPr lang="en-GB"/>
        </a:p>
      </dgm:t>
    </dgm:pt>
    <dgm:pt modelId="{F57DD800-206C-4403-872B-00229D9E5EE4}" type="sibTrans" cxnId="{E04ABBDA-EAE7-438F-830B-775CC9F5748B}">
      <dgm:prSet/>
      <dgm:spPr/>
      <dgm:t>
        <a:bodyPr/>
        <a:lstStyle/>
        <a:p>
          <a:endParaRPr lang="en-GB"/>
        </a:p>
      </dgm:t>
    </dgm:pt>
    <dgm:pt modelId="{40C535AA-46D8-4BD6-8B1A-7EBF112C8298}">
      <dgm:prSet phldrT="[Text]" phldr="0"/>
      <dgm:spPr/>
      <dgm:t>
        <a:bodyPr/>
        <a:lstStyle/>
        <a:p>
          <a:pPr rtl="0"/>
          <a:r>
            <a:rPr lang="en-GB" dirty="0">
              <a:latin typeface="Calibri Light" panose="020F0302020204030204"/>
            </a:rPr>
            <a:t>Whisper </a:t>
          </a:r>
          <a:endParaRPr lang="en-GB" dirty="0"/>
        </a:p>
      </dgm:t>
    </dgm:pt>
    <dgm:pt modelId="{E018B6F0-A6B4-46FA-9240-E06B29B62F03}" type="parTrans" cxnId="{A185BBC7-B514-42DE-B11E-FA4FAF573F04}">
      <dgm:prSet/>
      <dgm:spPr/>
      <dgm:t>
        <a:bodyPr/>
        <a:lstStyle/>
        <a:p>
          <a:endParaRPr lang="en-GB"/>
        </a:p>
      </dgm:t>
    </dgm:pt>
    <dgm:pt modelId="{057816B9-3B31-48F8-99D8-7FB80E11C54F}" type="sibTrans" cxnId="{A185BBC7-B514-42DE-B11E-FA4FAF573F04}">
      <dgm:prSet/>
      <dgm:spPr/>
      <dgm:t>
        <a:bodyPr/>
        <a:lstStyle/>
        <a:p>
          <a:endParaRPr lang="en-GB"/>
        </a:p>
      </dgm:t>
    </dgm:pt>
    <dgm:pt modelId="{19CCFFEA-B223-42F0-8E07-C1EC5266E254}">
      <dgm:prSet phldrT="[Text]" phldr="0"/>
      <dgm:spPr/>
      <dgm:t>
        <a:bodyPr/>
        <a:lstStyle/>
        <a:p>
          <a:pPr rtl="0"/>
          <a:r>
            <a:rPr lang="en-GB" dirty="0">
              <a:latin typeface="Calibri Light" panose="020F0302020204030204"/>
            </a:rPr>
            <a:t>Anonymous referrals </a:t>
          </a:r>
          <a:endParaRPr lang="en-GB" dirty="0"/>
        </a:p>
      </dgm:t>
    </dgm:pt>
    <dgm:pt modelId="{4277BCE5-F00A-429C-88EE-DE0526B08804}" type="parTrans" cxnId="{34A2B9FF-23C6-4BFF-BBCB-FCE3F79D196E}">
      <dgm:prSet/>
      <dgm:spPr/>
      <dgm:t>
        <a:bodyPr/>
        <a:lstStyle/>
        <a:p>
          <a:endParaRPr lang="en-GB"/>
        </a:p>
      </dgm:t>
    </dgm:pt>
    <dgm:pt modelId="{1DC14102-A62E-4FD2-9A1C-5EF9FD544D70}" type="sibTrans" cxnId="{34A2B9FF-23C6-4BFF-BBCB-FCE3F79D196E}">
      <dgm:prSet/>
      <dgm:spPr/>
      <dgm:t>
        <a:bodyPr/>
        <a:lstStyle/>
        <a:p>
          <a:endParaRPr lang="en-GB"/>
        </a:p>
      </dgm:t>
    </dgm:pt>
    <dgm:pt modelId="{2A69B371-BFCA-450F-9047-AE73A5AFEEFE}">
      <dgm:prSet phldrT="[Text]" phldr="0"/>
      <dgm:spPr/>
      <dgm:t>
        <a:bodyPr/>
        <a:lstStyle/>
        <a:p>
          <a:pPr rtl="0"/>
          <a:r>
            <a:rPr lang="en-GB" dirty="0">
              <a:latin typeface="Calibri Light" panose="020F0302020204030204"/>
            </a:rPr>
            <a:t>Links to other support routes (CEOP, Childline etc) </a:t>
          </a:r>
          <a:endParaRPr lang="en-GB" dirty="0"/>
        </a:p>
      </dgm:t>
    </dgm:pt>
    <dgm:pt modelId="{76AC1F7C-1375-4C53-91DA-C3FAFBDAE481}" type="parTrans" cxnId="{D21FBD3B-E10B-4706-8C72-29ABA484B910}">
      <dgm:prSet/>
      <dgm:spPr/>
      <dgm:t>
        <a:bodyPr/>
        <a:lstStyle/>
        <a:p>
          <a:endParaRPr lang="en-GB"/>
        </a:p>
      </dgm:t>
    </dgm:pt>
    <dgm:pt modelId="{6B2B8719-DBE4-485C-9880-4BDAABBF6047}" type="sibTrans" cxnId="{D21FBD3B-E10B-4706-8C72-29ABA484B910}">
      <dgm:prSet/>
      <dgm:spPr/>
      <dgm:t>
        <a:bodyPr/>
        <a:lstStyle/>
        <a:p>
          <a:endParaRPr lang="en-GB"/>
        </a:p>
      </dgm:t>
    </dgm:pt>
    <dgm:pt modelId="{964A2476-489C-4A35-B015-D578AB6C70E4}">
      <dgm:prSet phldrT="[Text]" phldr="0"/>
      <dgm:spPr/>
      <dgm:t>
        <a:bodyPr/>
        <a:lstStyle/>
        <a:p>
          <a:pPr rtl="0"/>
          <a:r>
            <a:rPr lang="en-GB" dirty="0">
              <a:latin typeface="Calibri Light" panose="020F0302020204030204"/>
            </a:rPr>
            <a:t>Safeguarding Emails </a:t>
          </a:r>
          <a:endParaRPr lang="en-GB" dirty="0"/>
        </a:p>
      </dgm:t>
    </dgm:pt>
    <dgm:pt modelId="{185207AB-2F40-404C-9F93-14BA42F2765D}" type="parTrans" cxnId="{BDC5BCA4-260B-44DA-A10E-8584267FFD3E}">
      <dgm:prSet/>
      <dgm:spPr/>
      <dgm:t>
        <a:bodyPr/>
        <a:lstStyle/>
        <a:p>
          <a:endParaRPr lang="en-GB"/>
        </a:p>
      </dgm:t>
    </dgm:pt>
    <dgm:pt modelId="{AD3246EE-B814-4479-A764-0B25CABEBE21}" type="sibTrans" cxnId="{BDC5BCA4-260B-44DA-A10E-8584267FFD3E}">
      <dgm:prSet/>
      <dgm:spPr/>
      <dgm:t>
        <a:bodyPr/>
        <a:lstStyle/>
        <a:p>
          <a:endParaRPr lang="en-GB"/>
        </a:p>
      </dgm:t>
    </dgm:pt>
    <dgm:pt modelId="{20251BB5-17CB-44DD-869E-2831FA221FA8}" type="pres">
      <dgm:prSet presAssocID="{70463556-0424-4D57-A956-F4CD017AC9BB}" presName="diagram" presStyleCnt="0">
        <dgm:presLayoutVars>
          <dgm:dir/>
          <dgm:resizeHandles val="exact"/>
        </dgm:presLayoutVars>
      </dgm:prSet>
      <dgm:spPr/>
    </dgm:pt>
    <dgm:pt modelId="{F9FD6C1F-4BDE-4C2C-935E-C5A133FD777A}" type="pres">
      <dgm:prSet presAssocID="{E26F22A2-AF93-453B-A6B1-56D8609F0616}" presName="node" presStyleLbl="node1" presStyleIdx="0" presStyleCnt="5">
        <dgm:presLayoutVars>
          <dgm:bulletEnabled val="1"/>
        </dgm:presLayoutVars>
      </dgm:prSet>
      <dgm:spPr/>
    </dgm:pt>
    <dgm:pt modelId="{A4D48BC8-219B-431D-A974-D322BD36027D}" type="pres">
      <dgm:prSet presAssocID="{F57DD800-206C-4403-872B-00229D9E5EE4}" presName="sibTrans" presStyleCnt="0"/>
      <dgm:spPr/>
    </dgm:pt>
    <dgm:pt modelId="{C165CB05-70A9-4E6E-B82A-E79CFF54ED4C}" type="pres">
      <dgm:prSet presAssocID="{40C535AA-46D8-4BD6-8B1A-7EBF112C8298}" presName="node" presStyleLbl="node1" presStyleIdx="1" presStyleCnt="5">
        <dgm:presLayoutVars>
          <dgm:bulletEnabled val="1"/>
        </dgm:presLayoutVars>
      </dgm:prSet>
      <dgm:spPr/>
    </dgm:pt>
    <dgm:pt modelId="{A100161D-178C-4AF3-B4EB-B71A19D31585}" type="pres">
      <dgm:prSet presAssocID="{057816B9-3B31-48F8-99D8-7FB80E11C54F}" presName="sibTrans" presStyleCnt="0"/>
      <dgm:spPr/>
    </dgm:pt>
    <dgm:pt modelId="{A5F0320A-C30A-4719-BE63-D903B0B2A1CB}" type="pres">
      <dgm:prSet presAssocID="{19CCFFEA-B223-42F0-8E07-C1EC5266E254}" presName="node" presStyleLbl="node1" presStyleIdx="2" presStyleCnt="5">
        <dgm:presLayoutVars>
          <dgm:bulletEnabled val="1"/>
        </dgm:presLayoutVars>
      </dgm:prSet>
      <dgm:spPr/>
    </dgm:pt>
    <dgm:pt modelId="{CF776BA6-4691-41E3-B635-511C4C72F14E}" type="pres">
      <dgm:prSet presAssocID="{1DC14102-A62E-4FD2-9A1C-5EF9FD544D70}" presName="sibTrans" presStyleCnt="0"/>
      <dgm:spPr/>
    </dgm:pt>
    <dgm:pt modelId="{100E57C9-0E9F-4109-B207-AB695221A57C}" type="pres">
      <dgm:prSet presAssocID="{2A69B371-BFCA-450F-9047-AE73A5AFEEFE}" presName="node" presStyleLbl="node1" presStyleIdx="3" presStyleCnt="5">
        <dgm:presLayoutVars>
          <dgm:bulletEnabled val="1"/>
        </dgm:presLayoutVars>
      </dgm:prSet>
      <dgm:spPr/>
    </dgm:pt>
    <dgm:pt modelId="{AA1496DA-91B3-4156-AA0F-2A279FE68466}" type="pres">
      <dgm:prSet presAssocID="{6B2B8719-DBE4-485C-9880-4BDAABBF6047}" presName="sibTrans" presStyleCnt="0"/>
      <dgm:spPr/>
    </dgm:pt>
    <dgm:pt modelId="{303A0C42-D61E-48E4-B23A-E294C1EC6317}" type="pres">
      <dgm:prSet presAssocID="{964A2476-489C-4A35-B015-D578AB6C70E4}" presName="node" presStyleLbl="node1" presStyleIdx="4" presStyleCnt="5">
        <dgm:presLayoutVars>
          <dgm:bulletEnabled val="1"/>
        </dgm:presLayoutVars>
      </dgm:prSet>
      <dgm:spPr/>
    </dgm:pt>
  </dgm:ptLst>
  <dgm:cxnLst>
    <dgm:cxn modelId="{AE9A9D3A-C48F-43D6-BE44-A44D1C8823E2}" type="presOf" srcId="{19CCFFEA-B223-42F0-8E07-C1EC5266E254}" destId="{A5F0320A-C30A-4719-BE63-D903B0B2A1CB}" srcOrd="0" destOrd="0" presId="urn:microsoft.com/office/officeart/2005/8/layout/default"/>
    <dgm:cxn modelId="{D21FBD3B-E10B-4706-8C72-29ABA484B910}" srcId="{70463556-0424-4D57-A956-F4CD017AC9BB}" destId="{2A69B371-BFCA-450F-9047-AE73A5AFEEFE}" srcOrd="3" destOrd="0" parTransId="{76AC1F7C-1375-4C53-91DA-C3FAFBDAE481}" sibTransId="{6B2B8719-DBE4-485C-9880-4BDAABBF6047}"/>
    <dgm:cxn modelId="{B17D384B-14B1-4AFC-80AE-3B685C7F4D54}" type="presOf" srcId="{E26F22A2-AF93-453B-A6B1-56D8609F0616}" destId="{F9FD6C1F-4BDE-4C2C-935E-C5A133FD777A}" srcOrd="0" destOrd="0" presId="urn:microsoft.com/office/officeart/2005/8/layout/default"/>
    <dgm:cxn modelId="{DF410B5A-75FE-4001-92B1-483FC1FDD868}" type="presOf" srcId="{40C535AA-46D8-4BD6-8B1A-7EBF112C8298}" destId="{C165CB05-70A9-4E6E-B82A-E79CFF54ED4C}" srcOrd="0" destOrd="0" presId="urn:microsoft.com/office/officeart/2005/8/layout/default"/>
    <dgm:cxn modelId="{23CBCA72-E3DB-4C4A-85F5-8052B30CCE67}" type="presOf" srcId="{70463556-0424-4D57-A956-F4CD017AC9BB}" destId="{20251BB5-17CB-44DD-869E-2831FA221FA8}" srcOrd="0" destOrd="0" presId="urn:microsoft.com/office/officeart/2005/8/layout/default"/>
    <dgm:cxn modelId="{BDC5BCA4-260B-44DA-A10E-8584267FFD3E}" srcId="{70463556-0424-4D57-A956-F4CD017AC9BB}" destId="{964A2476-489C-4A35-B015-D578AB6C70E4}" srcOrd="4" destOrd="0" parTransId="{185207AB-2F40-404C-9F93-14BA42F2765D}" sibTransId="{AD3246EE-B814-4479-A764-0B25CABEBE21}"/>
    <dgm:cxn modelId="{E2521FBB-2E90-4438-ABE5-06D8F496BA93}" type="presOf" srcId="{964A2476-489C-4A35-B015-D578AB6C70E4}" destId="{303A0C42-D61E-48E4-B23A-E294C1EC6317}" srcOrd="0" destOrd="0" presId="urn:microsoft.com/office/officeart/2005/8/layout/default"/>
    <dgm:cxn modelId="{A185BBC7-B514-42DE-B11E-FA4FAF573F04}" srcId="{70463556-0424-4D57-A956-F4CD017AC9BB}" destId="{40C535AA-46D8-4BD6-8B1A-7EBF112C8298}" srcOrd="1" destOrd="0" parTransId="{E018B6F0-A6B4-46FA-9240-E06B29B62F03}" sibTransId="{057816B9-3B31-48F8-99D8-7FB80E11C54F}"/>
    <dgm:cxn modelId="{E04ABBDA-EAE7-438F-830B-775CC9F5748B}" srcId="{70463556-0424-4D57-A956-F4CD017AC9BB}" destId="{E26F22A2-AF93-453B-A6B1-56D8609F0616}" srcOrd="0" destOrd="0" parTransId="{8AA5DB5F-A0F4-440D-B7F4-CAE5A4A06D0B}" sibTransId="{F57DD800-206C-4403-872B-00229D9E5EE4}"/>
    <dgm:cxn modelId="{C7B853F0-47C4-4E24-A6B3-5F4C9EBB23EE}" type="presOf" srcId="{2A69B371-BFCA-450F-9047-AE73A5AFEEFE}" destId="{100E57C9-0E9F-4109-B207-AB695221A57C}" srcOrd="0" destOrd="0" presId="urn:microsoft.com/office/officeart/2005/8/layout/default"/>
    <dgm:cxn modelId="{34A2B9FF-23C6-4BFF-BBCB-FCE3F79D196E}" srcId="{70463556-0424-4D57-A956-F4CD017AC9BB}" destId="{19CCFFEA-B223-42F0-8E07-C1EC5266E254}" srcOrd="2" destOrd="0" parTransId="{4277BCE5-F00A-429C-88EE-DE0526B08804}" sibTransId="{1DC14102-A62E-4FD2-9A1C-5EF9FD544D70}"/>
    <dgm:cxn modelId="{8C9BD6D1-0467-4654-A7A6-5C069CD1B4A1}" type="presParOf" srcId="{20251BB5-17CB-44DD-869E-2831FA221FA8}" destId="{F9FD6C1F-4BDE-4C2C-935E-C5A133FD777A}" srcOrd="0" destOrd="0" presId="urn:microsoft.com/office/officeart/2005/8/layout/default"/>
    <dgm:cxn modelId="{5B1AD45D-9E02-4590-94B3-3BEF5870AD69}" type="presParOf" srcId="{20251BB5-17CB-44DD-869E-2831FA221FA8}" destId="{A4D48BC8-219B-431D-A974-D322BD36027D}" srcOrd="1" destOrd="0" presId="urn:microsoft.com/office/officeart/2005/8/layout/default"/>
    <dgm:cxn modelId="{08BD9486-BAA0-4517-9A5D-EFC5F9848BE5}" type="presParOf" srcId="{20251BB5-17CB-44DD-869E-2831FA221FA8}" destId="{C165CB05-70A9-4E6E-B82A-E79CFF54ED4C}" srcOrd="2" destOrd="0" presId="urn:microsoft.com/office/officeart/2005/8/layout/default"/>
    <dgm:cxn modelId="{78E525C5-6C6E-4DE9-8D9F-37A8F1119EF0}" type="presParOf" srcId="{20251BB5-17CB-44DD-869E-2831FA221FA8}" destId="{A100161D-178C-4AF3-B4EB-B71A19D31585}" srcOrd="3" destOrd="0" presId="urn:microsoft.com/office/officeart/2005/8/layout/default"/>
    <dgm:cxn modelId="{D6F14CA5-3548-4844-A539-6BCBC6701BD8}" type="presParOf" srcId="{20251BB5-17CB-44DD-869E-2831FA221FA8}" destId="{A5F0320A-C30A-4719-BE63-D903B0B2A1CB}" srcOrd="4" destOrd="0" presId="urn:microsoft.com/office/officeart/2005/8/layout/default"/>
    <dgm:cxn modelId="{23DC4C4B-3017-453F-A330-076C45DAE073}" type="presParOf" srcId="{20251BB5-17CB-44DD-869E-2831FA221FA8}" destId="{CF776BA6-4691-41E3-B635-511C4C72F14E}" srcOrd="5" destOrd="0" presId="urn:microsoft.com/office/officeart/2005/8/layout/default"/>
    <dgm:cxn modelId="{E2FA7642-0832-48EB-86D2-B9C32B4499AC}" type="presParOf" srcId="{20251BB5-17CB-44DD-869E-2831FA221FA8}" destId="{100E57C9-0E9F-4109-B207-AB695221A57C}" srcOrd="6" destOrd="0" presId="urn:microsoft.com/office/officeart/2005/8/layout/default"/>
    <dgm:cxn modelId="{16B7F851-D06D-423C-B810-58DD2A8C2675}" type="presParOf" srcId="{20251BB5-17CB-44DD-869E-2831FA221FA8}" destId="{AA1496DA-91B3-4156-AA0F-2A279FE68466}" srcOrd="7" destOrd="0" presId="urn:microsoft.com/office/officeart/2005/8/layout/default"/>
    <dgm:cxn modelId="{4889F171-057C-4AAD-A17B-BAE248F0B035}" type="presParOf" srcId="{20251BB5-17CB-44DD-869E-2831FA221FA8}" destId="{303A0C42-D61E-48E4-B23A-E294C1EC631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19BB7-1C75-41AA-B58D-A1BC3C0DDA12}">
      <dsp:nvSpPr>
        <dsp:cNvPr id="0" name=""/>
        <dsp:cNvSpPr/>
      </dsp:nvSpPr>
      <dsp:spPr>
        <a:xfrm>
          <a:off x="3400"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Barriers to Disclosure</a:t>
          </a:r>
          <a:endParaRPr lang="en-GB" sz="3200" kern="1200" dirty="0"/>
        </a:p>
      </dsp:txBody>
      <dsp:txXfrm>
        <a:off x="3400" y="422269"/>
        <a:ext cx="2697537" cy="1618522"/>
      </dsp:txXfrm>
    </dsp:sp>
    <dsp:sp modelId="{56C47335-8EF7-424E-99CB-AEDE2AAA71AE}">
      <dsp:nvSpPr>
        <dsp:cNvPr id="0" name=""/>
        <dsp:cNvSpPr/>
      </dsp:nvSpPr>
      <dsp:spPr>
        <a:xfrm>
          <a:off x="2970691"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Safeguarding Culture </a:t>
          </a:r>
          <a:endParaRPr lang="en-GB" sz="3200" kern="1200" dirty="0"/>
        </a:p>
      </dsp:txBody>
      <dsp:txXfrm>
        <a:off x="2970691" y="422269"/>
        <a:ext cx="2697537" cy="1618522"/>
      </dsp:txXfrm>
    </dsp:sp>
    <dsp:sp modelId="{4C483E43-5ADC-4C5B-953F-756B02D6C405}">
      <dsp:nvSpPr>
        <dsp:cNvPr id="0" name=""/>
        <dsp:cNvSpPr/>
      </dsp:nvSpPr>
      <dsp:spPr>
        <a:xfrm>
          <a:off x="5937982"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Psychological Safety </a:t>
          </a:r>
          <a:endParaRPr lang="en-GB" sz="3200" kern="1200" dirty="0"/>
        </a:p>
      </dsp:txBody>
      <dsp:txXfrm>
        <a:off x="5937982" y="422269"/>
        <a:ext cx="2697537" cy="1618522"/>
      </dsp:txXfrm>
    </dsp:sp>
    <dsp:sp modelId="{00C8CA43-84E1-4934-8C31-EB23286A1448}">
      <dsp:nvSpPr>
        <dsp:cNvPr id="0" name=""/>
        <dsp:cNvSpPr/>
      </dsp:nvSpPr>
      <dsp:spPr>
        <a:xfrm>
          <a:off x="8905274"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Safe Spaces</a:t>
          </a:r>
        </a:p>
      </dsp:txBody>
      <dsp:txXfrm>
        <a:off x="8905274" y="422269"/>
        <a:ext cx="2697537" cy="1618522"/>
      </dsp:txXfrm>
    </dsp:sp>
    <dsp:sp modelId="{A5A4CF58-45D1-4076-8A9E-DEF8D7BBAF31}">
      <dsp:nvSpPr>
        <dsp:cNvPr id="0" name=""/>
        <dsp:cNvSpPr/>
      </dsp:nvSpPr>
      <dsp:spPr>
        <a:xfrm>
          <a:off x="3400"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Verbal Routes </a:t>
          </a:r>
          <a:endParaRPr lang="en-GB" sz="3200" kern="1200" dirty="0"/>
        </a:p>
      </dsp:txBody>
      <dsp:txXfrm>
        <a:off x="3400" y="2310545"/>
        <a:ext cx="2697537" cy="1618522"/>
      </dsp:txXfrm>
    </dsp:sp>
    <dsp:sp modelId="{262C7171-D0E9-4EC3-9136-AC7377C43514}">
      <dsp:nvSpPr>
        <dsp:cNvPr id="0" name=""/>
        <dsp:cNvSpPr/>
      </dsp:nvSpPr>
      <dsp:spPr>
        <a:xfrm>
          <a:off x="2970691"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Non-Verbal Routes </a:t>
          </a:r>
        </a:p>
      </dsp:txBody>
      <dsp:txXfrm>
        <a:off x="2970691" y="2310545"/>
        <a:ext cx="2697537" cy="1618522"/>
      </dsp:txXfrm>
    </dsp:sp>
    <dsp:sp modelId="{A083B58C-DFFF-42A7-91E7-3190F5CBFBBC}">
      <dsp:nvSpPr>
        <dsp:cNvPr id="0" name=""/>
        <dsp:cNvSpPr/>
      </dsp:nvSpPr>
      <dsp:spPr>
        <a:xfrm>
          <a:off x="5937982"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Online Routes </a:t>
          </a:r>
          <a:endParaRPr lang="en-GB" sz="3200" kern="1200" dirty="0"/>
        </a:p>
      </dsp:txBody>
      <dsp:txXfrm>
        <a:off x="5937982" y="2310545"/>
        <a:ext cx="2697537" cy="1618522"/>
      </dsp:txXfrm>
    </dsp:sp>
    <dsp:sp modelId="{A5FC531F-CAD3-447C-9975-546733197C40}">
      <dsp:nvSpPr>
        <dsp:cNvPr id="0" name=""/>
        <dsp:cNvSpPr/>
      </dsp:nvSpPr>
      <dsp:spPr>
        <a:xfrm>
          <a:off x="8905274"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Voice of the child and lived experiences </a:t>
          </a:r>
        </a:p>
      </dsp:txBody>
      <dsp:txXfrm>
        <a:off x="8905274" y="2310545"/>
        <a:ext cx="2697537" cy="1618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C6010-44B4-4F3C-BFBE-04D7A5448566}">
      <dsp:nvSpPr>
        <dsp:cNvPr id="0" name=""/>
        <dsp:cNvSpPr/>
      </dsp:nvSpPr>
      <dsp:spPr>
        <a:xfrm>
          <a:off x="3210" y="520190"/>
          <a:ext cx="2546890" cy="1528134"/>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latin typeface="Calibri Light" panose="020F0302020204030204"/>
            </a:rPr>
            <a:t>Shame</a:t>
          </a:r>
          <a:endParaRPr lang="en-GB" sz="3000" kern="1200" dirty="0"/>
        </a:p>
      </dsp:txBody>
      <dsp:txXfrm>
        <a:off x="3210" y="520190"/>
        <a:ext cx="2546890" cy="1528134"/>
      </dsp:txXfrm>
    </dsp:sp>
    <dsp:sp modelId="{E4358919-4BC3-4B90-A5E1-F221C91F428E}">
      <dsp:nvSpPr>
        <dsp:cNvPr id="0" name=""/>
        <dsp:cNvSpPr/>
      </dsp:nvSpPr>
      <dsp:spPr>
        <a:xfrm>
          <a:off x="2804790" y="520190"/>
          <a:ext cx="2546890" cy="1528134"/>
        </a:xfrm>
        <a:prstGeom prst="rect">
          <a:avLst/>
        </a:prstGeom>
        <a:solidFill>
          <a:schemeClr val="accent1">
            <a:shade val="50000"/>
            <a:hueOff val="100623"/>
            <a:satOff val="-2451"/>
            <a:lumOff val="107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Language </a:t>
          </a:r>
          <a:endParaRPr lang="en-GB" sz="3000" kern="1200" dirty="0"/>
        </a:p>
      </dsp:txBody>
      <dsp:txXfrm>
        <a:off x="2804790" y="520190"/>
        <a:ext cx="2546890" cy="1528134"/>
      </dsp:txXfrm>
    </dsp:sp>
    <dsp:sp modelId="{F282899D-AC60-4754-A94B-9F48C794F380}">
      <dsp:nvSpPr>
        <dsp:cNvPr id="0" name=""/>
        <dsp:cNvSpPr/>
      </dsp:nvSpPr>
      <dsp:spPr>
        <a:xfrm>
          <a:off x="5606370" y="520190"/>
          <a:ext cx="2546890" cy="1528134"/>
        </a:xfrm>
        <a:prstGeom prst="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Awareness </a:t>
          </a:r>
          <a:endParaRPr lang="en-GB" sz="3000" kern="1200" dirty="0"/>
        </a:p>
      </dsp:txBody>
      <dsp:txXfrm>
        <a:off x="5606370" y="520190"/>
        <a:ext cx="2546890" cy="1528134"/>
      </dsp:txXfrm>
    </dsp:sp>
    <dsp:sp modelId="{E2DC47A0-2843-4EDD-A427-2F52689AC2FB}">
      <dsp:nvSpPr>
        <dsp:cNvPr id="0" name=""/>
        <dsp:cNvSpPr/>
      </dsp:nvSpPr>
      <dsp:spPr>
        <a:xfrm>
          <a:off x="8407949" y="520190"/>
          <a:ext cx="2546890" cy="1528134"/>
        </a:xfrm>
        <a:prstGeom prst="rect">
          <a:avLst/>
        </a:prstGeom>
        <a:solidFill>
          <a:schemeClr val="accent1">
            <a:shade val="50000"/>
            <a:hueOff val="301870"/>
            <a:satOff val="-7352"/>
            <a:lumOff val="32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Culture </a:t>
          </a:r>
          <a:endParaRPr lang="en-GB" sz="3000" kern="1200" dirty="0"/>
        </a:p>
      </dsp:txBody>
      <dsp:txXfrm>
        <a:off x="8407949" y="520190"/>
        <a:ext cx="2546890" cy="1528134"/>
      </dsp:txXfrm>
    </dsp:sp>
    <dsp:sp modelId="{90518D6B-DE07-40F7-BEC8-0239AC7DA3E6}">
      <dsp:nvSpPr>
        <dsp:cNvPr id="0" name=""/>
        <dsp:cNvSpPr/>
      </dsp:nvSpPr>
      <dsp:spPr>
        <a:xfrm>
          <a:off x="3210" y="2303013"/>
          <a:ext cx="2546890" cy="1528134"/>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Survival </a:t>
          </a:r>
        </a:p>
      </dsp:txBody>
      <dsp:txXfrm>
        <a:off x="3210" y="2303013"/>
        <a:ext cx="2546890" cy="1528134"/>
      </dsp:txXfrm>
    </dsp:sp>
    <dsp:sp modelId="{16FCF655-BE7E-4B08-AF61-5B8E033C4ABA}">
      <dsp:nvSpPr>
        <dsp:cNvPr id="0" name=""/>
        <dsp:cNvSpPr/>
      </dsp:nvSpPr>
      <dsp:spPr>
        <a:xfrm>
          <a:off x="2804790" y="2303013"/>
          <a:ext cx="2546890" cy="1528134"/>
        </a:xfrm>
        <a:prstGeom prst="rect">
          <a:avLst/>
        </a:prstGeom>
        <a:solidFill>
          <a:schemeClr val="accent1">
            <a:shade val="50000"/>
            <a:hueOff val="301870"/>
            <a:satOff val="-7352"/>
            <a:lumOff val="32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latin typeface="Calibri Light" panose="020F0302020204030204"/>
            </a:rPr>
            <a:t>Threat</a:t>
          </a:r>
          <a:endParaRPr lang="en-GB" sz="3000" kern="1200" dirty="0"/>
        </a:p>
      </dsp:txBody>
      <dsp:txXfrm>
        <a:off x="2804790" y="2303013"/>
        <a:ext cx="2546890" cy="1528134"/>
      </dsp:txXfrm>
    </dsp:sp>
    <dsp:sp modelId="{01C1CC69-E6F9-4935-9EEA-6B3839E14340}">
      <dsp:nvSpPr>
        <dsp:cNvPr id="0" name=""/>
        <dsp:cNvSpPr/>
      </dsp:nvSpPr>
      <dsp:spPr>
        <a:xfrm>
          <a:off x="5606370" y="2303013"/>
          <a:ext cx="2546890" cy="1528134"/>
        </a:xfrm>
        <a:prstGeom prst="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Available disclosure routes</a:t>
          </a:r>
        </a:p>
      </dsp:txBody>
      <dsp:txXfrm>
        <a:off x="5606370" y="2303013"/>
        <a:ext cx="2546890" cy="1528134"/>
      </dsp:txXfrm>
    </dsp:sp>
    <dsp:sp modelId="{89EE8641-8B9C-440A-AF60-1E274B4F1D60}">
      <dsp:nvSpPr>
        <dsp:cNvPr id="0" name=""/>
        <dsp:cNvSpPr/>
      </dsp:nvSpPr>
      <dsp:spPr>
        <a:xfrm>
          <a:off x="8407949" y="2303013"/>
          <a:ext cx="2546890" cy="1528134"/>
        </a:xfrm>
        <a:prstGeom prst="rect">
          <a:avLst/>
        </a:prstGeom>
        <a:solidFill>
          <a:schemeClr val="accent1">
            <a:shade val="50000"/>
            <a:hueOff val="100623"/>
            <a:satOff val="-2451"/>
            <a:lumOff val="107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Expected consequences </a:t>
          </a:r>
        </a:p>
      </dsp:txBody>
      <dsp:txXfrm>
        <a:off x="8407949" y="2303013"/>
        <a:ext cx="2546890" cy="1528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658C4-EACD-4449-BF17-2892CF9DD07D}">
      <dsp:nvSpPr>
        <dsp:cNvPr id="0" name=""/>
        <dsp:cNvSpPr/>
      </dsp:nvSpPr>
      <dsp:spPr>
        <a:xfrm>
          <a:off x="0" y="352445"/>
          <a:ext cx="5747771"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5723F92-0128-4E8B-99BA-29E81B71F782}">
      <dsp:nvSpPr>
        <dsp:cNvPr id="0" name=""/>
        <dsp:cNvSpPr/>
      </dsp:nvSpPr>
      <dsp:spPr>
        <a:xfrm>
          <a:off x="287388" y="72005"/>
          <a:ext cx="4023439"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076" tIns="0" rIns="152076" bIns="0" numCol="1" spcCol="1270" anchor="ctr" anchorCtr="0">
          <a:noAutofit/>
        </a:bodyPr>
        <a:lstStyle/>
        <a:p>
          <a:pPr marL="0" lvl="0" indent="0" algn="l" defTabSz="844550">
            <a:lnSpc>
              <a:spcPct val="90000"/>
            </a:lnSpc>
            <a:spcBef>
              <a:spcPct val="0"/>
            </a:spcBef>
            <a:spcAft>
              <a:spcPct val="35000"/>
            </a:spcAft>
            <a:buNone/>
            <a:defRPr cap="all"/>
          </a:pPr>
          <a:r>
            <a:rPr lang="en-GB" sz="1900" kern="1200"/>
            <a:t>Strategy </a:t>
          </a:r>
          <a:endParaRPr lang="en-US" sz="1900" kern="1200"/>
        </a:p>
      </dsp:txBody>
      <dsp:txXfrm>
        <a:off x="314768" y="99385"/>
        <a:ext cx="3968679" cy="506120"/>
      </dsp:txXfrm>
    </dsp:sp>
    <dsp:sp modelId="{E08405CE-3101-4C4F-8533-629EEC5B7756}">
      <dsp:nvSpPr>
        <dsp:cNvPr id="0" name=""/>
        <dsp:cNvSpPr/>
      </dsp:nvSpPr>
      <dsp:spPr>
        <a:xfrm>
          <a:off x="0" y="1214285"/>
          <a:ext cx="5747771" cy="478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E3EFF2-F0C5-4F38-9C6C-B810B2F7901D}">
      <dsp:nvSpPr>
        <dsp:cNvPr id="0" name=""/>
        <dsp:cNvSpPr/>
      </dsp:nvSpPr>
      <dsp:spPr>
        <a:xfrm>
          <a:off x="287388" y="933845"/>
          <a:ext cx="4023439" cy="5608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076" tIns="0" rIns="152076" bIns="0" numCol="1" spcCol="1270" anchor="ctr" anchorCtr="0">
          <a:noAutofit/>
        </a:bodyPr>
        <a:lstStyle/>
        <a:p>
          <a:pPr marL="0" lvl="0" indent="0" algn="l" defTabSz="844550">
            <a:lnSpc>
              <a:spcPct val="90000"/>
            </a:lnSpc>
            <a:spcBef>
              <a:spcPct val="0"/>
            </a:spcBef>
            <a:spcAft>
              <a:spcPct val="35000"/>
            </a:spcAft>
            <a:buNone/>
            <a:defRPr cap="all"/>
          </a:pPr>
          <a:r>
            <a:rPr lang="en-GB" sz="1900" kern="1200"/>
            <a:t>Structure </a:t>
          </a:r>
          <a:endParaRPr lang="en-US" sz="1900" kern="1200"/>
        </a:p>
      </dsp:txBody>
      <dsp:txXfrm>
        <a:off x="314768" y="961225"/>
        <a:ext cx="3968679" cy="506120"/>
      </dsp:txXfrm>
    </dsp:sp>
    <dsp:sp modelId="{B6E64993-EA61-44AA-8B8B-8639CA0C5F7E}">
      <dsp:nvSpPr>
        <dsp:cNvPr id="0" name=""/>
        <dsp:cNvSpPr/>
      </dsp:nvSpPr>
      <dsp:spPr>
        <a:xfrm>
          <a:off x="0" y="2076125"/>
          <a:ext cx="5747771" cy="478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6C11276-8863-44FA-B28D-3AF07D338A20}">
      <dsp:nvSpPr>
        <dsp:cNvPr id="0" name=""/>
        <dsp:cNvSpPr/>
      </dsp:nvSpPr>
      <dsp:spPr>
        <a:xfrm>
          <a:off x="287388" y="1795685"/>
          <a:ext cx="4023439" cy="5608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076" tIns="0" rIns="152076" bIns="0" numCol="1" spcCol="1270" anchor="ctr" anchorCtr="0">
          <a:noAutofit/>
        </a:bodyPr>
        <a:lstStyle/>
        <a:p>
          <a:pPr marL="0" lvl="0" indent="0" algn="l" defTabSz="844550">
            <a:lnSpc>
              <a:spcPct val="90000"/>
            </a:lnSpc>
            <a:spcBef>
              <a:spcPct val="0"/>
            </a:spcBef>
            <a:spcAft>
              <a:spcPct val="35000"/>
            </a:spcAft>
            <a:buNone/>
            <a:defRPr cap="all"/>
          </a:pPr>
          <a:r>
            <a:rPr lang="en-GB" sz="1900" kern="1200"/>
            <a:t>Systems</a:t>
          </a:r>
          <a:endParaRPr lang="en-US" sz="1900" kern="1200"/>
        </a:p>
      </dsp:txBody>
      <dsp:txXfrm>
        <a:off x="314768" y="1823065"/>
        <a:ext cx="3968679" cy="506120"/>
      </dsp:txXfrm>
    </dsp:sp>
    <dsp:sp modelId="{99F1C26E-43FB-4BB9-B2CE-CA9016784E4F}">
      <dsp:nvSpPr>
        <dsp:cNvPr id="0" name=""/>
        <dsp:cNvSpPr/>
      </dsp:nvSpPr>
      <dsp:spPr>
        <a:xfrm>
          <a:off x="0" y="2937965"/>
          <a:ext cx="5747771" cy="478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B6B9E76-9C86-4B1D-B15C-CBD69D9A361D}">
      <dsp:nvSpPr>
        <dsp:cNvPr id="0" name=""/>
        <dsp:cNvSpPr/>
      </dsp:nvSpPr>
      <dsp:spPr>
        <a:xfrm>
          <a:off x="287388" y="2657525"/>
          <a:ext cx="4023439" cy="560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076" tIns="0" rIns="152076" bIns="0" numCol="1" spcCol="1270" anchor="ctr" anchorCtr="0">
          <a:noAutofit/>
        </a:bodyPr>
        <a:lstStyle/>
        <a:p>
          <a:pPr marL="0" lvl="0" indent="0" algn="l" defTabSz="844550">
            <a:lnSpc>
              <a:spcPct val="90000"/>
            </a:lnSpc>
            <a:spcBef>
              <a:spcPct val="0"/>
            </a:spcBef>
            <a:spcAft>
              <a:spcPct val="35000"/>
            </a:spcAft>
            <a:buNone/>
            <a:defRPr cap="all"/>
          </a:pPr>
          <a:r>
            <a:rPr lang="en-GB" sz="1900" kern="1200"/>
            <a:t>Skills </a:t>
          </a:r>
          <a:endParaRPr lang="en-US" sz="1900" kern="1200"/>
        </a:p>
      </dsp:txBody>
      <dsp:txXfrm>
        <a:off x="314768" y="2684905"/>
        <a:ext cx="3968679" cy="506120"/>
      </dsp:txXfrm>
    </dsp:sp>
    <dsp:sp modelId="{05F13BED-0890-4BCE-897D-596F6ED811ED}">
      <dsp:nvSpPr>
        <dsp:cNvPr id="0" name=""/>
        <dsp:cNvSpPr/>
      </dsp:nvSpPr>
      <dsp:spPr>
        <a:xfrm>
          <a:off x="0" y="3799805"/>
          <a:ext cx="5747771" cy="4788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2538CFA-CE4C-4906-ADC9-3500AD3E564B}">
      <dsp:nvSpPr>
        <dsp:cNvPr id="0" name=""/>
        <dsp:cNvSpPr/>
      </dsp:nvSpPr>
      <dsp:spPr>
        <a:xfrm>
          <a:off x="287388" y="3519365"/>
          <a:ext cx="4023439" cy="5608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076" tIns="0" rIns="152076" bIns="0" numCol="1" spcCol="1270" anchor="ctr" anchorCtr="0">
          <a:noAutofit/>
        </a:bodyPr>
        <a:lstStyle/>
        <a:p>
          <a:pPr marL="0" lvl="0" indent="0" algn="l" defTabSz="844550">
            <a:lnSpc>
              <a:spcPct val="90000"/>
            </a:lnSpc>
            <a:spcBef>
              <a:spcPct val="0"/>
            </a:spcBef>
            <a:spcAft>
              <a:spcPct val="35000"/>
            </a:spcAft>
            <a:buNone/>
            <a:defRPr cap="all"/>
          </a:pPr>
          <a:r>
            <a:rPr lang="en-GB" sz="1900" kern="1200"/>
            <a:t>Staff </a:t>
          </a:r>
          <a:endParaRPr lang="en-US" sz="1900" kern="1200"/>
        </a:p>
      </dsp:txBody>
      <dsp:txXfrm>
        <a:off x="314768" y="3546745"/>
        <a:ext cx="3968679" cy="506120"/>
      </dsp:txXfrm>
    </dsp:sp>
    <dsp:sp modelId="{60EEA3EA-CF0F-431B-9C29-A9DD45CB954E}">
      <dsp:nvSpPr>
        <dsp:cNvPr id="0" name=""/>
        <dsp:cNvSpPr/>
      </dsp:nvSpPr>
      <dsp:spPr>
        <a:xfrm>
          <a:off x="0" y="4661645"/>
          <a:ext cx="5747771"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518253-CA58-4283-84C3-E6CB671DEC14}">
      <dsp:nvSpPr>
        <dsp:cNvPr id="0" name=""/>
        <dsp:cNvSpPr/>
      </dsp:nvSpPr>
      <dsp:spPr>
        <a:xfrm>
          <a:off x="287388" y="4381205"/>
          <a:ext cx="4023439"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076" tIns="0" rIns="152076" bIns="0" numCol="1" spcCol="1270" anchor="ctr" anchorCtr="0">
          <a:noAutofit/>
        </a:bodyPr>
        <a:lstStyle/>
        <a:p>
          <a:pPr marL="0" lvl="0" indent="0" algn="l" defTabSz="844550">
            <a:lnSpc>
              <a:spcPct val="90000"/>
            </a:lnSpc>
            <a:spcBef>
              <a:spcPct val="0"/>
            </a:spcBef>
            <a:spcAft>
              <a:spcPct val="35000"/>
            </a:spcAft>
            <a:buNone/>
            <a:defRPr cap="all"/>
          </a:pPr>
          <a:r>
            <a:rPr lang="en-GB" sz="1900" kern="1200"/>
            <a:t>Styles </a:t>
          </a:r>
          <a:endParaRPr lang="en-US" sz="1900" kern="1200"/>
        </a:p>
      </dsp:txBody>
      <dsp:txXfrm>
        <a:off x="314768" y="4408585"/>
        <a:ext cx="3968679"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5D4CE-0EE6-4FBC-8267-F7624C04D750}">
      <dsp:nvSpPr>
        <dsp:cNvPr id="0" name=""/>
        <dsp:cNvSpPr/>
      </dsp:nvSpPr>
      <dsp:spPr>
        <a:xfrm>
          <a:off x="3638856" y="-4580"/>
          <a:ext cx="4328498" cy="4328498"/>
        </a:xfrm>
        <a:prstGeom prst="circularArrow">
          <a:avLst>
            <a:gd name="adj1" fmla="val 5274"/>
            <a:gd name="adj2" fmla="val 312630"/>
            <a:gd name="adj3" fmla="val 14193958"/>
            <a:gd name="adj4" fmla="val 17147044"/>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7B7693-C9FF-469E-A9FE-3A2773375CA1}">
      <dsp:nvSpPr>
        <dsp:cNvPr id="0" name=""/>
        <dsp:cNvSpPr/>
      </dsp:nvSpPr>
      <dsp:spPr>
        <a:xfrm>
          <a:off x="4964375" y="320"/>
          <a:ext cx="1677460" cy="838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Safeguarding Training </a:t>
          </a:r>
          <a:endParaRPr lang="en-GB" sz="1500" kern="1200" dirty="0"/>
        </a:p>
      </dsp:txBody>
      <dsp:txXfrm>
        <a:off x="5005318" y="41263"/>
        <a:ext cx="1595574" cy="756844"/>
      </dsp:txXfrm>
    </dsp:sp>
    <dsp:sp modelId="{1E77E1B7-ECCD-4B36-A0FE-8AD6BD0D71D3}">
      <dsp:nvSpPr>
        <dsp:cNvPr id="0" name=""/>
        <dsp:cNvSpPr/>
      </dsp:nvSpPr>
      <dsp:spPr>
        <a:xfrm>
          <a:off x="6485101" y="878312"/>
          <a:ext cx="1677460" cy="838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Induction </a:t>
          </a:r>
        </a:p>
      </dsp:txBody>
      <dsp:txXfrm>
        <a:off x="6526044" y="919255"/>
        <a:ext cx="1595574" cy="756844"/>
      </dsp:txXfrm>
    </dsp:sp>
    <dsp:sp modelId="{CFD621B8-311F-4500-9A85-86BB2C0B82F6}">
      <dsp:nvSpPr>
        <dsp:cNvPr id="0" name=""/>
        <dsp:cNvSpPr/>
      </dsp:nvSpPr>
      <dsp:spPr>
        <a:xfrm>
          <a:off x="6485101" y="2634295"/>
          <a:ext cx="1677460" cy="838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Line Management of Safeguarding </a:t>
          </a:r>
        </a:p>
      </dsp:txBody>
      <dsp:txXfrm>
        <a:off x="6526044" y="2675238"/>
        <a:ext cx="1595574" cy="756844"/>
      </dsp:txXfrm>
    </dsp:sp>
    <dsp:sp modelId="{6CF42490-CD76-4D9E-91A0-5462E71932E2}">
      <dsp:nvSpPr>
        <dsp:cNvPr id="0" name=""/>
        <dsp:cNvSpPr/>
      </dsp:nvSpPr>
      <dsp:spPr>
        <a:xfrm>
          <a:off x="4964375" y="3512286"/>
          <a:ext cx="1677460" cy="838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Regular Meeting Agenda Item </a:t>
          </a:r>
          <a:endParaRPr lang="en-GB" sz="1500" kern="1200" dirty="0"/>
        </a:p>
      </dsp:txBody>
      <dsp:txXfrm>
        <a:off x="5005318" y="3553229"/>
        <a:ext cx="1595574" cy="756844"/>
      </dsp:txXfrm>
    </dsp:sp>
    <dsp:sp modelId="{16FD44CB-81FE-40BF-8431-960B4186175C}">
      <dsp:nvSpPr>
        <dsp:cNvPr id="0" name=""/>
        <dsp:cNvSpPr/>
      </dsp:nvSpPr>
      <dsp:spPr>
        <a:xfrm>
          <a:off x="3443649" y="2634295"/>
          <a:ext cx="1677460" cy="838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Updates and Radar</a:t>
          </a:r>
          <a:endParaRPr lang="en-GB" sz="1500" kern="1200" dirty="0"/>
        </a:p>
      </dsp:txBody>
      <dsp:txXfrm>
        <a:off x="3484592" y="2675238"/>
        <a:ext cx="1595574" cy="756844"/>
      </dsp:txXfrm>
    </dsp:sp>
    <dsp:sp modelId="{819234F6-0B70-4080-AB57-76AF4C8B5BA0}">
      <dsp:nvSpPr>
        <dsp:cNvPr id="0" name=""/>
        <dsp:cNvSpPr/>
      </dsp:nvSpPr>
      <dsp:spPr>
        <a:xfrm>
          <a:off x="3443649" y="878312"/>
          <a:ext cx="1677460" cy="838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Local Top Concerns </a:t>
          </a:r>
          <a:endParaRPr lang="en-GB" sz="1500" kern="1200" dirty="0"/>
        </a:p>
      </dsp:txBody>
      <dsp:txXfrm>
        <a:off x="3484592" y="919255"/>
        <a:ext cx="1595574" cy="756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66299-73C8-426D-8DAA-FD477CE56564}">
      <dsp:nvSpPr>
        <dsp:cNvPr id="0" name=""/>
        <dsp:cNvSpPr/>
      </dsp:nvSpPr>
      <dsp:spPr>
        <a:xfrm>
          <a:off x="3400"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Staff training </a:t>
          </a:r>
          <a:endParaRPr lang="en-GB" sz="3200" kern="1200" dirty="0"/>
        </a:p>
      </dsp:txBody>
      <dsp:txXfrm>
        <a:off x="3400" y="422269"/>
        <a:ext cx="2697537" cy="1618522"/>
      </dsp:txXfrm>
    </dsp:sp>
    <dsp:sp modelId="{BF9D4983-2694-4E56-BA5A-12DB19A1C95C}">
      <dsp:nvSpPr>
        <dsp:cNvPr id="0" name=""/>
        <dsp:cNvSpPr/>
      </dsp:nvSpPr>
      <dsp:spPr>
        <a:xfrm>
          <a:off x="2970691"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Drop in sessions </a:t>
          </a:r>
          <a:endParaRPr lang="en-GB" sz="3200" kern="1200" dirty="0"/>
        </a:p>
      </dsp:txBody>
      <dsp:txXfrm>
        <a:off x="2970691" y="422269"/>
        <a:ext cx="2697537" cy="1618522"/>
      </dsp:txXfrm>
    </dsp:sp>
    <dsp:sp modelId="{8071CC17-9DB3-4504-9FFB-EB29D1F6BFB0}">
      <dsp:nvSpPr>
        <dsp:cNvPr id="0" name=""/>
        <dsp:cNvSpPr/>
      </dsp:nvSpPr>
      <dsp:spPr>
        <a:xfrm>
          <a:off x="5937982"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DSL availability and presence </a:t>
          </a:r>
          <a:endParaRPr lang="en-GB" sz="3200" kern="1200" dirty="0"/>
        </a:p>
      </dsp:txBody>
      <dsp:txXfrm>
        <a:off x="5937982" y="422269"/>
        <a:ext cx="2697537" cy="1618522"/>
      </dsp:txXfrm>
    </dsp:sp>
    <dsp:sp modelId="{44CCC629-A00E-49C2-A2EF-6038F1E64AE6}">
      <dsp:nvSpPr>
        <dsp:cNvPr id="0" name=""/>
        <dsp:cNvSpPr/>
      </dsp:nvSpPr>
      <dsp:spPr>
        <a:xfrm>
          <a:off x="8905274"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SEMH interventions </a:t>
          </a:r>
          <a:endParaRPr lang="en-GB" sz="3200" kern="1200" dirty="0"/>
        </a:p>
      </dsp:txBody>
      <dsp:txXfrm>
        <a:off x="8905274" y="422269"/>
        <a:ext cx="2697537" cy="1618522"/>
      </dsp:txXfrm>
    </dsp:sp>
    <dsp:sp modelId="{EB2BD3AA-3C55-4C7E-B49F-1F55890854EA}">
      <dsp:nvSpPr>
        <dsp:cNvPr id="0" name=""/>
        <dsp:cNvSpPr/>
      </dsp:nvSpPr>
      <dsp:spPr>
        <a:xfrm>
          <a:off x="3400"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Voice of the Child Resources </a:t>
          </a:r>
          <a:endParaRPr lang="en-GB" sz="3200" kern="1200" dirty="0"/>
        </a:p>
      </dsp:txBody>
      <dsp:txXfrm>
        <a:off x="3400" y="2310545"/>
        <a:ext cx="2697537" cy="1618522"/>
      </dsp:txXfrm>
    </dsp:sp>
    <dsp:sp modelId="{5DF116B1-6BB3-4245-A746-E1722831ED95}">
      <dsp:nvSpPr>
        <dsp:cNvPr id="0" name=""/>
        <dsp:cNvSpPr/>
      </dsp:nvSpPr>
      <dsp:spPr>
        <a:xfrm>
          <a:off x="2970691"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Check Ins </a:t>
          </a:r>
        </a:p>
      </dsp:txBody>
      <dsp:txXfrm>
        <a:off x="2970691" y="2310545"/>
        <a:ext cx="2697537" cy="1618522"/>
      </dsp:txXfrm>
    </dsp:sp>
    <dsp:sp modelId="{4E478FBF-4196-42A4-A26A-85A8639524E2}">
      <dsp:nvSpPr>
        <dsp:cNvPr id="0" name=""/>
        <dsp:cNvSpPr/>
      </dsp:nvSpPr>
      <dsp:spPr>
        <a:xfrm>
          <a:off x="5937982"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Play/ Lego Therapy</a:t>
          </a:r>
        </a:p>
      </dsp:txBody>
      <dsp:txXfrm>
        <a:off x="5937982" y="2310545"/>
        <a:ext cx="2697537" cy="1618522"/>
      </dsp:txXfrm>
    </dsp:sp>
    <dsp:sp modelId="{C543A9BC-0E32-4259-8040-6EAE9BDFDE89}">
      <dsp:nvSpPr>
        <dsp:cNvPr id="0" name=""/>
        <dsp:cNvSpPr/>
      </dsp:nvSpPr>
      <dsp:spPr>
        <a:xfrm>
          <a:off x="8905274"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latin typeface="Calibri Light" panose="020F0302020204030204"/>
            </a:rPr>
            <a:t>Peer Supporters</a:t>
          </a:r>
        </a:p>
      </dsp:txBody>
      <dsp:txXfrm>
        <a:off x="8905274" y="2310545"/>
        <a:ext cx="2697537" cy="16185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9179B-7C42-47A3-95DF-55992F8D307D}">
      <dsp:nvSpPr>
        <dsp:cNvPr id="0" name=""/>
        <dsp:cNvSpPr/>
      </dsp:nvSpPr>
      <dsp:spPr>
        <a:xfrm>
          <a:off x="3400"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Round Robins and Feedback </a:t>
          </a:r>
          <a:endParaRPr lang="en-GB" sz="3000" kern="1200" dirty="0"/>
        </a:p>
      </dsp:txBody>
      <dsp:txXfrm>
        <a:off x="3400" y="422269"/>
        <a:ext cx="2697537" cy="1618522"/>
      </dsp:txXfrm>
    </dsp:sp>
    <dsp:sp modelId="{5C1148ED-F406-45F1-9E84-5BFF06CE7FD2}">
      <dsp:nvSpPr>
        <dsp:cNvPr id="0" name=""/>
        <dsp:cNvSpPr/>
      </dsp:nvSpPr>
      <dsp:spPr>
        <a:xfrm>
          <a:off x="2970691"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Team Around the Child Meetings </a:t>
          </a:r>
        </a:p>
      </dsp:txBody>
      <dsp:txXfrm>
        <a:off x="2970691" y="422269"/>
        <a:ext cx="2697537" cy="1618522"/>
      </dsp:txXfrm>
    </dsp:sp>
    <dsp:sp modelId="{FA298060-3516-4CDE-861A-49C44BDC0CCC}">
      <dsp:nvSpPr>
        <dsp:cNvPr id="0" name=""/>
        <dsp:cNvSpPr/>
      </dsp:nvSpPr>
      <dsp:spPr>
        <a:xfrm>
          <a:off x="5937982"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Trauma Informed Practice </a:t>
          </a:r>
          <a:endParaRPr lang="en-GB" sz="3000" kern="1200" dirty="0"/>
        </a:p>
      </dsp:txBody>
      <dsp:txXfrm>
        <a:off x="5937982" y="422269"/>
        <a:ext cx="2697537" cy="1618522"/>
      </dsp:txXfrm>
    </dsp:sp>
    <dsp:sp modelId="{C1F71D60-5B60-4AD1-BC07-A934F5A0925C}">
      <dsp:nvSpPr>
        <dsp:cNvPr id="0" name=""/>
        <dsp:cNvSpPr/>
      </dsp:nvSpPr>
      <dsp:spPr>
        <a:xfrm>
          <a:off x="8905274" y="422269"/>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Behaviour Communicating Needs </a:t>
          </a:r>
          <a:endParaRPr lang="en-GB" sz="3000" kern="1200" dirty="0"/>
        </a:p>
      </dsp:txBody>
      <dsp:txXfrm>
        <a:off x="8905274" y="422269"/>
        <a:ext cx="2697537" cy="1618522"/>
      </dsp:txXfrm>
    </dsp:sp>
    <dsp:sp modelId="{39C8CBF9-C4CB-41D0-AEFD-9C8D5F501FCB}">
      <dsp:nvSpPr>
        <dsp:cNvPr id="0" name=""/>
        <dsp:cNvSpPr/>
      </dsp:nvSpPr>
      <dsp:spPr>
        <a:xfrm>
          <a:off x="3400"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Therapy (E.g Lego, Play etc) </a:t>
          </a:r>
          <a:endParaRPr lang="en-GB" sz="3000" kern="1200" dirty="0"/>
        </a:p>
      </dsp:txBody>
      <dsp:txXfrm>
        <a:off x="3400" y="2310545"/>
        <a:ext cx="2697537" cy="1618522"/>
      </dsp:txXfrm>
    </dsp:sp>
    <dsp:sp modelId="{D5F09692-E3BA-44F8-935B-12BCDD7997F4}">
      <dsp:nvSpPr>
        <dsp:cNvPr id="0" name=""/>
        <dsp:cNvSpPr/>
      </dsp:nvSpPr>
      <dsp:spPr>
        <a:xfrm>
          <a:off x="2970691"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Worry Monster, Worry Jars </a:t>
          </a:r>
          <a:endParaRPr lang="en-GB" sz="3000" kern="1200" dirty="0"/>
        </a:p>
      </dsp:txBody>
      <dsp:txXfrm>
        <a:off x="2970691" y="2310545"/>
        <a:ext cx="2697537" cy="1618522"/>
      </dsp:txXfrm>
    </dsp:sp>
    <dsp:sp modelId="{79D5B823-C90E-4BB0-B292-C7ECC7AEAC3D}">
      <dsp:nvSpPr>
        <dsp:cNvPr id="0" name=""/>
        <dsp:cNvSpPr/>
      </dsp:nvSpPr>
      <dsp:spPr>
        <a:xfrm>
          <a:off x="5937982"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Post Boxes </a:t>
          </a:r>
        </a:p>
      </dsp:txBody>
      <dsp:txXfrm>
        <a:off x="5937982" y="2310545"/>
        <a:ext cx="2697537" cy="1618522"/>
      </dsp:txXfrm>
    </dsp:sp>
    <dsp:sp modelId="{23FCCF60-785B-4C91-B691-597FD6905014}">
      <dsp:nvSpPr>
        <dsp:cNvPr id="0" name=""/>
        <dsp:cNvSpPr/>
      </dsp:nvSpPr>
      <dsp:spPr>
        <a:xfrm>
          <a:off x="8905274" y="2310545"/>
          <a:ext cx="2697537" cy="16185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GB" sz="3000" kern="1200" dirty="0">
              <a:latin typeface="Calibri Light" panose="020F0302020204030204"/>
            </a:rPr>
            <a:t>Student Voice Meetings </a:t>
          </a:r>
          <a:endParaRPr lang="en-GB" sz="3000" kern="1200" dirty="0"/>
        </a:p>
      </dsp:txBody>
      <dsp:txXfrm>
        <a:off x="8905274" y="2310545"/>
        <a:ext cx="2697537" cy="16185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D6C1F-4BDE-4C2C-935E-C5A133FD777A}">
      <dsp:nvSpPr>
        <dsp:cNvPr id="0" name=""/>
        <dsp:cNvSpPr/>
      </dsp:nvSpPr>
      <dsp:spPr>
        <a:xfrm>
          <a:off x="453367" y="2337"/>
          <a:ext cx="3343586" cy="2006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dirty="0">
              <a:latin typeface="Calibri Light" panose="020F0302020204030204"/>
            </a:rPr>
            <a:t>BOB emails (Bullying or Banter)  </a:t>
          </a:r>
          <a:endParaRPr lang="en-GB" sz="3100" kern="1200" dirty="0"/>
        </a:p>
      </dsp:txBody>
      <dsp:txXfrm>
        <a:off x="453367" y="2337"/>
        <a:ext cx="3343586" cy="2006151"/>
      </dsp:txXfrm>
    </dsp:sp>
    <dsp:sp modelId="{C165CB05-70A9-4E6E-B82A-E79CFF54ED4C}">
      <dsp:nvSpPr>
        <dsp:cNvPr id="0" name=""/>
        <dsp:cNvSpPr/>
      </dsp:nvSpPr>
      <dsp:spPr>
        <a:xfrm>
          <a:off x="4131312" y="2337"/>
          <a:ext cx="3343586" cy="2006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dirty="0">
              <a:latin typeface="Calibri Light" panose="020F0302020204030204"/>
            </a:rPr>
            <a:t>Whisper </a:t>
          </a:r>
          <a:endParaRPr lang="en-GB" sz="3100" kern="1200" dirty="0"/>
        </a:p>
      </dsp:txBody>
      <dsp:txXfrm>
        <a:off x="4131312" y="2337"/>
        <a:ext cx="3343586" cy="2006151"/>
      </dsp:txXfrm>
    </dsp:sp>
    <dsp:sp modelId="{A5F0320A-C30A-4719-BE63-D903B0B2A1CB}">
      <dsp:nvSpPr>
        <dsp:cNvPr id="0" name=""/>
        <dsp:cNvSpPr/>
      </dsp:nvSpPr>
      <dsp:spPr>
        <a:xfrm>
          <a:off x="7809257" y="2337"/>
          <a:ext cx="3343586" cy="2006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dirty="0">
              <a:latin typeface="Calibri Light" panose="020F0302020204030204"/>
            </a:rPr>
            <a:t>Anonymous referrals </a:t>
          </a:r>
          <a:endParaRPr lang="en-GB" sz="3100" kern="1200" dirty="0"/>
        </a:p>
      </dsp:txBody>
      <dsp:txXfrm>
        <a:off x="7809257" y="2337"/>
        <a:ext cx="3343586" cy="2006151"/>
      </dsp:txXfrm>
    </dsp:sp>
    <dsp:sp modelId="{100E57C9-0E9F-4109-B207-AB695221A57C}">
      <dsp:nvSpPr>
        <dsp:cNvPr id="0" name=""/>
        <dsp:cNvSpPr/>
      </dsp:nvSpPr>
      <dsp:spPr>
        <a:xfrm>
          <a:off x="2292340" y="2342848"/>
          <a:ext cx="3343586" cy="2006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dirty="0">
              <a:latin typeface="Calibri Light" panose="020F0302020204030204"/>
            </a:rPr>
            <a:t>Links to other support routes (CEOP, Childline etc) </a:t>
          </a:r>
          <a:endParaRPr lang="en-GB" sz="3100" kern="1200" dirty="0"/>
        </a:p>
      </dsp:txBody>
      <dsp:txXfrm>
        <a:off x="2292340" y="2342848"/>
        <a:ext cx="3343586" cy="2006151"/>
      </dsp:txXfrm>
    </dsp:sp>
    <dsp:sp modelId="{303A0C42-D61E-48E4-B23A-E294C1EC6317}">
      <dsp:nvSpPr>
        <dsp:cNvPr id="0" name=""/>
        <dsp:cNvSpPr/>
      </dsp:nvSpPr>
      <dsp:spPr>
        <a:xfrm>
          <a:off x="5970285" y="2342848"/>
          <a:ext cx="3343586" cy="20061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GB" sz="3100" kern="1200" dirty="0">
              <a:latin typeface="Calibri Light" panose="020F0302020204030204"/>
            </a:rPr>
            <a:t>Safeguarding Emails </a:t>
          </a:r>
          <a:endParaRPr lang="en-GB" sz="3100" kern="1200" dirty="0"/>
        </a:p>
      </dsp:txBody>
      <dsp:txXfrm>
        <a:off x="5970285" y="2342848"/>
        <a:ext cx="3343586" cy="2006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BE699-9EF6-AE4D-B615-9D5E284D5243}" type="datetimeFigureOut">
              <a:rPr lang="en-GB" smtClean="0"/>
              <a:t>21/02/2024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018B9-9FDC-4645-8A0C-8385BED52330}" type="slidenum">
              <a:rPr lang="en-GB" smtClean="0"/>
              <a:t>‹#›</a:t>
            </a:fld>
            <a:endParaRPr lang="en-GB"/>
          </a:p>
        </p:txBody>
      </p:sp>
    </p:spTree>
    <p:extLst>
      <p:ext uri="{BB962C8B-B14F-4D97-AF65-F5344CB8AC3E}">
        <p14:creationId xmlns:p14="http://schemas.microsoft.com/office/powerpoint/2010/main" val="642621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Pressure or threats from the perpetrator</a:t>
            </a:r>
          </a:p>
          <a:p>
            <a:pPr marL="285750" indent="-285750">
              <a:buFont typeface="Arial"/>
              <a:buChar char="•"/>
            </a:pPr>
            <a:r>
              <a:rPr lang="en-US" dirty="0"/>
              <a:t>Relationship to the perpetrator</a:t>
            </a:r>
            <a:endParaRPr lang="en-GB" dirty="0"/>
          </a:p>
          <a:p>
            <a:pPr marL="285750" indent="-285750">
              <a:buFont typeface="Arial"/>
              <a:buChar char="•"/>
            </a:pPr>
            <a:r>
              <a:rPr lang="en-US" dirty="0"/>
              <a:t>Expected consequences of telling (e.g., physical injury/death, family separation, parental distress)</a:t>
            </a:r>
            <a:endParaRPr lang="en-GB" dirty="0"/>
          </a:p>
          <a:p>
            <a:pPr marL="285750" indent="-285750">
              <a:buFont typeface="Arial"/>
              <a:buChar char="•"/>
            </a:pPr>
            <a:r>
              <a:rPr lang="en-US" dirty="0"/>
              <a:t>Pressure from the child's family</a:t>
            </a:r>
            <a:endParaRPr lang="en-GB" dirty="0"/>
          </a:p>
          <a:p>
            <a:pPr marL="285750" indent="-285750">
              <a:buFont typeface="Arial"/>
              <a:buChar char="•"/>
            </a:pPr>
            <a:r>
              <a:rPr lang="en-US" dirty="0"/>
              <a:t>Fear of negative reactions from parents or family</a:t>
            </a:r>
            <a:endParaRPr lang="en-GB" dirty="0"/>
          </a:p>
          <a:p>
            <a:pPr marL="285750" indent="-285750">
              <a:buFont typeface="Arial"/>
              <a:buChar char="•"/>
            </a:pPr>
            <a:r>
              <a:rPr lang="en-US" dirty="0"/>
              <a:t>Fear of not being believed</a:t>
            </a:r>
            <a:endParaRPr lang="en-GB" dirty="0"/>
          </a:p>
          <a:p>
            <a:pPr marL="285750" indent="-285750">
              <a:buFont typeface="Arial"/>
              <a:buChar char="•"/>
            </a:pPr>
            <a:r>
              <a:rPr lang="en-US" dirty="0"/>
              <a:t>Feelings of embarrassment, shame and self-blame</a:t>
            </a:r>
            <a:endParaRPr lang="en-GB" dirty="0"/>
          </a:p>
          <a:p>
            <a:pPr marL="285750" indent="-285750">
              <a:buFont typeface="Arial"/>
              <a:buChar char="•"/>
            </a:pPr>
            <a:r>
              <a:rPr lang="en-US" dirty="0"/>
              <a:t>Having no one to turn to</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DD6932-2ADE-4101-B51B-7E1AF687AF02}" type="slidenum">
              <a:t>16</a:t>
            </a:fld>
            <a:endParaRPr lang="en-GB"/>
          </a:p>
        </p:txBody>
      </p:sp>
    </p:spTree>
    <p:extLst>
      <p:ext uri="{BB962C8B-B14F-4D97-AF65-F5344CB8AC3E}">
        <p14:creationId xmlns:p14="http://schemas.microsoft.com/office/powerpoint/2010/main" val="289487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Post-pandemic – significant numbers of children 'not school ready', speech and language delay in nursery and KS1 age children feeding through into KS2 and beyond, seismic shift in worsening mental health, the cost-of-living crisis, a rise in youth crime, a rise in exploitation, disproportionate economic hardship and vulnerabilities in our poorest communities, a light shone on sexualized violence and attitudes -  two incredibly influential movements - #MeToo and Everyone's Invited – which have found their way into the heart of the education inspectorate mindset.</a:t>
            </a:r>
          </a:p>
          <a:p>
            <a:r>
              <a:rPr lang="en-US" dirty="0">
                <a:cs typeface="Calibri"/>
              </a:rPr>
              <a:t>Safeguarding on the ground – has been dealing with these threats for a number of years – pre-pandemic; whereas before these areas and the associated coverage in PSHE were seen as '</a:t>
            </a:r>
            <a:r>
              <a:rPr lang="en-US" dirty="0" err="1">
                <a:cs typeface="Calibri"/>
              </a:rPr>
              <a:t>cinderella</a:t>
            </a:r>
            <a:r>
              <a:rPr lang="en-US" dirty="0">
                <a:cs typeface="Calibri"/>
              </a:rPr>
              <a:t>' subjects – second fiddle to quality of education and outcomes – they are now at the </a:t>
            </a:r>
            <a:r>
              <a:rPr lang="en-US" dirty="0" err="1">
                <a:cs typeface="Calibri"/>
              </a:rPr>
              <a:t>centre</a:t>
            </a:r>
            <a:r>
              <a:rPr lang="en-US" dirty="0">
                <a:cs typeface="Calibri"/>
              </a:rPr>
              <a:t> of school inspoections – and can make or break judgements on PD, B&amp;A, QE and ultimately L&amp;M</a:t>
            </a:r>
          </a:p>
        </p:txBody>
      </p:sp>
      <p:sp>
        <p:nvSpPr>
          <p:cNvPr id="4" name="Slide Number Placeholder 3"/>
          <p:cNvSpPr>
            <a:spLocks noGrp="1"/>
          </p:cNvSpPr>
          <p:nvPr>
            <p:ph type="sldNum" sz="quarter" idx="5"/>
          </p:nvPr>
        </p:nvSpPr>
        <p:spPr/>
        <p:txBody>
          <a:bodyPr/>
          <a:lstStyle/>
          <a:p>
            <a:fld id="{AFBD89AE-9BE4-4100-B9BF-4D79C18C8000}" type="slidenum">
              <a:rPr lang="en-US"/>
              <a:t>39</a:t>
            </a:fld>
            <a:endParaRPr lang="en-US"/>
          </a:p>
        </p:txBody>
      </p:sp>
    </p:spTree>
    <p:extLst>
      <p:ext uri="{BB962C8B-B14F-4D97-AF65-F5344CB8AC3E}">
        <p14:creationId xmlns:p14="http://schemas.microsoft.com/office/powerpoint/2010/main" val="415266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a:buChar char="•"/>
            </a:pPr>
            <a:r>
              <a:rPr lang="en-US"/>
              <a:t>Increases in self-confidence, emotional wellbeing, and cognitive processing</a:t>
            </a:r>
          </a:p>
          <a:p>
            <a:pPr marL="285750" indent="-285750" algn="just">
              <a:buFont typeface="Arial"/>
              <a:buChar char="•"/>
            </a:pPr>
            <a:r>
              <a:rPr lang="en-US"/>
              <a:t>Concerns around ‘identity-management’ decrease as students become less consumed by how they are perceived by others</a:t>
            </a:r>
            <a:endParaRPr lang="en-GB"/>
          </a:p>
          <a:p>
            <a:pPr marL="285750" indent="-285750" algn="just">
              <a:buFont typeface="Arial"/>
              <a:buChar char="•"/>
            </a:pPr>
            <a:r>
              <a:rPr lang="en-US"/>
              <a:t>Students understand learning and growth is done through making mistakes</a:t>
            </a:r>
            <a:endParaRPr lang="en-GB"/>
          </a:p>
          <a:p>
            <a:pPr marL="285750" indent="-285750" algn="just">
              <a:buFont typeface="Arial"/>
              <a:buChar char="•"/>
            </a:pPr>
            <a:r>
              <a:rPr lang="en-US"/>
              <a:t>Active student participation in new experiences, activities, and learning</a:t>
            </a:r>
            <a:endParaRPr lang="en-GB"/>
          </a:p>
          <a:p>
            <a:pPr marL="285750" indent="-285750" algn="just">
              <a:buFont typeface="Arial"/>
              <a:buChar char="•"/>
            </a:pPr>
            <a:r>
              <a:rPr lang="en-US"/>
              <a:t>Students become more open to opportunities for problem-solving and collaboration</a:t>
            </a:r>
            <a:endParaRPr lang="en-GB"/>
          </a:p>
          <a:p>
            <a:pPr marL="285750" indent="-285750" algn="just">
              <a:buFont typeface="Arial"/>
              <a:buChar char="•"/>
            </a:pPr>
            <a:r>
              <a:rPr lang="en-US"/>
              <a:t>Motivation for academic learning increases as students respect their academic journey. </a:t>
            </a:r>
            <a:endParaRPr lang="en-GB"/>
          </a:p>
          <a:p>
            <a:endParaRPr lang="en-US" dirty="0">
              <a:ea typeface="Calibri"/>
              <a:cs typeface="Calibri"/>
            </a:endParaRPr>
          </a:p>
          <a:p>
            <a:endParaRPr lang="en-US" dirty="0">
              <a:ea typeface="Calibri"/>
              <a:cs typeface="Calibri"/>
            </a:endParaRPr>
          </a:p>
          <a:p>
            <a:pPr marL="171450" indent="-171450" algn="just">
              <a:buFont typeface="Arial"/>
              <a:buChar char="•"/>
            </a:pPr>
            <a:r>
              <a:rPr lang="en-US"/>
              <a:t>Student wellbeing is negatively impacted, reducing self-esteem and mental wellbeing</a:t>
            </a:r>
          </a:p>
          <a:p>
            <a:pPr marL="171450" indent="-171450" algn="just">
              <a:buFont typeface="Arial"/>
              <a:buChar char="•"/>
            </a:pPr>
            <a:r>
              <a:rPr lang="en-US"/>
              <a:t>Students feel anxiety or anger from concealing their self-expression, in an effort to fit in</a:t>
            </a:r>
          </a:p>
          <a:p>
            <a:pPr marL="171450" indent="-171450" algn="just">
              <a:buFont typeface="Arial"/>
              <a:buChar char="•"/>
            </a:pPr>
            <a:r>
              <a:rPr lang="en-US"/>
              <a:t>Students can withdraw from classroom discussions and projects. Often remaining silent, and seen as passive contributors</a:t>
            </a:r>
          </a:p>
          <a:p>
            <a:pPr marL="171450" indent="-171450" algn="just">
              <a:buFont typeface="Arial"/>
              <a:buChar char="•"/>
            </a:pPr>
            <a:r>
              <a:rPr lang="en-US"/>
              <a:t>Students with great ideas, or out-of-the-box thinking, might not get their time to shine</a:t>
            </a:r>
          </a:p>
          <a:p>
            <a:pPr marL="171450" indent="-171450" algn="just">
              <a:buFont typeface="Arial"/>
              <a:buChar char="•"/>
            </a:pPr>
            <a:r>
              <a:rPr lang="en-US"/>
              <a:t>“Fight or Flight” responses can be triggered when students interpret moments of embarrassment as ‘threats’.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DD6932-2ADE-4101-B51B-7E1AF687AF02}" type="slidenum">
              <a:t>19</a:t>
            </a:fld>
            <a:endParaRPr lang="en-GB"/>
          </a:p>
        </p:txBody>
      </p:sp>
    </p:spTree>
    <p:extLst>
      <p:ext uri="{BB962C8B-B14F-4D97-AF65-F5344CB8AC3E}">
        <p14:creationId xmlns:p14="http://schemas.microsoft.com/office/powerpoint/2010/main" val="158007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7B2A1-3E21-094E-1282-97DABC244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E477C-0193-3680-679C-671B32A97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E3983-941C-1CD2-E8BB-79B636A213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6F6584-95CC-E617-6053-23C109D1E077}"/>
              </a:ext>
            </a:extLst>
          </p:cNvPr>
          <p:cNvSpPr>
            <a:spLocks noGrp="1"/>
          </p:cNvSpPr>
          <p:nvPr>
            <p:ph type="sldNum" sz="quarter" idx="5"/>
          </p:nvPr>
        </p:nvSpPr>
        <p:spPr/>
        <p:txBody>
          <a:bodyPr/>
          <a:lstStyle/>
          <a:p>
            <a:fld id="{B7929C1B-89F7-1E43-9C73-4B232951F082}" type="slidenum">
              <a:rPr lang="en-GB" smtClean="0"/>
              <a:t>29</a:t>
            </a:fld>
            <a:endParaRPr lang="en-GB"/>
          </a:p>
        </p:txBody>
      </p:sp>
    </p:spTree>
    <p:extLst>
      <p:ext uri="{BB962C8B-B14F-4D97-AF65-F5344CB8AC3E}">
        <p14:creationId xmlns:p14="http://schemas.microsoft.com/office/powerpoint/2010/main" val="411060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70F8-9299-1ED3-E1F3-7761007A0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BFDD2-A94B-B4C1-F2B0-97A0DD7DD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C5037-E5EA-E7DD-9862-7C64012B0C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973937-D950-14E6-C2A7-FDA441E2ED67}"/>
              </a:ext>
            </a:extLst>
          </p:cNvPr>
          <p:cNvSpPr>
            <a:spLocks noGrp="1"/>
          </p:cNvSpPr>
          <p:nvPr>
            <p:ph type="sldNum" sz="quarter" idx="5"/>
          </p:nvPr>
        </p:nvSpPr>
        <p:spPr/>
        <p:txBody>
          <a:bodyPr/>
          <a:lstStyle/>
          <a:p>
            <a:fld id="{B7929C1B-89F7-1E43-9C73-4B232951F082}" type="slidenum">
              <a:rPr lang="en-GB" smtClean="0"/>
              <a:t>31</a:t>
            </a:fld>
            <a:endParaRPr lang="en-GB"/>
          </a:p>
        </p:txBody>
      </p:sp>
    </p:spTree>
    <p:extLst>
      <p:ext uri="{BB962C8B-B14F-4D97-AF65-F5344CB8AC3E}">
        <p14:creationId xmlns:p14="http://schemas.microsoft.com/office/powerpoint/2010/main" val="158485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0E9B1-6285-CC68-1401-E049F03E2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661A1-DA14-C686-F3E2-5D5991691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0F9B6-AB88-52FA-C514-1FDB045C6F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76654F-83E8-5FF4-071F-C00649CBA2D6}"/>
              </a:ext>
            </a:extLst>
          </p:cNvPr>
          <p:cNvSpPr>
            <a:spLocks noGrp="1"/>
          </p:cNvSpPr>
          <p:nvPr>
            <p:ph type="sldNum" sz="quarter" idx="5"/>
          </p:nvPr>
        </p:nvSpPr>
        <p:spPr/>
        <p:txBody>
          <a:bodyPr/>
          <a:lstStyle/>
          <a:p>
            <a:fld id="{B7929C1B-89F7-1E43-9C73-4B232951F082}" type="slidenum">
              <a:rPr lang="en-GB" smtClean="0"/>
              <a:t>32</a:t>
            </a:fld>
            <a:endParaRPr lang="en-GB"/>
          </a:p>
        </p:txBody>
      </p:sp>
    </p:spTree>
    <p:extLst>
      <p:ext uri="{BB962C8B-B14F-4D97-AF65-F5344CB8AC3E}">
        <p14:creationId xmlns:p14="http://schemas.microsoft.com/office/powerpoint/2010/main" val="187045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E691C-24C0-EB45-CA2C-47D8CBA14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6034B-7919-EF4F-FC59-622799022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4AEC1-D1F9-F9E7-140A-13F20223EC3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332DAB-623B-96CE-76F5-F38E7D8F77B9}"/>
              </a:ext>
            </a:extLst>
          </p:cNvPr>
          <p:cNvSpPr>
            <a:spLocks noGrp="1"/>
          </p:cNvSpPr>
          <p:nvPr>
            <p:ph type="sldNum" sz="quarter" idx="5"/>
          </p:nvPr>
        </p:nvSpPr>
        <p:spPr/>
        <p:txBody>
          <a:bodyPr/>
          <a:lstStyle/>
          <a:p>
            <a:fld id="{B7929C1B-89F7-1E43-9C73-4B232951F082}" type="slidenum">
              <a:rPr lang="en-GB" smtClean="0"/>
              <a:t>33</a:t>
            </a:fld>
            <a:endParaRPr lang="en-GB"/>
          </a:p>
        </p:txBody>
      </p:sp>
    </p:spTree>
    <p:extLst>
      <p:ext uri="{BB962C8B-B14F-4D97-AF65-F5344CB8AC3E}">
        <p14:creationId xmlns:p14="http://schemas.microsoft.com/office/powerpoint/2010/main" val="41489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CE483-913A-FC39-9103-1A6F99D00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699E3-0A22-AE31-268C-72C5A8AAE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883B7-5FAE-FAE8-DC4B-0CF5DEE7B4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7B0DD1-4BEA-0AA3-5DD5-DFAC3F8A3079}"/>
              </a:ext>
            </a:extLst>
          </p:cNvPr>
          <p:cNvSpPr>
            <a:spLocks noGrp="1"/>
          </p:cNvSpPr>
          <p:nvPr>
            <p:ph type="sldNum" sz="quarter" idx="5"/>
          </p:nvPr>
        </p:nvSpPr>
        <p:spPr/>
        <p:txBody>
          <a:bodyPr/>
          <a:lstStyle/>
          <a:p>
            <a:fld id="{B7929C1B-89F7-1E43-9C73-4B232951F082}" type="slidenum">
              <a:rPr lang="en-GB" smtClean="0"/>
              <a:t>34</a:t>
            </a:fld>
            <a:endParaRPr lang="en-GB"/>
          </a:p>
        </p:txBody>
      </p:sp>
    </p:spTree>
    <p:extLst>
      <p:ext uri="{BB962C8B-B14F-4D97-AF65-F5344CB8AC3E}">
        <p14:creationId xmlns:p14="http://schemas.microsoft.com/office/powerpoint/2010/main" val="208385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2ED81-1488-5604-CC25-35803E332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1BB61-57CA-6A12-C09B-EEA4CD88B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3D449-A731-BB71-E10F-176E6BF758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022407E-ADA5-E3EF-FE45-77DE11BE2EE5}"/>
              </a:ext>
            </a:extLst>
          </p:cNvPr>
          <p:cNvSpPr>
            <a:spLocks noGrp="1"/>
          </p:cNvSpPr>
          <p:nvPr>
            <p:ph type="sldNum" sz="quarter" idx="5"/>
          </p:nvPr>
        </p:nvSpPr>
        <p:spPr/>
        <p:txBody>
          <a:bodyPr/>
          <a:lstStyle/>
          <a:p>
            <a:fld id="{B7929C1B-89F7-1E43-9C73-4B232951F082}" type="slidenum">
              <a:rPr lang="en-GB" smtClean="0"/>
              <a:t>35</a:t>
            </a:fld>
            <a:endParaRPr lang="en-GB"/>
          </a:p>
        </p:txBody>
      </p:sp>
    </p:spTree>
    <p:extLst>
      <p:ext uri="{BB962C8B-B14F-4D97-AF65-F5344CB8AC3E}">
        <p14:creationId xmlns:p14="http://schemas.microsoft.com/office/powerpoint/2010/main" val="331603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"Empowering Voices, Ensuring Safety: The Interconnection of Pupil Voice and Effective Safeguarding"</a:t>
            </a:r>
          </a:p>
          <a:p>
            <a:r>
              <a:rPr lang="en-US" b="1" dirty="0"/>
              <a:t>Introduction</a:t>
            </a:r>
            <a:endParaRPr lang="en-US" dirty="0"/>
          </a:p>
          <a:p>
            <a:pPr marL="342900" lvl="1" indent="-342900">
              <a:buChar char="•"/>
            </a:pPr>
            <a:r>
              <a:rPr lang="en-US" dirty="0"/>
              <a:t>Brief overview of pupil voice and safeguarding.</a:t>
            </a:r>
            <a:endParaRPr lang="en-US" dirty="0">
              <a:cs typeface="Calibri"/>
            </a:endParaRPr>
          </a:p>
          <a:p>
            <a:pPr marL="342900" lvl="1" indent="-342900">
              <a:buChar char="•"/>
            </a:pPr>
            <a:r>
              <a:rPr lang="en-US" dirty="0"/>
              <a:t>Importance of creating a safe and inclusive environment for students.</a:t>
            </a:r>
            <a:endParaRPr lang="en-US" dirty="0">
              <a:cs typeface="Calibri"/>
            </a:endParaRPr>
          </a:p>
          <a:p>
            <a:pPr>
              <a:buChar char="•"/>
            </a:pPr>
            <a:r>
              <a:rPr lang="en-US" b="1" dirty="0"/>
              <a:t>Understanding Pupil Voice</a:t>
            </a:r>
            <a:endParaRPr lang="en-US" dirty="0"/>
          </a:p>
          <a:p>
            <a:pPr marL="342900" lvl="1" indent="-342900">
              <a:buChar char="•"/>
            </a:pPr>
            <a:r>
              <a:rPr lang="en-US" dirty="0"/>
              <a:t>Definition and significance of pupil voice in educational settings.</a:t>
            </a:r>
            <a:endParaRPr lang="en-US" dirty="0">
              <a:cs typeface="Calibri"/>
            </a:endParaRPr>
          </a:p>
          <a:p>
            <a:pPr marL="342900" lvl="1" indent="-342900">
              <a:buChar char="•"/>
            </a:pPr>
            <a:r>
              <a:rPr lang="en-US" dirty="0"/>
              <a:t>Examples of platforms for students to express themselves.</a:t>
            </a:r>
            <a:endParaRPr lang="en-US" dirty="0">
              <a:cs typeface="Calibri"/>
            </a:endParaRPr>
          </a:p>
          <a:p>
            <a:pPr>
              <a:buChar char="•"/>
            </a:pPr>
            <a:r>
              <a:rPr lang="en-US" b="1" dirty="0"/>
              <a:t>The Role of Pupil Voice in Safeguarding</a:t>
            </a:r>
            <a:endParaRPr lang="en-US" dirty="0"/>
          </a:p>
          <a:p>
            <a:pPr marL="342900" lvl="1" indent="-342900">
              <a:buChar char="•"/>
            </a:pPr>
            <a:r>
              <a:rPr lang="en-US" dirty="0"/>
              <a:t>Empowering students to communicate concerns.</a:t>
            </a:r>
          </a:p>
          <a:p>
            <a:pPr marL="342900" lvl="1" indent="-342900">
              <a:buChar char="•"/>
            </a:pPr>
            <a:r>
              <a:rPr lang="en-US" dirty="0"/>
              <a:t>How open dialogue contributes to early identification of issues.</a:t>
            </a:r>
          </a:p>
          <a:p>
            <a:pPr>
              <a:buChar char="•"/>
            </a:pPr>
            <a:r>
              <a:rPr lang="en-US" b="1" dirty="0"/>
              <a:t>Building Trust and Communication</a:t>
            </a:r>
            <a:endParaRPr lang="en-US" dirty="0"/>
          </a:p>
          <a:p>
            <a:pPr marL="342900" lvl="1" indent="-342900">
              <a:buChar char="•"/>
            </a:pPr>
            <a:r>
              <a:rPr lang="en-US" dirty="0"/>
              <a:t>Establishing a trusting relationship between students and educators.</a:t>
            </a:r>
          </a:p>
          <a:p>
            <a:pPr marL="342900" lvl="1" indent="-342900">
              <a:buChar char="•"/>
            </a:pPr>
            <a:r>
              <a:rPr lang="en-US" dirty="0"/>
              <a:t>Fostering open lines of communication to address safeguarding concerns.</a:t>
            </a:r>
          </a:p>
          <a:p>
            <a:pPr>
              <a:buChar char="•"/>
            </a:pPr>
            <a:r>
              <a:rPr lang="en-US" b="1" dirty="0"/>
              <a:t>Incorporating Pupil Feedback into Safeguarding Policies</a:t>
            </a:r>
            <a:endParaRPr lang="en-US" dirty="0"/>
          </a:p>
          <a:p>
            <a:pPr marL="342900" lvl="1" indent="-342900">
              <a:buChar char="•"/>
            </a:pPr>
            <a:r>
              <a:rPr lang="en-US" dirty="0"/>
              <a:t>Examples of schools integrating student input into safety protocols.</a:t>
            </a:r>
          </a:p>
          <a:p>
            <a:pPr marL="342900" lvl="1" indent="-342900">
              <a:buChar char="•"/>
            </a:pPr>
            <a:r>
              <a:rPr lang="en-US" dirty="0"/>
              <a:t>Benefits of involving students in the decision-making process.</a:t>
            </a:r>
          </a:p>
          <a:p>
            <a:pPr>
              <a:buChar char="•"/>
            </a:pPr>
            <a:r>
              <a:rPr lang="en-US" b="1" dirty="0"/>
              <a:t>Case Studies and Success Stories</a:t>
            </a:r>
            <a:endParaRPr lang="en-US" dirty="0"/>
          </a:p>
          <a:p>
            <a:pPr marL="342900" lvl="1" indent="-342900">
              <a:buChar char="•"/>
            </a:pPr>
            <a:r>
              <a:rPr lang="en-US" dirty="0"/>
              <a:t>Showcasing instances where pupil voice led to effective safeguarding measures.</a:t>
            </a:r>
          </a:p>
          <a:p>
            <a:pPr marL="342900" lvl="1" indent="-342900">
              <a:buChar char="•"/>
            </a:pPr>
            <a:r>
              <a:rPr lang="en-US" dirty="0"/>
              <a:t>Highlighting positive outcomes from collaborative efforts.</a:t>
            </a:r>
          </a:p>
          <a:p>
            <a:pPr>
              <a:buChar char="•"/>
            </a:pPr>
            <a:r>
              <a:rPr lang="en-US" b="1" dirty="0"/>
              <a:t>Challenges and Solutions</a:t>
            </a:r>
            <a:endParaRPr lang="en-US" dirty="0"/>
          </a:p>
          <a:p>
            <a:pPr marL="342900" lvl="1" indent="-342900">
              <a:buChar char="•"/>
            </a:pPr>
            <a:r>
              <a:rPr lang="en-US" dirty="0"/>
              <a:t>Addressing potential obstacles in implementing pupil voice in safeguarding.</a:t>
            </a:r>
          </a:p>
          <a:p>
            <a:pPr marL="342900" lvl="1" indent="-342900">
              <a:buChar char="•"/>
            </a:pPr>
            <a:r>
              <a:rPr lang="en-US" dirty="0"/>
              <a:t>Providing practical solutions to overcome challenges.</a:t>
            </a:r>
          </a:p>
          <a:p>
            <a:pPr>
              <a:buChar char="•"/>
            </a:pPr>
            <a:r>
              <a:rPr lang="en-US" b="1" dirty="0"/>
              <a:t>Training and Awareness</a:t>
            </a:r>
            <a:endParaRPr lang="en-US" dirty="0"/>
          </a:p>
          <a:p>
            <a:pPr marL="342900" lvl="1" indent="-342900">
              <a:buChar char="•"/>
            </a:pPr>
            <a:r>
              <a:rPr lang="en-US" dirty="0"/>
              <a:t>Importance of educating both students and staff on safeguarding procedures.</a:t>
            </a:r>
          </a:p>
          <a:p>
            <a:pPr marL="342900" lvl="1" indent="-342900">
              <a:buChar char="•"/>
            </a:pPr>
            <a:r>
              <a:rPr lang="en-US" dirty="0"/>
              <a:t>Workshops and programs to enhance awareness and responsiveness.</a:t>
            </a:r>
          </a:p>
          <a:p>
            <a:pPr>
              <a:buChar char="•"/>
            </a:pPr>
            <a:r>
              <a:rPr lang="en-US" b="1" dirty="0"/>
              <a:t>Continuous Improvement</a:t>
            </a:r>
            <a:endParaRPr lang="en-US" dirty="0"/>
          </a:p>
          <a:p>
            <a:pPr marL="342900" lvl="1" indent="-342900">
              <a:buChar char="•"/>
            </a:pPr>
            <a:r>
              <a:rPr lang="en-US" dirty="0"/>
              <a:t>Emphasizing the need for ongoing assessment and improvement.</a:t>
            </a:r>
          </a:p>
          <a:p>
            <a:pPr marL="342900" lvl="1" indent="-342900">
              <a:buChar char="•"/>
            </a:pPr>
            <a:r>
              <a:rPr lang="en-US" dirty="0"/>
              <a:t>How feedback loops contribute to refining safeguarding strategies.</a:t>
            </a:r>
          </a:p>
          <a:p>
            <a:pPr>
              <a:buChar char="•"/>
            </a:pPr>
            <a:r>
              <a:rPr lang="en-US" b="1" dirty="0"/>
              <a:t>Conclusion</a:t>
            </a:r>
            <a:endParaRPr lang="en-US" dirty="0"/>
          </a:p>
          <a:p>
            <a:pPr marL="342900" lvl="1" indent="-342900">
              <a:buChar char="•"/>
            </a:pPr>
            <a:r>
              <a:rPr lang="en-US" dirty="0"/>
              <a:t>Summarizing key points on the symbiotic relationship between pupil voice and effective safeguarding.</a:t>
            </a:r>
          </a:p>
          <a:p>
            <a:pPr marL="342900" lvl="1" indent="-342900">
              <a:buChar char="•"/>
            </a:pPr>
            <a:r>
              <a:rPr lang="en-US" dirty="0"/>
              <a:t>Encouraging a commitment to creating safer educational environments through collaborative efforts.</a:t>
            </a:r>
          </a:p>
          <a:p>
            <a:pPr lvl="1"/>
            <a:r>
              <a:rPr lang="en-US" dirty="0"/>
              <a:t>Remember to engage your audience with questions and interactive elements to enhance the impact of your presentation!</a:t>
            </a:r>
          </a:p>
          <a:p>
            <a:endParaRPr lang="en-US" dirty="0">
              <a:cs typeface="Calibri"/>
            </a:endParaRPr>
          </a:p>
        </p:txBody>
      </p:sp>
      <p:sp>
        <p:nvSpPr>
          <p:cNvPr id="4" name="Slide Number Placeholder 3"/>
          <p:cNvSpPr>
            <a:spLocks noGrp="1"/>
          </p:cNvSpPr>
          <p:nvPr>
            <p:ph type="sldNum" sz="quarter" idx="5"/>
          </p:nvPr>
        </p:nvSpPr>
        <p:spPr/>
        <p:txBody>
          <a:bodyPr/>
          <a:lstStyle/>
          <a:p>
            <a:fld id="{AFBD89AE-9BE4-4100-B9BF-4D79C18C8000}" type="slidenum">
              <a:t>37</a:t>
            </a:fld>
            <a:endParaRPr lang="en-US"/>
          </a:p>
        </p:txBody>
      </p:sp>
    </p:spTree>
    <p:extLst>
      <p:ext uri="{BB962C8B-B14F-4D97-AF65-F5344CB8AC3E}">
        <p14:creationId xmlns:p14="http://schemas.microsoft.com/office/powerpoint/2010/main" val="3846235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1797-75E9-4F33-552F-A1BFEBD8D4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23F481-6F5D-C7B4-767B-9D3D892C0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8D4098-23AA-82D6-79FD-9950C3B9EEAE}"/>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5" name="Footer Placeholder 4">
            <a:extLst>
              <a:ext uri="{FF2B5EF4-FFF2-40B4-BE49-F238E27FC236}">
                <a16:creationId xmlns:a16="http://schemas.microsoft.com/office/drawing/2014/main" id="{032F2045-7325-54A4-3CB7-D437AA7896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4511BD-A3BE-4E44-C274-EA1D7079DA83}"/>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2404199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0C5E-F563-9EE1-17F5-62DBB26931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17AF13-A14D-3055-EF05-721BAA9BC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80AA2-0B61-B5F3-DC10-ED3A1B42014F}"/>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5" name="Footer Placeholder 4">
            <a:extLst>
              <a:ext uri="{FF2B5EF4-FFF2-40B4-BE49-F238E27FC236}">
                <a16:creationId xmlns:a16="http://schemas.microsoft.com/office/drawing/2014/main" id="{EB8FBAC1-66F8-ADEB-3780-EB01C5A58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09E695-E76F-4D06-9F56-BAE407E873C7}"/>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20734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2D338-1442-75D1-F896-64A2303C1C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6ECE20-2AF9-2DB5-E0A0-F5227D476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997FA3-AE72-C11A-B9BD-0564367E5954}"/>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5" name="Footer Placeholder 4">
            <a:extLst>
              <a:ext uri="{FF2B5EF4-FFF2-40B4-BE49-F238E27FC236}">
                <a16:creationId xmlns:a16="http://schemas.microsoft.com/office/drawing/2014/main" id="{A5BABD72-D1F9-D908-5D02-7F942729C6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7486AC-3636-F8CE-C31B-16075FFD9FB2}"/>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52115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8A3E-40B8-850B-2893-52A63A424DB8}"/>
              </a:ext>
            </a:extLst>
          </p:cNvPr>
          <p:cNvSpPr>
            <a:spLocks noGrp="1"/>
          </p:cNvSpPr>
          <p:nvPr>
            <p:ph type="title"/>
          </p:nvPr>
        </p:nvSpPr>
        <p:spPr>
          <a:xfrm>
            <a:off x="481585" y="110330"/>
            <a:ext cx="1160564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AAD252F-3F3C-028D-E7A1-880432B24374}"/>
              </a:ext>
            </a:extLst>
          </p:cNvPr>
          <p:cNvSpPr>
            <a:spLocks noGrp="1"/>
          </p:cNvSpPr>
          <p:nvPr>
            <p:ph idx="1"/>
          </p:nvPr>
        </p:nvSpPr>
        <p:spPr>
          <a:xfrm>
            <a:off x="481584" y="1733550"/>
            <a:ext cx="11605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04C09E-E444-D98F-E4CD-8D0704601327}"/>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5" name="Footer Placeholder 4">
            <a:extLst>
              <a:ext uri="{FF2B5EF4-FFF2-40B4-BE49-F238E27FC236}">
                <a16:creationId xmlns:a16="http://schemas.microsoft.com/office/drawing/2014/main" id="{4E33125B-4FAE-B2D4-8F60-3004BC7C2B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3915C-2E83-5195-A6A3-9CB95D66683F}"/>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890856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2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B319-CC19-D0AD-98A2-2E22C5596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EE55C6-0813-DA90-8DD3-93FE50CAC5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3D51F-C41B-6E3B-E273-8BDAC775E042}"/>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5" name="Footer Placeholder 4">
            <a:extLst>
              <a:ext uri="{FF2B5EF4-FFF2-40B4-BE49-F238E27FC236}">
                <a16:creationId xmlns:a16="http://schemas.microsoft.com/office/drawing/2014/main" id="{C2B83633-44F4-99C7-BD84-A87B3D2DF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3D9B56-CE9D-9CE6-BB5A-E59B4515B869}"/>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603829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95D3-4ECD-5A03-EBE3-911F7DD7FB76}"/>
              </a:ext>
            </a:extLst>
          </p:cNvPr>
          <p:cNvSpPr>
            <a:spLocks noGrp="1"/>
          </p:cNvSpPr>
          <p:nvPr>
            <p:ph type="title"/>
          </p:nvPr>
        </p:nvSpPr>
        <p:spPr>
          <a:xfrm>
            <a:off x="838200" y="365125"/>
            <a:ext cx="1051560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419CCE7-486F-5F43-AF62-C0597BA8F7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5C81AA-CD5F-1DC1-527C-4DBAC11C0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439259-D581-0230-AADB-FBB9161C0CB1}"/>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6" name="Footer Placeholder 5">
            <a:extLst>
              <a:ext uri="{FF2B5EF4-FFF2-40B4-BE49-F238E27FC236}">
                <a16:creationId xmlns:a16="http://schemas.microsoft.com/office/drawing/2014/main" id="{0F7A1096-024C-5307-D8EB-4F3216DB20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FE777C-A0CB-8231-E30D-511DC86C0B2A}"/>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64122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D979-1121-FEA1-F9F8-8766006E9ADF}"/>
              </a:ext>
            </a:extLst>
          </p:cNvPr>
          <p:cNvSpPr>
            <a:spLocks noGrp="1"/>
          </p:cNvSpPr>
          <p:nvPr>
            <p:ph type="title"/>
          </p:nvPr>
        </p:nvSpPr>
        <p:spPr>
          <a:xfrm>
            <a:off x="836612" y="365125"/>
            <a:ext cx="10518776" cy="1325563"/>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4F530E0-29E8-09D7-8A15-6197D464C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512208-89D8-5B2F-5ABD-7B767453B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597988-003F-9523-86D8-15712748C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BA0B0-6F03-D95D-370F-C7A4FC2524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22037C-1565-0FB9-390C-8CBDDD3B4084}"/>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8" name="Footer Placeholder 7">
            <a:extLst>
              <a:ext uri="{FF2B5EF4-FFF2-40B4-BE49-F238E27FC236}">
                <a16:creationId xmlns:a16="http://schemas.microsoft.com/office/drawing/2014/main" id="{12A746B9-2992-867C-856B-17FC5A9757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534C36-A67D-3D02-318D-57486260AD45}"/>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989720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28A4-9604-F67B-BD09-9974BF12BFA0}"/>
              </a:ext>
            </a:extLst>
          </p:cNvPr>
          <p:cNvSpPr>
            <a:spLocks noGrp="1"/>
          </p:cNvSpPr>
          <p:nvPr>
            <p:ph type="title"/>
          </p:nvPr>
        </p:nvSpPr>
        <p:spPr>
          <a:xfrm>
            <a:off x="838200" y="538861"/>
            <a:ext cx="10158984"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8B6DB6D-0621-6625-DA28-18580409454F}"/>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4" name="Footer Placeholder 3">
            <a:extLst>
              <a:ext uri="{FF2B5EF4-FFF2-40B4-BE49-F238E27FC236}">
                <a16:creationId xmlns:a16="http://schemas.microsoft.com/office/drawing/2014/main" id="{7CF8A82E-1225-9A9B-77D8-AD3F662CEB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4E63DE-E856-3F9F-D679-7F88BA397636}"/>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65019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FA6223-77BA-F857-BCFA-1A144897C849}"/>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3" name="Footer Placeholder 2">
            <a:extLst>
              <a:ext uri="{FF2B5EF4-FFF2-40B4-BE49-F238E27FC236}">
                <a16:creationId xmlns:a16="http://schemas.microsoft.com/office/drawing/2014/main" id="{E1AE412F-0392-D74C-B088-E8CB0E4F52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592741-EE78-5452-72AA-82AFCACA02C6}"/>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95401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6217-831F-9F50-085F-674792870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CFE1DF-473F-E9C8-F56A-C3328B046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EF4147-90E9-77DC-C9A2-94B1220F1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E29D3-A8EF-A3A1-CBC0-C6B6C61BB414}"/>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6" name="Footer Placeholder 5">
            <a:extLst>
              <a:ext uri="{FF2B5EF4-FFF2-40B4-BE49-F238E27FC236}">
                <a16:creationId xmlns:a16="http://schemas.microsoft.com/office/drawing/2014/main" id="{BC98FD23-8D86-F0D9-2267-9CC963E72E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A3EE59-9D34-46FC-CF5A-7DBAB6081874}"/>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5153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F497-E6CA-1B05-BFAD-227969284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C9F210-98FF-4CA5-19D9-D90F013F0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16CA24-E98A-53F8-AAAE-2CBDC1E2D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C015E-F7DB-00C3-C71B-CB6B21866879}"/>
              </a:ext>
            </a:extLst>
          </p:cNvPr>
          <p:cNvSpPr>
            <a:spLocks noGrp="1"/>
          </p:cNvSpPr>
          <p:nvPr>
            <p:ph type="dt" sz="half" idx="10"/>
          </p:nvPr>
        </p:nvSpPr>
        <p:spPr/>
        <p:txBody>
          <a:bodyPr/>
          <a:lstStyle/>
          <a:p>
            <a:fld id="{0A19B2D0-D2A7-45E0-A27E-EB1E75C26EB4}" type="datetimeFigureOut">
              <a:rPr lang="en-GB" smtClean="0"/>
              <a:t>21/02/2024</a:t>
            </a:fld>
            <a:endParaRPr lang="en-GB"/>
          </a:p>
        </p:txBody>
      </p:sp>
      <p:sp>
        <p:nvSpPr>
          <p:cNvPr id="6" name="Footer Placeholder 5">
            <a:extLst>
              <a:ext uri="{FF2B5EF4-FFF2-40B4-BE49-F238E27FC236}">
                <a16:creationId xmlns:a16="http://schemas.microsoft.com/office/drawing/2014/main" id="{42DC226B-B5A2-9D6C-A203-7E27397829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5B203F-22FB-A65B-3EEF-17BA5BAF1A4B}"/>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7959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EF18F-9303-81DF-A7E3-AF68C36C9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8DB2CC-DD38-ACFD-5CAD-6D81315FB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C1A83-F8D8-D00C-3C2D-BB32DE889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9B2D0-D2A7-45E0-A27E-EB1E75C26EB4}" type="datetimeFigureOut">
              <a:rPr lang="en-GB" smtClean="0"/>
              <a:t>21/02/2024</a:t>
            </a:fld>
            <a:endParaRPr lang="en-GB"/>
          </a:p>
        </p:txBody>
      </p:sp>
      <p:sp>
        <p:nvSpPr>
          <p:cNvPr id="5" name="Footer Placeholder 4">
            <a:extLst>
              <a:ext uri="{FF2B5EF4-FFF2-40B4-BE49-F238E27FC236}">
                <a16:creationId xmlns:a16="http://schemas.microsoft.com/office/drawing/2014/main" id="{EC1F56D2-D22A-A422-F905-79BFE4912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EF4AF3-349B-AC66-5A6F-DB875E36E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91A87-DBC1-434C-9336-3EB3A6E6C6AD}" type="slidenum">
              <a:rPr lang="en-GB" smtClean="0"/>
              <a:t>‹#›</a:t>
            </a:fld>
            <a:endParaRPr lang="en-GB"/>
          </a:p>
        </p:txBody>
      </p:sp>
    </p:spTree>
    <p:extLst>
      <p:ext uri="{BB962C8B-B14F-4D97-AF65-F5344CB8AC3E}">
        <p14:creationId xmlns:p14="http://schemas.microsoft.com/office/powerpoint/2010/main" val="3112747842"/>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1" r:id="rId3"/>
    <p:sldLayoutId id="2147483652" r:id="rId4"/>
    <p:sldLayoutId id="2147483653" r:id="rId5"/>
    <p:sldLayoutId id="2147483666"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_0wC7HoTOR4?start=473&amp;feature=oembed" TargetMode="External"/><Relationship Id="rId5" Type="http://schemas.openxmlformats.org/officeDocument/2006/relationships/image" Target="../media/image20.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hyperlink" Target="https://freepngimg.com/png/85229-text-photography-question-interrogation-communication-stock"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jpg"/><Relationship Id="rId4" Type="http://schemas.openxmlformats.org/officeDocument/2006/relationships/hyperlink" Target="https://freepngimg.com/png/85229-text-photography-question-interrogation-communication-stoc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10.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dalp-my.sharepoint.com/:b:/g/personal/pknight_diverse-ac_org_uk/EbEqChiQXwdLpTN0_aa_ixIBDvXiJg-9veHn_H0A_3ht5Q?e=BJdYxe" TargetMode="External"/><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forms.office.com/Pages/DesignPageV2.aspx?prevorigin=shell&amp;origin=NeoPortalPage&amp;subpage=design&amp;id=IjSRII4M1kOC3N5Iia_fpYc4ZRtMVBFBlBlz_Aomf5FUN0dHTkJNUENNTVk0WEpRUVBROVYxREgwNi4u" TargetMode="External"/><Relationship Id="rId4" Type="http://schemas.openxmlformats.org/officeDocument/2006/relationships/hyperlink" Target="https://forms.office.com/Pages/DesignPageV2.aspx?prevorigin=shell&amp;origin=NeoPortalPage&amp;subpage=design&amp;id=IjSRII4M1kOC3N5Iia_fpYc4ZRtMVBFBlBlz_Aomf5FUQVlFRDJBVUNORlFKT1BQUVpRTVVLWE0zOS4u"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gov.uk/government/publications/school-inspection-handbook-eif/school-inspection-handbook-for-september-2023#grade-descriptors-for-overall-effectivenes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jpg"/><Relationship Id="rId4" Type="http://schemas.openxmlformats.org/officeDocument/2006/relationships/hyperlink" Target="https://freepngimg.com/png/85229-text-photography-question-interrogation-communication-stoc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i="1" dirty="0">
                <a:solidFill>
                  <a:schemeClr val="tx2"/>
                </a:solidFill>
              </a:rPr>
              <a:t>Stream 2 – Pupil voice </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5"/>
            <a:ext cx="5267964" cy="1862451"/>
          </a:xfrm>
        </p:spPr>
        <p:txBody>
          <a:bodyPr anchor="t" anchorCtr="0">
            <a:normAutofit fontScale="77500" lnSpcReduction="20000"/>
          </a:bodyPr>
          <a:lstStyle/>
          <a:p>
            <a:pPr algn="l"/>
            <a:r>
              <a:rPr lang="en-GB" sz="2600" i="1" dirty="0">
                <a:solidFill>
                  <a:schemeClr val="tx2"/>
                </a:solidFill>
              </a:rPr>
              <a:t>Presenters </a:t>
            </a:r>
          </a:p>
          <a:p>
            <a:pPr algn="l"/>
            <a:r>
              <a:rPr lang="en-GB" sz="2600" i="1" dirty="0">
                <a:solidFill>
                  <a:schemeClr val="tx2"/>
                </a:solidFill>
              </a:rPr>
              <a:t>Christine Franklin – Academy Transformation Trust </a:t>
            </a:r>
          </a:p>
          <a:p>
            <a:pPr algn="l"/>
            <a:r>
              <a:rPr lang="en-GB" sz="2600" i="1" dirty="0">
                <a:solidFill>
                  <a:schemeClr val="tx2"/>
                </a:solidFill>
              </a:rPr>
              <a:t>Dan Halls – Sapientia Education Trust / Seckford Education Trust </a:t>
            </a:r>
          </a:p>
          <a:p>
            <a:pPr algn="l"/>
            <a:r>
              <a:rPr lang="en-GB" sz="2600" i="1" dirty="0">
                <a:solidFill>
                  <a:schemeClr val="tx2"/>
                </a:solidFill>
              </a:rPr>
              <a:t>Patrick Knight – Diverse Academies</a:t>
            </a: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6" name="Group 1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7" name="Freeform: Shape 1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2327302" cy="369332"/>
          </a:xfrm>
          <a:prstGeom prst="rect">
            <a:avLst/>
          </a:prstGeom>
          <a:noFill/>
        </p:spPr>
        <p:txBody>
          <a:bodyPr wrap="square" rtlCol="0">
            <a:spAutoFit/>
          </a:bodyPr>
          <a:lstStyle/>
          <a:p>
            <a:r>
              <a:rPr lang="en-GB" dirty="0">
                <a:solidFill>
                  <a:schemeClr val="accent3">
                    <a:lumMod val="60000"/>
                    <a:lumOff val="40000"/>
                  </a:schemeClr>
                </a:solidFill>
              </a:rPr>
              <a:t>Session Number</a:t>
            </a:r>
          </a:p>
        </p:txBody>
      </p:sp>
    </p:spTree>
    <p:extLst>
      <p:ext uri="{BB962C8B-B14F-4D97-AF65-F5344CB8AC3E}">
        <p14:creationId xmlns:p14="http://schemas.microsoft.com/office/powerpoint/2010/main" val="63704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 Is Psychological Safety and Why is it Important at Work? - Hosbeg.com">
            <a:extLst>
              <a:ext uri="{FF2B5EF4-FFF2-40B4-BE49-F238E27FC236}">
                <a16:creationId xmlns:a16="http://schemas.microsoft.com/office/drawing/2014/main" id="{AE052D3D-3DB5-FA5B-1B88-294CF514F795}"/>
              </a:ext>
            </a:extLst>
          </p:cNvPr>
          <p:cNvPicPr>
            <a:picLocks noChangeAspect="1"/>
          </p:cNvPicPr>
          <p:nvPr/>
        </p:nvPicPr>
        <p:blipFill rotWithShape="1">
          <a:blip r:embed="rId2"/>
          <a:srcRect t="2587"/>
          <a:stretch/>
        </p:blipFill>
        <p:spPr>
          <a:xfrm>
            <a:off x="4038599" y="10"/>
            <a:ext cx="8160026" cy="6875809"/>
          </a:xfrm>
          <a:prstGeom prst="rect">
            <a:avLst/>
          </a:prstGeom>
        </p:spPr>
      </p:pic>
      <p:sp>
        <p:nvSpPr>
          <p:cNvPr id="5" name="TextBox 4">
            <a:extLst>
              <a:ext uri="{FF2B5EF4-FFF2-40B4-BE49-F238E27FC236}">
                <a16:creationId xmlns:a16="http://schemas.microsoft.com/office/drawing/2014/main" id="{C437B32D-B6FD-1FC7-B255-B936ACA172D1}"/>
              </a:ext>
            </a:extLst>
          </p:cNvPr>
          <p:cNvSpPr txBox="1"/>
          <p:nvPr/>
        </p:nvSpPr>
        <p:spPr>
          <a:xfrm>
            <a:off x="408214" y="1289957"/>
            <a:ext cx="322217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chemeClr val="bg1"/>
                </a:solidFill>
                <a:cs typeface="Calibri"/>
              </a:rPr>
              <a:t>"Children are able to learn and can even thrive when they feel safe"</a:t>
            </a:r>
            <a:r>
              <a:rPr lang="en-GB" dirty="0">
                <a:cs typeface="Calibri"/>
              </a:rPr>
              <a:t> "</a:t>
            </a:r>
            <a:endParaRPr lang="en-GB" dirty="0"/>
          </a:p>
        </p:txBody>
      </p:sp>
    </p:spTree>
    <p:extLst>
      <p:ext uri="{BB962C8B-B14F-4D97-AF65-F5344CB8AC3E}">
        <p14:creationId xmlns:p14="http://schemas.microsoft.com/office/powerpoint/2010/main" val="534054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 on ears">
            <a:extLst>
              <a:ext uri="{FF2B5EF4-FFF2-40B4-BE49-F238E27FC236}">
                <a16:creationId xmlns:a16="http://schemas.microsoft.com/office/drawing/2014/main" id="{C8B7E5D8-7F91-6261-663A-FCC18B63FBC2}"/>
              </a:ext>
            </a:extLst>
          </p:cNvPr>
          <p:cNvPicPr>
            <a:picLocks noChangeAspect="1"/>
          </p:cNvPicPr>
          <p:nvPr/>
        </p:nvPicPr>
        <p:blipFill rotWithShape="1">
          <a:blip r:embed="rId2"/>
          <a:srcRect t="7354" b="7354"/>
          <a:stretch/>
        </p:blipFill>
        <p:spPr>
          <a:xfrm>
            <a:off x="20" y="-7619"/>
            <a:ext cx="12191979" cy="6887364"/>
          </a:xfrm>
          <a:prstGeom prst="rect">
            <a:avLst/>
          </a:prstGeom>
        </p:spPr>
      </p:pic>
      <p:sp>
        <p:nvSpPr>
          <p:cNvPr id="2" name="Title 1">
            <a:extLst>
              <a:ext uri="{FF2B5EF4-FFF2-40B4-BE49-F238E27FC236}">
                <a16:creationId xmlns:a16="http://schemas.microsoft.com/office/drawing/2014/main" id="{3760F414-7ED3-3593-B11E-658E406CB3B6}"/>
              </a:ext>
            </a:extLst>
          </p:cNvPr>
          <p:cNvSpPr>
            <a:spLocks noGrp="1"/>
          </p:cNvSpPr>
          <p:nvPr>
            <p:ph type="title"/>
          </p:nvPr>
        </p:nvSpPr>
        <p:spPr>
          <a:xfrm>
            <a:off x="6586319" y="281769"/>
            <a:ext cx="4758915" cy="5453014"/>
          </a:xfrm>
        </p:spPr>
        <p:txBody>
          <a:bodyPr vert="horz" lIns="91440" tIns="45720" rIns="91440" bIns="45720" rtlCol="0" anchor="b">
            <a:normAutofit fontScale="90000"/>
          </a:bodyPr>
          <a:lstStyle/>
          <a:p>
            <a:br>
              <a:rPr lang="en-US" sz="2000" dirty="0"/>
            </a:br>
            <a:r>
              <a:rPr lang="en-US" sz="4000" dirty="0">
                <a:solidFill>
                  <a:srgbClr val="FFFFFF"/>
                </a:solidFill>
              </a:rPr>
              <a:t>"While some children and young people disclose abuse directly and verbally, </a:t>
            </a:r>
            <a:r>
              <a:rPr lang="en-US" sz="4000" dirty="0">
                <a:solidFill>
                  <a:srgbClr val="FF0000"/>
                </a:solidFill>
              </a:rPr>
              <a:t>others attempt disclosures indirectly, </a:t>
            </a:r>
            <a:r>
              <a:rPr lang="en-US" sz="4000" err="1">
                <a:solidFill>
                  <a:srgbClr val="FF0000"/>
                </a:solidFill>
              </a:rPr>
              <a:t>behaviourally</a:t>
            </a:r>
            <a:r>
              <a:rPr lang="en-US" sz="4000" dirty="0">
                <a:solidFill>
                  <a:srgbClr val="FF0000"/>
                </a:solidFill>
              </a:rPr>
              <a:t> and non-verbally."</a:t>
            </a:r>
            <a:r>
              <a:rPr lang="en-US" sz="3200" dirty="0">
                <a:solidFill>
                  <a:srgbClr val="FFFFFF"/>
                </a:solidFill>
              </a:rPr>
              <a:t> </a:t>
            </a:r>
            <a:br>
              <a:rPr lang="en-US" sz="3200" dirty="0"/>
            </a:br>
            <a:br>
              <a:rPr lang="en-US" sz="3200" dirty="0"/>
            </a:br>
            <a:r>
              <a:rPr lang="en-US" sz="3200" dirty="0">
                <a:solidFill>
                  <a:srgbClr val="FFFFFF"/>
                </a:solidFill>
              </a:rPr>
              <a:t>NSPCC, "No one noticed, no one heard" report. </a:t>
            </a:r>
          </a:p>
        </p:txBody>
      </p:sp>
    </p:spTree>
    <p:extLst>
      <p:ext uri="{BB962C8B-B14F-4D97-AF65-F5344CB8AC3E}">
        <p14:creationId xmlns:p14="http://schemas.microsoft.com/office/powerpoint/2010/main" val="2605160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and child with kite">
            <a:extLst>
              <a:ext uri="{FF2B5EF4-FFF2-40B4-BE49-F238E27FC236}">
                <a16:creationId xmlns:a16="http://schemas.microsoft.com/office/drawing/2014/main" id="{8CC3D3C6-9B91-CB17-402D-03E5E66C551C}"/>
              </a:ext>
            </a:extLst>
          </p:cNvPr>
          <p:cNvPicPr>
            <a:picLocks noChangeAspect="1"/>
          </p:cNvPicPr>
          <p:nvPr/>
        </p:nvPicPr>
        <p:blipFill rotWithShape="1">
          <a:blip r:embed="rId2"/>
          <a:srcRect l="6" r="6"/>
          <a:stretch/>
        </p:blipFill>
        <p:spPr>
          <a:xfrm>
            <a:off x="20" y="1"/>
            <a:ext cx="12191980" cy="6857999"/>
          </a:xfrm>
          <a:prstGeom prst="rect">
            <a:avLst/>
          </a:prstGeom>
          <a:ln>
            <a:solidFill>
              <a:schemeClr val="tx2"/>
            </a:solidFill>
          </a:ln>
        </p:spPr>
      </p:pic>
      <p:sp>
        <p:nvSpPr>
          <p:cNvPr id="2" name="Title 1">
            <a:extLst>
              <a:ext uri="{FF2B5EF4-FFF2-40B4-BE49-F238E27FC236}">
                <a16:creationId xmlns:a16="http://schemas.microsoft.com/office/drawing/2014/main" id="{6A8C0511-0C41-4662-5E56-62A2C77C90D5}"/>
              </a:ext>
            </a:extLst>
          </p:cNvPr>
          <p:cNvSpPr>
            <a:spLocks noGrp="1"/>
          </p:cNvSpPr>
          <p:nvPr>
            <p:ph type="title"/>
          </p:nvPr>
        </p:nvSpPr>
        <p:spPr>
          <a:xfrm>
            <a:off x="5548398" y="679911"/>
            <a:ext cx="6561667" cy="5948518"/>
          </a:xfrm>
        </p:spPr>
        <p:txBody>
          <a:bodyPr vert="horz" lIns="91440" tIns="45720" rIns="91440" bIns="45720" rtlCol="0" anchor="b">
            <a:normAutofit fontScale="90000"/>
          </a:bodyPr>
          <a:lstStyle/>
          <a:p>
            <a:pPr algn="ctr"/>
            <a:r>
              <a:rPr lang="en-US" sz="4000" dirty="0">
                <a:solidFill>
                  <a:schemeClr val="bg1"/>
                </a:solidFill>
              </a:rPr>
              <a:t>"</a:t>
            </a:r>
            <a:r>
              <a:rPr lang="en-US" sz="4000" b="1" dirty="0">
                <a:solidFill>
                  <a:schemeClr val="bg1"/>
                </a:solidFill>
              </a:rPr>
              <a:t>Abused children become experts at not recognizing that their parents are harming them. They are not able to live independently yet, and so they need to remain attached to their parents to </a:t>
            </a:r>
            <a:r>
              <a:rPr lang="en-US" sz="4000" b="1" dirty="0">
                <a:solidFill>
                  <a:srgbClr val="FF0000"/>
                </a:solidFill>
              </a:rPr>
              <a:t>survive</a:t>
            </a:r>
            <a:r>
              <a:rPr lang="en-US" sz="4000" b="1" dirty="0">
                <a:solidFill>
                  <a:schemeClr val="bg1"/>
                </a:solidFill>
              </a:rPr>
              <a:t>. This is a primary dilemma for the young who are abused....This is not because they choose to be harmed, but because they have to </a:t>
            </a:r>
            <a:r>
              <a:rPr lang="en-US" sz="4000" b="1" dirty="0">
                <a:solidFill>
                  <a:srgbClr val="FF0000"/>
                </a:solidFill>
              </a:rPr>
              <a:t>remain under the care of their abusers to survive</a:t>
            </a:r>
            <a:r>
              <a:rPr lang="en-US" sz="4000" b="1" dirty="0">
                <a:solidFill>
                  <a:schemeClr val="bg1"/>
                </a:solidFill>
              </a:rPr>
              <a:t>."</a:t>
            </a:r>
            <a:br>
              <a:rPr lang="en-US" sz="2000" b="1" dirty="0"/>
            </a:br>
            <a:r>
              <a:rPr lang="en-US" sz="2000" dirty="0">
                <a:solidFill>
                  <a:schemeClr val="bg1"/>
                </a:solidFill>
              </a:rPr>
              <a:t>Dr. Patricia Turner, Registered Psychologist</a:t>
            </a:r>
            <a:endParaRPr lang="en-US" sz="2000">
              <a:solidFill>
                <a:schemeClr val="bg1"/>
              </a:solidFill>
              <a:ea typeface="Calibri Light"/>
              <a:cs typeface="Calibri Light"/>
            </a:endParaRPr>
          </a:p>
          <a:p>
            <a:pPr algn="ctr"/>
            <a:endParaRPr lang="en-US" sz="2000">
              <a:solidFill>
                <a:srgbClr val="FFFFFF"/>
              </a:solidFill>
            </a:endParaRPr>
          </a:p>
        </p:txBody>
      </p:sp>
    </p:spTree>
    <p:extLst>
      <p:ext uri="{BB962C8B-B14F-4D97-AF65-F5344CB8AC3E}">
        <p14:creationId xmlns:p14="http://schemas.microsoft.com/office/powerpoint/2010/main" val="1165971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313E-BC44-9973-EE78-871839DDDBE8}"/>
              </a:ext>
            </a:extLst>
          </p:cNvPr>
          <p:cNvSpPr>
            <a:spLocks noGrp="1"/>
          </p:cNvSpPr>
          <p:nvPr>
            <p:ph type="title"/>
          </p:nvPr>
        </p:nvSpPr>
        <p:spPr>
          <a:xfrm>
            <a:off x="1018458" y="437916"/>
            <a:ext cx="5458672" cy="2792304"/>
          </a:xfrm>
        </p:spPr>
        <p:txBody>
          <a:bodyPr vert="horz" lIns="91440" tIns="45720" rIns="91440" bIns="45720" rtlCol="0" anchor="t">
            <a:noAutofit/>
          </a:bodyPr>
          <a:lstStyle/>
          <a:p>
            <a:r>
              <a:rPr lang="en-US" sz="2800" dirty="0"/>
              <a:t>"Findings demonstrate that young people face a number of different barriers such as </a:t>
            </a:r>
            <a:r>
              <a:rPr lang="en-US" sz="2800" b="1" dirty="0">
                <a:solidFill>
                  <a:srgbClr val="FF0000"/>
                </a:solidFill>
              </a:rPr>
              <a:t>limited support, perceived negative consequences and feelings of self-blame, shame and guilt</a:t>
            </a:r>
            <a:r>
              <a:rPr lang="en-US" sz="2800" dirty="0">
                <a:solidFill>
                  <a:srgbClr val="FF0000"/>
                </a:solidFill>
              </a:rPr>
              <a:t>,</a:t>
            </a:r>
            <a:r>
              <a:rPr lang="en-US" sz="2800" dirty="0"/>
              <a:t> when choosing to disclose. Being asked or prompted, through provision of developmentally appropriate information, about sexual abuse facilitates disclosure."</a:t>
            </a:r>
            <a:br>
              <a:rPr lang="en-US" sz="2400" dirty="0">
                <a:cs typeface="Calibri Light"/>
              </a:rPr>
            </a:br>
            <a:br>
              <a:rPr lang="en-US" sz="2400" dirty="0"/>
            </a:br>
            <a:r>
              <a:rPr lang="en-US" sz="2400" dirty="0"/>
              <a:t>Charlotte </a:t>
            </a:r>
            <a:r>
              <a:rPr lang="en-US" sz="2400" err="1"/>
              <a:t>Lemaigre</a:t>
            </a:r>
            <a:r>
              <a:rPr lang="en-US" sz="2400" dirty="0"/>
              <a:t> et al</a:t>
            </a:r>
            <a:endParaRPr lang="en-US" sz="2400" dirty="0">
              <a:ea typeface="Calibri Light"/>
              <a:cs typeface="Calibri Light"/>
            </a:endParaRPr>
          </a:p>
          <a:p>
            <a:r>
              <a:rPr lang="en-US" sz="2400" b="1" dirty="0"/>
              <a:t>Barriers and facilitators to disclosing sexual abuse in childhood and adolescence: A systematic review</a:t>
            </a:r>
            <a:endParaRPr lang="en-US" sz="2400">
              <a:ea typeface="Calibri Light"/>
              <a:cs typeface="Calibri Light"/>
            </a:endParaRPr>
          </a:p>
          <a:p>
            <a:endParaRPr lang="en-US" sz="1300"/>
          </a:p>
        </p:txBody>
      </p:sp>
      <p:pic>
        <p:nvPicPr>
          <p:cNvPr id="4" name="Picture 3">
            <a:extLst>
              <a:ext uri="{FF2B5EF4-FFF2-40B4-BE49-F238E27FC236}">
                <a16:creationId xmlns:a16="http://schemas.microsoft.com/office/drawing/2014/main" id="{754AC9FD-8B36-42F2-FF84-A47C5BB94558}"/>
              </a:ext>
            </a:extLst>
          </p:cNvPr>
          <p:cNvPicPr>
            <a:picLocks noChangeAspect="1"/>
          </p:cNvPicPr>
          <p:nvPr/>
        </p:nvPicPr>
        <p:blipFill rotWithShape="1">
          <a:blip r:embed="rId2"/>
          <a:srcRect l="21231" r="24756" b="-10"/>
          <a:stretch/>
        </p:blipFill>
        <p:spPr>
          <a:xfrm>
            <a:off x="6638988" y="-1"/>
            <a:ext cx="5553012" cy="6858001"/>
          </a:xfrm>
          <a:prstGeom prst="rect">
            <a:avLst/>
          </a:prstGeom>
        </p:spPr>
      </p:pic>
    </p:spTree>
    <p:extLst>
      <p:ext uri="{BB962C8B-B14F-4D97-AF65-F5344CB8AC3E}">
        <p14:creationId xmlns:p14="http://schemas.microsoft.com/office/powerpoint/2010/main" val="252197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Today's Session </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3" name="Content Placeholder 2">
            <a:extLst>
              <a:ext uri="{FF2B5EF4-FFF2-40B4-BE49-F238E27FC236}">
                <a16:creationId xmlns:a16="http://schemas.microsoft.com/office/drawing/2014/main" id="{81F3096B-AD9D-9F36-40ED-8BEB3BFA52B0}"/>
              </a:ext>
            </a:extLst>
          </p:cNvPr>
          <p:cNvGraphicFramePr>
            <a:graphicFrameLocks noGrp="1"/>
          </p:cNvGraphicFramePr>
          <p:nvPr>
            <p:ph idx="1"/>
          </p:nvPr>
        </p:nvGraphicFramePr>
        <p:xfrm>
          <a:off x="481013" y="1733550"/>
          <a:ext cx="116062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circle with grey text&#10;&#10;Description automatically generated">
            <a:extLst>
              <a:ext uri="{FF2B5EF4-FFF2-40B4-BE49-F238E27FC236}">
                <a16:creationId xmlns:a16="http://schemas.microsoft.com/office/drawing/2014/main" id="{F0801D2E-A053-A861-4D11-3ACE1267BDD5}"/>
              </a:ext>
            </a:extLst>
          </p:cNvPr>
          <p:cNvPicPr>
            <a:picLocks noChangeAspect="1"/>
          </p:cNvPicPr>
          <p:nvPr/>
        </p:nvPicPr>
        <p:blipFill>
          <a:blip r:embed="rId8"/>
          <a:stretch>
            <a:fillRect/>
          </a:stretch>
        </p:blipFill>
        <p:spPr>
          <a:xfrm>
            <a:off x="8119533" y="-677334"/>
            <a:ext cx="2667001" cy="2667001"/>
          </a:xfrm>
          <a:prstGeom prst="rect">
            <a:avLst/>
          </a:prstGeom>
        </p:spPr>
      </p:pic>
    </p:spTree>
    <p:extLst>
      <p:ext uri="{BB962C8B-B14F-4D97-AF65-F5344CB8AC3E}">
        <p14:creationId xmlns:p14="http://schemas.microsoft.com/office/powerpoint/2010/main" val="118040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rcle of smiling faces of children with heads together looking downwards, wearing matching athletic shirts">
            <a:extLst>
              <a:ext uri="{FF2B5EF4-FFF2-40B4-BE49-F238E27FC236}">
                <a16:creationId xmlns:a16="http://schemas.microsoft.com/office/drawing/2014/main" id="{15661966-5012-86C2-DFEB-1F9A785F3CD0}"/>
              </a:ext>
            </a:extLst>
          </p:cNvPr>
          <p:cNvPicPr>
            <a:picLocks noChangeAspect="1"/>
          </p:cNvPicPr>
          <p:nvPr/>
        </p:nvPicPr>
        <p:blipFill rotWithShape="1">
          <a:blip r:embed="rId2">
            <a:alphaModFix amt="50000"/>
          </a:blip>
          <a:srcRect t="7855" r="-1" b="7854"/>
          <a:stretch/>
        </p:blipFill>
        <p:spPr>
          <a:xfrm>
            <a:off x="20" y="10"/>
            <a:ext cx="12188930" cy="6857990"/>
          </a:xfrm>
          <a:prstGeom prst="rect">
            <a:avLst/>
          </a:prstGeom>
        </p:spPr>
      </p:pic>
      <p:sp>
        <p:nvSpPr>
          <p:cNvPr id="2" name="Title 1">
            <a:extLst>
              <a:ext uri="{FF2B5EF4-FFF2-40B4-BE49-F238E27FC236}">
                <a16:creationId xmlns:a16="http://schemas.microsoft.com/office/drawing/2014/main" id="{578BA5E6-A981-4DE0-E2A5-42BF51974E7E}"/>
              </a:ext>
            </a:extLst>
          </p:cNvPr>
          <p:cNvSpPr>
            <a:spLocks noGrp="1"/>
          </p:cNvSpPr>
          <p:nvPr>
            <p:ph type="title"/>
          </p:nvPr>
        </p:nvSpPr>
        <p:spPr>
          <a:xfrm>
            <a:off x="1524000" y="1122363"/>
            <a:ext cx="9144000" cy="3063240"/>
          </a:xfrm>
        </p:spPr>
        <p:txBody>
          <a:bodyPr vert="horz" lIns="91440" tIns="45720" rIns="91440" bIns="45720" rtlCol="0" anchor="b">
            <a:normAutofit fontScale="90000"/>
          </a:bodyPr>
          <a:lstStyle/>
          <a:p>
            <a:pPr algn="ctr"/>
            <a:br>
              <a:rPr lang="en-US" sz="6600" dirty="0">
                <a:solidFill>
                  <a:schemeClr val="bg1"/>
                </a:solidFill>
              </a:rPr>
            </a:br>
            <a:r>
              <a:rPr lang="en-US" sz="6600">
                <a:solidFill>
                  <a:schemeClr val="bg1"/>
                </a:solidFill>
                <a:cs typeface="Calibri Light"/>
              </a:rPr>
              <a:t>Sharing thoughts:</a:t>
            </a:r>
            <a:br>
              <a:rPr lang="en-US" sz="6600" dirty="0"/>
            </a:br>
            <a:r>
              <a:rPr lang="en-US" sz="6600">
                <a:solidFill>
                  <a:schemeClr val="bg1"/>
                </a:solidFill>
              </a:rPr>
              <a:t>What Makes a Child Friendly Referral Route? </a:t>
            </a:r>
          </a:p>
        </p:txBody>
      </p:sp>
    </p:spTree>
    <p:extLst>
      <p:ext uri="{BB962C8B-B14F-4D97-AF65-F5344CB8AC3E}">
        <p14:creationId xmlns:p14="http://schemas.microsoft.com/office/powerpoint/2010/main" val="3139951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9CF30-841A-0EBF-90E2-AB2FAF5E978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F70FF7-5437-F5EA-647F-A5009ADCF76E}"/>
              </a:ext>
            </a:extLst>
          </p:cNvPr>
          <p:cNvSpPr/>
          <p:nvPr/>
        </p:nvSpPr>
        <p:spPr>
          <a:xfrm>
            <a:off x="-1" y="-709"/>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2CBCDA2-0779-4249-5793-4543C6ACE62A}"/>
              </a:ext>
            </a:extLst>
          </p:cNvPr>
          <p:cNvSpPr>
            <a:spLocks noGrp="1"/>
          </p:cNvSpPr>
          <p:nvPr>
            <p:ph type="title"/>
          </p:nvPr>
        </p:nvSpPr>
        <p:spPr/>
        <p:txBody>
          <a:bodyPr>
            <a:normAutofit/>
          </a:bodyPr>
          <a:lstStyle/>
          <a:p>
            <a:r>
              <a:rPr lang="en-GB" sz="3600" b="1" dirty="0">
                <a:solidFill>
                  <a:schemeClr val="accent1"/>
                </a:solidFill>
                <a:latin typeface="+mn-lt"/>
                <a:cs typeface="Calibri"/>
              </a:rPr>
              <a:t>Barriers to disclosure </a:t>
            </a:r>
          </a:p>
        </p:txBody>
      </p:sp>
      <p:graphicFrame>
        <p:nvGraphicFramePr>
          <p:cNvPr id="7" name="Content Placeholder 6">
            <a:extLst>
              <a:ext uri="{FF2B5EF4-FFF2-40B4-BE49-F238E27FC236}">
                <a16:creationId xmlns:a16="http://schemas.microsoft.com/office/drawing/2014/main" id="{94B65DB4-8F1C-B25D-3A53-3E7D23C09CDA}"/>
              </a:ext>
            </a:extLst>
          </p:cNvPr>
          <p:cNvGraphicFramePr>
            <a:graphicFrameLocks noGrp="1"/>
          </p:cNvGraphicFramePr>
          <p:nvPr>
            <p:ph sz="half" idx="1"/>
          </p:nvPr>
        </p:nvGraphicFramePr>
        <p:xfrm>
          <a:off x="838200" y="1825625"/>
          <a:ext cx="1095805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4" descr="A logo with a black background&#10;&#10;Description automatically generated">
            <a:extLst>
              <a:ext uri="{FF2B5EF4-FFF2-40B4-BE49-F238E27FC236}">
                <a16:creationId xmlns:a16="http://schemas.microsoft.com/office/drawing/2014/main" id="{F4E6F92F-0322-2602-C872-45594E8C06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BEF04542-6BDF-E0A1-BE7A-926E09042A13}"/>
              </a:ext>
            </a:extLst>
          </p:cNvPr>
          <p:cNvPicPr>
            <a:picLocks noChangeAspect="1"/>
          </p:cNvPicPr>
          <p:nvPr/>
        </p:nvPicPr>
        <p:blipFill>
          <a:blip r:embed="rId9"/>
          <a:stretch>
            <a:fillRect/>
          </a:stretch>
        </p:blipFill>
        <p:spPr>
          <a:xfrm>
            <a:off x="8119533" y="-677334"/>
            <a:ext cx="2667001" cy="2667001"/>
          </a:xfrm>
          <a:prstGeom prst="rect">
            <a:avLst/>
          </a:prstGeom>
        </p:spPr>
      </p:pic>
    </p:spTree>
    <p:extLst>
      <p:ext uri="{BB962C8B-B14F-4D97-AF65-F5344CB8AC3E}">
        <p14:creationId xmlns:p14="http://schemas.microsoft.com/office/powerpoint/2010/main" val="41781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k tools and supplies">
            <a:extLst>
              <a:ext uri="{FF2B5EF4-FFF2-40B4-BE49-F238E27FC236}">
                <a16:creationId xmlns:a16="http://schemas.microsoft.com/office/drawing/2014/main" id="{2EB742F3-5C62-E064-81EA-388B52651331}"/>
              </a:ext>
            </a:extLst>
          </p:cNvPr>
          <p:cNvPicPr>
            <a:picLocks noChangeAspect="1"/>
          </p:cNvPicPr>
          <p:nvPr/>
        </p:nvPicPr>
        <p:blipFill rotWithShape="1">
          <a:blip r:embed="rId2">
            <a:alphaModFix amt="50000"/>
          </a:blip>
          <a:srcRect t="5849" r="-2" b="9754"/>
          <a:stretch/>
        </p:blipFill>
        <p:spPr>
          <a:xfrm>
            <a:off x="20" y="1"/>
            <a:ext cx="12191980" cy="6857999"/>
          </a:xfrm>
          <a:prstGeom prst="rect">
            <a:avLst/>
          </a:prstGeom>
        </p:spPr>
      </p:pic>
      <p:sp>
        <p:nvSpPr>
          <p:cNvPr id="2" name="Title 1">
            <a:extLst>
              <a:ext uri="{FF2B5EF4-FFF2-40B4-BE49-F238E27FC236}">
                <a16:creationId xmlns:a16="http://schemas.microsoft.com/office/drawing/2014/main" id="{08320EEA-8BE9-F6FA-6631-9AB2B73D064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The Tools </a:t>
            </a:r>
          </a:p>
        </p:txBody>
      </p:sp>
    </p:spTree>
    <p:extLst>
      <p:ext uri="{BB962C8B-B14F-4D97-AF65-F5344CB8AC3E}">
        <p14:creationId xmlns:p14="http://schemas.microsoft.com/office/powerpoint/2010/main" val="1311595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6165-4620-85A4-C945-899A14377B2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08AB0F5-51AC-4657-466D-04F5894EDF6D}"/>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0B32E65E-16A0-D4BE-0F36-3F58183105C0}"/>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Safeguarding Culture </a:t>
            </a:r>
          </a:p>
        </p:txBody>
      </p:sp>
      <p:pic>
        <p:nvPicPr>
          <p:cNvPr id="4" name="Content Placeholder 4" descr="A logo with a black background&#10;&#10;Description automatically generated">
            <a:extLst>
              <a:ext uri="{FF2B5EF4-FFF2-40B4-BE49-F238E27FC236}">
                <a16:creationId xmlns:a16="http://schemas.microsoft.com/office/drawing/2014/main" id="{4A7DE309-C002-1D5A-6FA1-D49EE0B12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5C1267E9-CA98-B0CA-2C84-09192374C26C}"/>
              </a:ext>
            </a:extLst>
          </p:cNvPr>
          <p:cNvPicPr>
            <a:picLocks noChangeAspect="1"/>
          </p:cNvPicPr>
          <p:nvPr/>
        </p:nvPicPr>
        <p:blipFill>
          <a:blip r:embed="rId3"/>
          <a:stretch>
            <a:fillRect/>
          </a:stretch>
        </p:blipFill>
        <p:spPr>
          <a:xfrm>
            <a:off x="8160501" y="-685528"/>
            <a:ext cx="2667001" cy="2667001"/>
          </a:xfrm>
          <a:prstGeom prst="rect">
            <a:avLst/>
          </a:prstGeom>
        </p:spPr>
      </p:pic>
      <p:graphicFrame>
        <p:nvGraphicFramePr>
          <p:cNvPr id="3" name="Content Placeholder 2">
            <a:extLst>
              <a:ext uri="{FF2B5EF4-FFF2-40B4-BE49-F238E27FC236}">
                <a16:creationId xmlns:a16="http://schemas.microsoft.com/office/drawing/2014/main" id="{80DC5B33-3437-5A34-0722-32146C0AE33B}"/>
              </a:ext>
            </a:extLst>
          </p:cNvPr>
          <p:cNvGraphicFramePr>
            <a:graphicFrameLocks noGrp="1"/>
          </p:cNvGraphicFramePr>
          <p:nvPr/>
        </p:nvGraphicFramePr>
        <p:xfrm>
          <a:off x="3255607" y="1440724"/>
          <a:ext cx="5747771" cy="521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36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D332A-301F-E382-8DEB-5318BA56F6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4F06F17-F046-0BCA-0712-48CC336FBFEA}"/>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3BD96212-43BC-E1E1-5EE6-891D7F0E2A78}"/>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ea typeface="Calibri"/>
                <a:cs typeface="Calibri"/>
              </a:rPr>
              <a:t>Psychological Safety  </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03479327-EF8C-09DC-744B-E9DD86D45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AE94DA2F-5A3F-55A2-051C-F0E792528DF0}"/>
              </a:ext>
            </a:extLst>
          </p:cNvPr>
          <p:cNvPicPr>
            <a:picLocks noChangeAspect="1"/>
          </p:cNvPicPr>
          <p:nvPr/>
        </p:nvPicPr>
        <p:blipFill>
          <a:blip r:embed="rId4"/>
          <a:stretch>
            <a:fillRect/>
          </a:stretch>
        </p:blipFill>
        <p:spPr>
          <a:xfrm>
            <a:off x="8119533" y="-677334"/>
            <a:ext cx="2667001" cy="2667001"/>
          </a:xfrm>
          <a:prstGeom prst="rect">
            <a:avLst/>
          </a:prstGeom>
        </p:spPr>
      </p:pic>
      <p:pic>
        <p:nvPicPr>
          <p:cNvPr id="3" name="Picture 2" descr="A diagram of a diagram&#10;&#10;Description automatically generated">
            <a:extLst>
              <a:ext uri="{FF2B5EF4-FFF2-40B4-BE49-F238E27FC236}">
                <a16:creationId xmlns:a16="http://schemas.microsoft.com/office/drawing/2014/main" id="{9EC6FA74-8684-66AB-E964-F896CEA7BBEE}"/>
              </a:ext>
            </a:extLst>
          </p:cNvPr>
          <p:cNvPicPr>
            <a:picLocks noChangeAspect="1"/>
          </p:cNvPicPr>
          <p:nvPr/>
        </p:nvPicPr>
        <p:blipFill>
          <a:blip r:embed="rId5"/>
          <a:stretch>
            <a:fillRect/>
          </a:stretch>
        </p:blipFill>
        <p:spPr>
          <a:xfrm>
            <a:off x="2310581" y="1463368"/>
            <a:ext cx="7816646" cy="4930878"/>
          </a:xfrm>
          <a:prstGeom prst="rect">
            <a:avLst/>
          </a:prstGeom>
        </p:spPr>
      </p:pic>
      <p:sp>
        <p:nvSpPr>
          <p:cNvPr id="7" name="TextBox 6">
            <a:extLst>
              <a:ext uri="{FF2B5EF4-FFF2-40B4-BE49-F238E27FC236}">
                <a16:creationId xmlns:a16="http://schemas.microsoft.com/office/drawing/2014/main" id="{62C6D060-70FC-B214-F2FD-229C395B40A1}"/>
              </a:ext>
            </a:extLst>
          </p:cNvPr>
          <p:cNvSpPr txBox="1"/>
          <p:nvPr/>
        </p:nvSpPr>
        <p:spPr>
          <a:xfrm>
            <a:off x="10527071" y="5892799"/>
            <a:ext cx="14092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Thrive Global </a:t>
            </a:r>
            <a:endParaRPr lang="en-GB" dirty="0"/>
          </a:p>
        </p:txBody>
      </p:sp>
    </p:spTree>
    <p:extLst>
      <p:ext uri="{BB962C8B-B14F-4D97-AF65-F5344CB8AC3E}">
        <p14:creationId xmlns:p14="http://schemas.microsoft.com/office/powerpoint/2010/main" val="36230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i="1" dirty="0">
                <a:solidFill>
                  <a:schemeClr val="tx2"/>
                </a:solidFill>
              </a:rPr>
              <a:t>Child Friendly </a:t>
            </a:r>
            <a:br>
              <a:rPr lang="en-GB" sz="4000" i="1" dirty="0">
                <a:solidFill>
                  <a:schemeClr val="tx2"/>
                </a:solidFill>
              </a:rPr>
            </a:br>
            <a:r>
              <a:rPr lang="en-GB" sz="4000" i="1" dirty="0">
                <a:solidFill>
                  <a:schemeClr val="tx2"/>
                </a:solidFill>
              </a:rPr>
              <a:t>Referral Routes </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b">
            <a:normAutofit fontScale="92500"/>
          </a:bodyPr>
          <a:lstStyle/>
          <a:p>
            <a:pPr algn="l"/>
            <a:r>
              <a:rPr lang="en-GB" sz="3900" i="1">
                <a:solidFill>
                  <a:schemeClr val="tx2"/>
                </a:solidFill>
              </a:rPr>
              <a:t>Christine Franklin</a:t>
            </a:r>
            <a:endParaRPr lang="en-GB" sz="3900" i="1">
              <a:solidFill>
                <a:schemeClr val="tx2"/>
              </a:solidFill>
              <a:ea typeface="Calibri"/>
              <a:cs typeface="Calibri"/>
            </a:endParaRPr>
          </a:p>
          <a:p>
            <a:pPr algn="l"/>
            <a:r>
              <a:rPr lang="en-GB" sz="2600" i="1" dirty="0">
                <a:solidFill>
                  <a:schemeClr val="tx2"/>
                </a:solidFill>
                <a:ea typeface="Calibri"/>
                <a:cs typeface="Calibri"/>
              </a:rPr>
              <a:t>Director of Safeguarding and Inclusion </a:t>
            </a:r>
          </a:p>
          <a:p>
            <a:pPr algn="l"/>
            <a:r>
              <a:rPr lang="en-GB" sz="2600" i="1" dirty="0">
                <a:solidFill>
                  <a:schemeClr val="tx2"/>
                </a:solidFill>
              </a:rPr>
              <a:t>Academy Transformation Trust </a:t>
            </a:r>
            <a:endParaRPr lang="en-GB" sz="2600" i="1" dirty="0">
              <a:solidFill>
                <a:schemeClr val="tx2"/>
              </a:solidFill>
              <a:ea typeface="Calibri"/>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2327302" cy="646331"/>
          </a:xfrm>
          <a:prstGeom prst="rect">
            <a:avLst/>
          </a:prstGeom>
          <a:noFill/>
        </p:spPr>
        <p:txBody>
          <a:bodyPr wrap="square" lIns="91440" tIns="45720" rIns="91440" bIns="45720" rtlCol="0" anchor="t">
            <a:spAutoFit/>
          </a:bodyPr>
          <a:lstStyle/>
          <a:p>
            <a:r>
              <a:rPr lang="en-GB" dirty="0">
                <a:solidFill>
                  <a:schemeClr val="accent3">
                    <a:lumMod val="60000"/>
                    <a:lumOff val="40000"/>
                  </a:schemeClr>
                </a:solidFill>
              </a:rPr>
              <a:t>Session Number 2.1</a:t>
            </a:r>
          </a:p>
          <a:p>
            <a:endParaRPr lang="en-GB" dirty="0">
              <a:solidFill>
                <a:schemeClr val="accent3">
                  <a:lumMod val="60000"/>
                  <a:lumOff val="40000"/>
                </a:schemeClr>
              </a:solidFill>
              <a:ea typeface="Calibri"/>
              <a:cs typeface="Calibri"/>
            </a:endParaRPr>
          </a:p>
        </p:txBody>
      </p:sp>
      <p:pic>
        <p:nvPicPr>
          <p:cNvPr id="8" name="Picture 7" descr="A blue circle with grey text&#10;&#10;Description automatically generated">
            <a:extLst>
              <a:ext uri="{FF2B5EF4-FFF2-40B4-BE49-F238E27FC236}">
                <a16:creationId xmlns:a16="http://schemas.microsoft.com/office/drawing/2014/main" id="{7DADB7CD-45A4-D1D5-720D-434E940F5062}"/>
              </a:ext>
            </a:extLst>
          </p:cNvPr>
          <p:cNvPicPr>
            <a:picLocks noChangeAspect="1"/>
          </p:cNvPicPr>
          <p:nvPr/>
        </p:nvPicPr>
        <p:blipFill>
          <a:blip r:embed="rId4"/>
          <a:stretch>
            <a:fillRect/>
          </a:stretch>
        </p:blipFill>
        <p:spPr>
          <a:xfrm>
            <a:off x="8695267" y="-550334"/>
            <a:ext cx="3649134" cy="3649134"/>
          </a:xfrm>
          <a:prstGeom prst="rect">
            <a:avLst/>
          </a:prstGeom>
        </p:spPr>
      </p:pic>
    </p:spTree>
    <p:extLst>
      <p:ext uri="{BB962C8B-B14F-4D97-AF65-F5344CB8AC3E}">
        <p14:creationId xmlns:p14="http://schemas.microsoft.com/office/powerpoint/2010/main" val="367004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6BCF5-2A55-DCEF-795D-230E4077272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158B58-AFFF-F543-BFBF-7A31D2D96072}"/>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5750FA50-E049-8E3F-9487-F16128B9A89E}"/>
              </a:ext>
            </a:extLst>
          </p:cNvPr>
          <p:cNvSpPr>
            <a:spLocks noGrp="1"/>
          </p:cNvSpPr>
          <p:nvPr>
            <p:ph type="title"/>
          </p:nvPr>
        </p:nvSpPr>
        <p:spPr>
          <a:xfrm>
            <a:off x="-65828" y="-34330"/>
            <a:ext cx="10515600" cy="1325563"/>
          </a:xfrm>
        </p:spPr>
        <p:txBody>
          <a:bodyPr>
            <a:normAutofit/>
          </a:bodyPr>
          <a:lstStyle/>
          <a:p>
            <a:r>
              <a:rPr lang="en-GB" b="1" dirty="0">
                <a:solidFill>
                  <a:schemeClr val="accent1"/>
                </a:solidFill>
                <a:latin typeface="+mn-lt"/>
              </a:rPr>
              <a:t>Training: Foundations for Culture</a:t>
            </a:r>
            <a:r>
              <a:rPr lang="en-GB" sz="5400" b="1" dirty="0">
                <a:solidFill>
                  <a:schemeClr val="accent1"/>
                </a:solidFill>
                <a:latin typeface="+mn-lt"/>
              </a:rPr>
              <a:t>  </a:t>
            </a:r>
          </a:p>
        </p:txBody>
      </p:sp>
      <p:pic>
        <p:nvPicPr>
          <p:cNvPr id="4" name="Content Placeholder 4" descr="A logo with a black background&#10;&#10;Description automatically generated">
            <a:extLst>
              <a:ext uri="{FF2B5EF4-FFF2-40B4-BE49-F238E27FC236}">
                <a16:creationId xmlns:a16="http://schemas.microsoft.com/office/drawing/2014/main" id="{38EBF704-A0AE-415E-1962-5CB4E3346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C035A8E4-C429-5027-CE5A-487126AF3DAB}"/>
              </a:ext>
            </a:extLst>
          </p:cNvPr>
          <p:cNvPicPr>
            <a:picLocks noChangeAspect="1"/>
          </p:cNvPicPr>
          <p:nvPr/>
        </p:nvPicPr>
        <p:blipFill>
          <a:blip r:embed="rId3"/>
          <a:stretch>
            <a:fillRect/>
          </a:stretch>
        </p:blipFill>
        <p:spPr>
          <a:xfrm>
            <a:off x="8119533" y="-677334"/>
            <a:ext cx="2667001" cy="2667001"/>
          </a:xfrm>
          <a:prstGeom prst="rect">
            <a:avLst/>
          </a:prstGeom>
        </p:spPr>
      </p:pic>
      <p:graphicFrame>
        <p:nvGraphicFramePr>
          <p:cNvPr id="3" name="Content Placeholder 2">
            <a:extLst>
              <a:ext uri="{FF2B5EF4-FFF2-40B4-BE49-F238E27FC236}">
                <a16:creationId xmlns:a16="http://schemas.microsoft.com/office/drawing/2014/main" id="{15DBEAEC-43A8-3963-28D7-E99034FAD998}"/>
              </a:ext>
            </a:extLst>
          </p:cNvPr>
          <p:cNvGraphicFramePr>
            <a:graphicFrameLocks noGrp="1"/>
          </p:cNvGraphicFramePr>
          <p:nvPr>
            <p:ph idx="1"/>
          </p:nvPr>
        </p:nvGraphicFramePr>
        <p:xfrm>
          <a:off x="481013" y="1733550"/>
          <a:ext cx="1160621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125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73778-FB0F-CBA8-75EB-533D4F30456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48F4707-AFDC-AFEE-0534-BFBEB6917B9A}"/>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A4D04654-14AE-6DD6-0979-9A5C426A2647}"/>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Safe Spaces </a:t>
            </a:r>
          </a:p>
        </p:txBody>
      </p:sp>
      <p:pic>
        <p:nvPicPr>
          <p:cNvPr id="4" name="Content Placeholder 4" descr="A logo with a black background&#10;&#10;Description automatically generated">
            <a:extLst>
              <a:ext uri="{FF2B5EF4-FFF2-40B4-BE49-F238E27FC236}">
                <a16:creationId xmlns:a16="http://schemas.microsoft.com/office/drawing/2014/main" id="{CB7C95E5-CF65-FB8F-C803-1B8BDE997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3" name="Content Placeholder 2" descr="A group of stuffed toys on a table&#10;&#10;Description automatically generated">
            <a:extLst>
              <a:ext uri="{FF2B5EF4-FFF2-40B4-BE49-F238E27FC236}">
                <a16:creationId xmlns:a16="http://schemas.microsoft.com/office/drawing/2014/main" id="{1E1C8B98-7E93-F8C8-893E-F92B8D85E1EE}"/>
              </a:ext>
            </a:extLst>
          </p:cNvPr>
          <p:cNvPicPr>
            <a:picLocks noGrp="1" noChangeAspect="1"/>
          </p:cNvPicPr>
          <p:nvPr>
            <p:ph idx="1"/>
          </p:nvPr>
        </p:nvPicPr>
        <p:blipFill>
          <a:blip r:embed="rId3"/>
          <a:stretch>
            <a:fillRect/>
          </a:stretch>
        </p:blipFill>
        <p:spPr>
          <a:xfrm>
            <a:off x="9075932" y="1364840"/>
            <a:ext cx="2766169" cy="1844113"/>
          </a:xfrm>
        </p:spPr>
      </p:pic>
      <p:pic>
        <p:nvPicPr>
          <p:cNvPr id="6" name="Picture 5" descr="A blue circle with grey text&#10;&#10;Description automatically generated">
            <a:extLst>
              <a:ext uri="{FF2B5EF4-FFF2-40B4-BE49-F238E27FC236}">
                <a16:creationId xmlns:a16="http://schemas.microsoft.com/office/drawing/2014/main" id="{30C8E420-6888-FF49-64A4-0E52E6B52A96}"/>
              </a:ext>
            </a:extLst>
          </p:cNvPr>
          <p:cNvPicPr>
            <a:picLocks noChangeAspect="1"/>
          </p:cNvPicPr>
          <p:nvPr/>
        </p:nvPicPr>
        <p:blipFill>
          <a:blip r:embed="rId4"/>
          <a:stretch>
            <a:fillRect/>
          </a:stretch>
        </p:blipFill>
        <p:spPr>
          <a:xfrm>
            <a:off x="8119533" y="-677334"/>
            <a:ext cx="2667001" cy="2667001"/>
          </a:xfrm>
          <a:prstGeom prst="rect">
            <a:avLst/>
          </a:prstGeom>
        </p:spPr>
      </p:pic>
      <p:sp>
        <p:nvSpPr>
          <p:cNvPr id="7" name="TextBox 6">
            <a:extLst>
              <a:ext uri="{FF2B5EF4-FFF2-40B4-BE49-F238E27FC236}">
                <a16:creationId xmlns:a16="http://schemas.microsoft.com/office/drawing/2014/main" id="{EC8A4AC4-1FE6-C2E3-B76F-8389DAEC261C}"/>
              </a:ext>
            </a:extLst>
          </p:cNvPr>
          <p:cNvSpPr txBox="1"/>
          <p:nvPr/>
        </p:nvSpPr>
        <p:spPr>
          <a:xfrm>
            <a:off x="445183" y="1477842"/>
            <a:ext cx="725620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dirty="0">
                <a:cs typeface="Calibri" panose="020F0502020204030204"/>
              </a:rPr>
              <a:t>Warm Strict Culture </a:t>
            </a:r>
          </a:p>
          <a:p>
            <a:pPr marL="285750" indent="-285750">
              <a:buFont typeface="Arial"/>
              <a:buChar char="•"/>
            </a:pPr>
            <a:r>
              <a:rPr lang="en-GB" sz="2400" dirty="0">
                <a:cs typeface="Calibri" panose="020F0502020204030204"/>
              </a:rPr>
              <a:t>Student Voice </a:t>
            </a:r>
          </a:p>
          <a:p>
            <a:pPr marL="285750" indent="-285750">
              <a:buFont typeface="Arial"/>
              <a:buChar char="•"/>
            </a:pPr>
            <a:r>
              <a:rPr lang="en-GB" sz="2400" dirty="0">
                <a:cs typeface="Calibri" panose="020F0502020204030204"/>
              </a:rPr>
              <a:t>Inclusive Policies (Behaviour, Attendance etc) </a:t>
            </a:r>
          </a:p>
          <a:p>
            <a:pPr marL="285750" indent="-285750">
              <a:buFont typeface="Arial"/>
              <a:buChar char="•"/>
            </a:pPr>
            <a:r>
              <a:rPr lang="en-GB" sz="2400" dirty="0">
                <a:cs typeface="Calibri" panose="020F0502020204030204"/>
              </a:rPr>
              <a:t>Reward and Praise Systems </a:t>
            </a:r>
          </a:p>
          <a:p>
            <a:pPr marL="285750" indent="-285750">
              <a:buFont typeface="Arial"/>
              <a:buChar char="•"/>
            </a:pPr>
            <a:r>
              <a:rPr lang="en-GB" sz="2400" dirty="0">
                <a:cs typeface="Calibri" panose="020F0502020204030204"/>
              </a:rPr>
              <a:t>Emotional Literacy Toolbox </a:t>
            </a:r>
            <a:endParaRPr lang="en-US" sz="2400" dirty="0">
              <a:cs typeface="Calibri"/>
            </a:endParaRPr>
          </a:p>
          <a:p>
            <a:pPr marL="285750" indent="-285750">
              <a:buFont typeface="Arial"/>
              <a:buChar char="•"/>
            </a:pPr>
            <a:r>
              <a:rPr lang="en-GB" sz="2400" dirty="0">
                <a:cs typeface="Calibri" panose="020F0502020204030204"/>
              </a:rPr>
              <a:t>Clubs and support groups that foster belonging and lack judgement</a:t>
            </a:r>
            <a:endParaRPr lang="en-GB" sz="2400">
              <a:cs typeface="Calibri" panose="020F0502020204030204"/>
            </a:endParaRPr>
          </a:p>
          <a:p>
            <a:pPr marL="285750" indent="-285750">
              <a:buFont typeface="Arial"/>
              <a:buChar char="•"/>
            </a:pPr>
            <a:r>
              <a:rPr lang="en-GB" sz="2400" dirty="0">
                <a:cs typeface="Calibri" panose="020F0502020204030204"/>
              </a:rPr>
              <a:t>Reflection corners </a:t>
            </a:r>
            <a:endParaRPr lang="en-GB" sz="2400">
              <a:cs typeface="Calibri" panose="020F0502020204030204"/>
            </a:endParaRPr>
          </a:p>
          <a:p>
            <a:pPr marL="285750" indent="-285750">
              <a:buFont typeface="Arial"/>
              <a:buChar char="•"/>
            </a:pPr>
            <a:r>
              <a:rPr lang="en-GB" sz="2400" dirty="0">
                <a:cs typeface="Calibri" panose="020F0502020204030204"/>
              </a:rPr>
              <a:t>Social time support spaces </a:t>
            </a:r>
            <a:endParaRPr lang="en-GB" sz="2400">
              <a:cs typeface="Calibri" panose="020F0502020204030204"/>
            </a:endParaRPr>
          </a:p>
          <a:p>
            <a:pPr marL="285750" indent="-285750">
              <a:buFont typeface="Arial"/>
              <a:buChar char="•"/>
            </a:pPr>
            <a:r>
              <a:rPr lang="en-GB" sz="2400" dirty="0">
                <a:cs typeface="Calibri" panose="020F0502020204030204"/>
              </a:rPr>
              <a:t>Mental Health First Aiders and Peer Supporter Access </a:t>
            </a:r>
          </a:p>
          <a:p>
            <a:pPr marL="285750" indent="-285750">
              <a:buFont typeface="Arial"/>
              <a:buChar char="•"/>
            </a:pPr>
            <a:r>
              <a:rPr lang="en-GB" sz="2400" dirty="0">
                <a:cs typeface="Calibri" panose="020F0502020204030204"/>
              </a:rPr>
              <a:t>Non-confrontational atmosphere (Busy hands!) </a:t>
            </a:r>
          </a:p>
          <a:p>
            <a:pPr marL="285750" indent="-285750">
              <a:buFont typeface="Arial"/>
              <a:buChar char="•"/>
            </a:pPr>
            <a:r>
              <a:rPr lang="en-GB" sz="2400" dirty="0">
                <a:cs typeface="Calibri" panose="020F0502020204030204"/>
              </a:rPr>
              <a:t>Allowing sensory breaks </a:t>
            </a:r>
            <a:endParaRPr lang="en-GB" sz="2400">
              <a:cs typeface="Calibri" panose="020F0502020204030204"/>
            </a:endParaRPr>
          </a:p>
          <a:p>
            <a:pPr marL="285750" indent="-285750">
              <a:buFont typeface="Arial"/>
              <a:buChar char="•"/>
            </a:pPr>
            <a:r>
              <a:rPr lang="en-GB" sz="2400" dirty="0">
                <a:cs typeface="Calibri" panose="020F0502020204030204"/>
              </a:rPr>
              <a:t>Recognising the link between Neurodiverse traits and trauma traits </a:t>
            </a:r>
            <a:endParaRPr lang="en-GB" sz="2400">
              <a:cs typeface="Calibri" panose="020F0502020204030204"/>
            </a:endParaRPr>
          </a:p>
        </p:txBody>
      </p:sp>
      <p:pic>
        <p:nvPicPr>
          <p:cNvPr id="8" name="Picture 7" descr="Image result for sensory corner">
            <a:extLst>
              <a:ext uri="{FF2B5EF4-FFF2-40B4-BE49-F238E27FC236}">
                <a16:creationId xmlns:a16="http://schemas.microsoft.com/office/drawing/2014/main" id="{70B64025-2864-0642-AF40-95F36E7DF5AF}"/>
              </a:ext>
            </a:extLst>
          </p:cNvPr>
          <p:cNvPicPr>
            <a:picLocks noChangeAspect="1"/>
          </p:cNvPicPr>
          <p:nvPr/>
        </p:nvPicPr>
        <p:blipFill>
          <a:blip r:embed="rId5"/>
          <a:stretch>
            <a:fillRect/>
          </a:stretch>
        </p:blipFill>
        <p:spPr>
          <a:xfrm>
            <a:off x="9073893" y="3252429"/>
            <a:ext cx="2753954" cy="3450303"/>
          </a:xfrm>
          <a:prstGeom prst="rect">
            <a:avLst/>
          </a:prstGeom>
        </p:spPr>
      </p:pic>
    </p:spTree>
    <p:extLst>
      <p:ext uri="{BB962C8B-B14F-4D97-AF65-F5344CB8AC3E}">
        <p14:creationId xmlns:p14="http://schemas.microsoft.com/office/powerpoint/2010/main" val="18017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35737-28AC-4C2E-D5AD-94A12E020C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C86DBA6-E03B-65A5-F796-3F97718FC81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CA3EA56F-6BFF-AF94-B274-031D34715942}"/>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Emotional Literacy </a:t>
            </a:r>
          </a:p>
        </p:txBody>
      </p:sp>
      <p:pic>
        <p:nvPicPr>
          <p:cNvPr id="4" name="Content Placeholder 4" descr="A logo with a black background&#10;&#10;Description automatically generated">
            <a:extLst>
              <a:ext uri="{FF2B5EF4-FFF2-40B4-BE49-F238E27FC236}">
                <a16:creationId xmlns:a16="http://schemas.microsoft.com/office/drawing/2014/main" id="{FECA83AF-3932-36AA-6DC4-E06D7DC74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5657C45F-32F4-1CD8-A18A-0F3E6E7E78FD}"/>
              </a:ext>
            </a:extLst>
          </p:cNvPr>
          <p:cNvPicPr>
            <a:picLocks noChangeAspect="1"/>
          </p:cNvPicPr>
          <p:nvPr/>
        </p:nvPicPr>
        <p:blipFill>
          <a:blip r:embed="rId3"/>
          <a:stretch>
            <a:fillRect/>
          </a:stretch>
        </p:blipFill>
        <p:spPr>
          <a:xfrm>
            <a:off x="8119533" y="-677334"/>
            <a:ext cx="2667001" cy="2667001"/>
          </a:xfrm>
          <a:prstGeom prst="rect">
            <a:avLst/>
          </a:prstGeom>
        </p:spPr>
      </p:pic>
      <p:pic>
        <p:nvPicPr>
          <p:cNvPr id="9" name="Content Placeholder 8" descr="Emotional Intelligence Coaching London, UK | EI / EQ Coach">
            <a:extLst>
              <a:ext uri="{FF2B5EF4-FFF2-40B4-BE49-F238E27FC236}">
                <a16:creationId xmlns:a16="http://schemas.microsoft.com/office/drawing/2014/main" id="{ECDA7368-C610-24A3-9C0F-7B37A3803938}"/>
              </a:ext>
            </a:extLst>
          </p:cNvPr>
          <p:cNvPicPr>
            <a:picLocks noGrp="1" noChangeAspect="1"/>
          </p:cNvPicPr>
          <p:nvPr>
            <p:ph idx="1"/>
          </p:nvPr>
        </p:nvPicPr>
        <p:blipFill>
          <a:blip r:embed="rId4"/>
          <a:stretch>
            <a:fillRect/>
          </a:stretch>
        </p:blipFill>
        <p:spPr>
          <a:xfrm>
            <a:off x="434806" y="1651907"/>
            <a:ext cx="4351338" cy="4351338"/>
          </a:xfrm>
        </p:spPr>
      </p:pic>
      <p:sp>
        <p:nvSpPr>
          <p:cNvPr id="11" name="TextBox 10">
            <a:extLst>
              <a:ext uri="{FF2B5EF4-FFF2-40B4-BE49-F238E27FC236}">
                <a16:creationId xmlns:a16="http://schemas.microsoft.com/office/drawing/2014/main" id="{C983E06A-3A0B-94F5-686B-891CD57358FB}"/>
              </a:ext>
            </a:extLst>
          </p:cNvPr>
          <p:cNvSpPr txBox="1"/>
          <p:nvPr/>
        </p:nvSpPr>
        <p:spPr>
          <a:xfrm>
            <a:off x="4830537" y="1820635"/>
            <a:ext cx="729887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Being able to articulate emotions, from an early age is beneficial for both students and educators: </a:t>
            </a:r>
          </a:p>
          <a:p>
            <a:endParaRPr lang="en-GB" sz="2000" dirty="0">
              <a:cs typeface="Calibri"/>
            </a:endParaRPr>
          </a:p>
          <a:p>
            <a:pPr marL="285750" indent="-285750">
              <a:buFont typeface="Arial"/>
              <a:buChar char="•"/>
            </a:pPr>
            <a:r>
              <a:rPr lang="en-GB" sz="2000" dirty="0">
                <a:cs typeface="Calibri"/>
              </a:rPr>
              <a:t>Articulate what they are feeling</a:t>
            </a:r>
          </a:p>
          <a:p>
            <a:pPr marL="285750" indent="-285750">
              <a:buFont typeface="Arial"/>
              <a:buChar char="•"/>
            </a:pPr>
            <a:r>
              <a:rPr lang="en-GB" sz="2000" dirty="0">
                <a:cs typeface="Calibri"/>
              </a:rPr>
              <a:t>More likely to disclose </a:t>
            </a:r>
          </a:p>
          <a:p>
            <a:pPr marL="285750" indent="-285750">
              <a:buFont typeface="Arial"/>
              <a:buChar char="•"/>
            </a:pPr>
            <a:r>
              <a:rPr lang="en-GB" sz="2000" dirty="0">
                <a:cs typeface="Calibri"/>
              </a:rPr>
              <a:t>Improved wellbeing </a:t>
            </a:r>
          </a:p>
          <a:p>
            <a:pPr marL="285750" indent="-285750">
              <a:buFont typeface="Arial"/>
              <a:buChar char="•"/>
            </a:pPr>
            <a:r>
              <a:rPr lang="en-GB" sz="2000" dirty="0">
                <a:cs typeface="Calibri"/>
              </a:rPr>
              <a:t>Improved resilience </a:t>
            </a:r>
          </a:p>
          <a:p>
            <a:pPr marL="285750" indent="-285750">
              <a:buFont typeface="Arial"/>
              <a:buChar char="•"/>
            </a:pPr>
            <a:r>
              <a:rPr lang="en-GB" sz="2000" dirty="0">
                <a:cs typeface="Calibri"/>
              </a:rPr>
              <a:t>Less likely to get excluded (SEMH and SLCN two highest occurring needs in students with exclusions in the UK) </a:t>
            </a:r>
          </a:p>
          <a:p>
            <a:pPr marL="285750" indent="-285750">
              <a:buFont typeface="Arial"/>
              <a:buChar char="•"/>
            </a:pPr>
            <a:endParaRPr lang="en-GB" sz="2000" dirty="0">
              <a:cs typeface="Calibri"/>
            </a:endParaRPr>
          </a:p>
          <a:p>
            <a:pPr algn="ctr"/>
            <a:r>
              <a:rPr lang="en-GB" sz="2000" b="1" dirty="0">
                <a:cs typeface="Calibri"/>
              </a:rPr>
              <a:t>Some great</a:t>
            </a:r>
            <a:r>
              <a:rPr lang="en-GB" sz="2000" b="1" i="1" dirty="0">
                <a:cs typeface="Calibri"/>
              </a:rPr>
              <a:t> intervention</a:t>
            </a:r>
            <a:r>
              <a:rPr lang="en-GB" sz="2000" b="1" dirty="0">
                <a:cs typeface="Calibri"/>
              </a:rPr>
              <a:t> packages to trial include: ELSA, Thrive, Draw and Talk </a:t>
            </a:r>
          </a:p>
          <a:p>
            <a:pPr algn="ctr"/>
            <a:r>
              <a:rPr lang="en-GB" sz="2000" b="1" i="1" dirty="0">
                <a:cs typeface="Calibri"/>
              </a:rPr>
              <a:t>Whole school emotional literacy programs</a:t>
            </a:r>
            <a:r>
              <a:rPr lang="en-GB" sz="2000" b="1" dirty="0">
                <a:cs typeface="Calibri"/>
              </a:rPr>
              <a:t>: Zones of Regulation, ELSA</a:t>
            </a:r>
          </a:p>
        </p:txBody>
      </p:sp>
    </p:spTree>
    <p:extLst>
      <p:ext uri="{BB962C8B-B14F-4D97-AF65-F5344CB8AC3E}">
        <p14:creationId xmlns:p14="http://schemas.microsoft.com/office/powerpoint/2010/main" val="146672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0310D-540C-7C46-A660-4FDB3B6A62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B67E8D2-444F-468B-C1B4-3203EDDE7B7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C638DEAF-EE00-AC01-AE92-F1926D300FB1}"/>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Verbal Routes </a:t>
            </a:r>
          </a:p>
        </p:txBody>
      </p:sp>
      <p:pic>
        <p:nvPicPr>
          <p:cNvPr id="4" name="Content Placeholder 4" descr="A logo with a black background&#10;&#10;Description automatically generated">
            <a:extLst>
              <a:ext uri="{FF2B5EF4-FFF2-40B4-BE49-F238E27FC236}">
                <a16:creationId xmlns:a16="http://schemas.microsoft.com/office/drawing/2014/main" id="{9631152F-097C-849E-D3DF-8A1C85358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3" name="Content Placeholder 2">
            <a:extLst>
              <a:ext uri="{FF2B5EF4-FFF2-40B4-BE49-F238E27FC236}">
                <a16:creationId xmlns:a16="http://schemas.microsoft.com/office/drawing/2014/main" id="{47D248D3-C382-9239-BD4B-0F37852AAC49}"/>
              </a:ext>
            </a:extLst>
          </p:cNvPr>
          <p:cNvGraphicFramePr>
            <a:graphicFrameLocks noGrp="1"/>
          </p:cNvGraphicFramePr>
          <p:nvPr>
            <p:ph idx="1"/>
          </p:nvPr>
        </p:nvGraphicFramePr>
        <p:xfrm>
          <a:off x="481013" y="1733550"/>
          <a:ext cx="116062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circle with grey text&#10;&#10;Description automatically generated">
            <a:extLst>
              <a:ext uri="{FF2B5EF4-FFF2-40B4-BE49-F238E27FC236}">
                <a16:creationId xmlns:a16="http://schemas.microsoft.com/office/drawing/2014/main" id="{392D7C10-FCDF-15C6-5E34-621B51FC06BE}"/>
              </a:ext>
            </a:extLst>
          </p:cNvPr>
          <p:cNvPicPr>
            <a:picLocks noChangeAspect="1"/>
          </p:cNvPicPr>
          <p:nvPr/>
        </p:nvPicPr>
        <p:blipFill>
          <a:blip r:embed="rId8"/>
          <a:stretch>
            <a:fillRect/>
          </a:stretch>
        </p:blipFill>
        <p:spPr>
          <a:xfrm>
            <a:off x="8119533" y="-677334"/>
            <a:ext cx="2667001" cy="2667001"/>
          </a:xfrm>
          <a:prstGeom prst="rect">
            <a:avLst/>
          </a:prstGeom>
        </p:spPr>
      </p:pic>
    </p:spTree>
    <p:extLst>
      <p:ext uri="{BB962C8B-B14F-4D97-AF65-F5344CB8AC3E}">
        <p14:creationId xmlns:p14="http://schemas.microsoft.com/office/powerpoint/2010/main" val="393778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5343C-A99C-CD12-8573-1B534D3A8D3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743DEDC-FBFB-3613-3AB3-50F0E4923118}"/>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76C7A9A2-8B6A-539A-1448-0188019FB650}"/>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Non-Verbal Routes  </a:t>
            </a:r>
          </a:p>
        </p:txBody>
      </p:sp>
      <p:pic>
        <p:nvPicPr>
          <p:cNvPr id="4" name="Content Placeholder 4" descr="A logo with a black background&#10;&#10;Description automatically generated">
            <a:extLst>
              <a:ext uri="{FF2B5EF4-FFF2-40B4-BE49-F238E27FC236}">
                <a16:creationId xmlns:a16="http://schemas.microsoft.com/office/drawing/2014/main" id="{3C24F669-37DB-C186-BCD8-0C6105F50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3" name="Content Placeholder 2">
            <a:extLst>
              <a:ext uri="{FF2B5EF4-FFF2-40B4-BE49-F238E27FC236}">
                <a16:creationId xmlns:a16="http://schemas.microsoft.com/office/drawing/2014/main" id="{3C21DEAE-909E-0120-8007-62156F43A135}"/>
              </a:ext>
            </a:extLst>
          </p:cNvPr>
          <p:cNvGraphicFramePr>
            <a:graphicFrameLocks noGrp="1"/>
          </p:cNvGraphicFramePr>
          <p:nvPr>
            <p:ph idx="1"/>
          </p:nvPr>
        </p:nvGraphicFramePr>
        <p:xfrm>
          <a:off x="481013" y="1733550"/>
          <a:ext cx="116062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circle with grey text&#10;&#10;Description automatically generated">
            <a:extLst>
              <a:ext uri="{FF2B5EF4-FFF2-40B4-BE49-F238E27FC236}">
                <a16:creationId xmlns:a16="http://schemas.microsoft.com/office/drawing/2014/main" id="{9E763EE7-8193-80A3-C426-36B198AA88CB}"/>
              </a:ext>
            </a:extLst>
          </p:cNvPr>
          <p:cNvPicPr>
            <a:picLocks noChangeAspect="1"/>
          </p:cNvPicPr>
          <p:nvPr/>
        </p:nvPicPr>
        <p:blipFill>
          <a:blip r:embed="rId8"/>
          <a:stretch>
            <a:fillRect/>
          </a:stretch>
        </p:blipFill>
        <p:spPr>
          <a:xfrm>
            <a:off x="8119533" y="-677334"/>
            <a:ext cx="2667001" cy="2667001"/>
          </a:xfrm>
          <a:prstGeom prst="rect">
            <a:avLst/>
          </a:prstGeom>
        </p:spPr>
      </p:pic>
    </p:spTree>
    <p:extLst>
      <p:ext uri="{BB962C8B-B14F-4D97-AF65-F5344CB8AC3E}">
        <p14:creationId xmlns:p14="http://schemas.microsoft.com/office/powerpoint/2010/main" val="90627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3511-9AC9-647A-F02E-1BFC46380BF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7B168F-C1A3-9784-CAA4-94C10931056E}"/>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A879A289-5098-8632-7238-A85C02E60BAB}"/>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Online Routes </a:t>
            </a:r>
          </a:p>
        </p:txBody>
      </p:sp>
      <p:pic>
        <p:nvPicPr>
          <p:cNvPr id="4" name="Content Placeholder 4" descr="A logo with a black background&#10;&#10;Description automatically generated">
            <a:extLst>
              <a:ext uri="{FF2B5EF4-FFF2-40B4-BE49-F238E27FC236}">
                <a16:creationId xmlns:a16="http://schemas.microsoft.com/office/drawing/2014/main" id="{1A8C0495-F7D8-3E06-801C-C1BF1D449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graphicFrame>
        <p:nvGraphicFramePr>
          <p:cNvPr id="3" name="Content Placeholder 2">
            <a:extLst>
              <a:ext uri="{FF2B5EF4-FFF2-40B4-BE49-F238E27FC236}">
                <a16:creationId xmlns:a16="http://schemas.microsoft.com/office/drawing/2014/main" id="{B085539E-859B-7721-FD80-B1CC4F1E661A}"/>
              </a:ext>
            </a:extLst>
          </p:cNvPr>
          <p:cNvGraphicFramePr>
            <a:graphicFrameLocks noGrp="1"/>
          </p:cNvGraphicFramePr>
          <p:nvPr>
            <p:ph idx="1"/>
          </p:nvPr>
        </p:nvGraphicFramePr>
        <p:xfrm>
          <a:off x="481013" y="1733550"/>
          <a:ext cx="116062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circle with grey text&#10;&#10;Description automatically generated">
            <a:extLst>
              <a:ext uri="{FF2B5EF4-FFF2-40B4-BE49-F238E27FC236}">
                <a16:creationId xmlns:a16="http://schemas.microsoft.com/office/drawing/2014/main" id="{6292078D-5044-F06F-B377-8DC6D4256AD7}"/>
              </a:ext>
            </a:extLst>
          </p:cNvPr>
          <p:cNvPicPr>
            <a:picLocks noChangeAspect="1"/>
          </p:cNvPicPr>
          <p:nvPr/>
        </p:nvPicPr>
        <p:blipFill>
          <a:blip r:embed="rId8"/>
          <a:stretch>
            <a:fillRect/>
          </a:stretch>
        </p:blipFill>
        <p:spPr>
          <a:xfrm>
            <a:off x="8119533" y="-677334"/>
            <a:ext cx="2667001" cy="2667001"/>
          </a:xfrm>
          <a:prstGeom prst="rect">
            <a:avLst/>
          </a:prstGeom>
        </p:spPr>
      </p:pic>
    </p:spTree>
    <p:extLst>
      <p:ext uri="{BB962C8B-B14F-4D97-AF65-F5344CB8AC3E}">
        <p14:creationId xmlns:p14="http://schemas.microsoft.com/office/powerpoint/2010/main" val="37521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35737-28AC-4C2E-D5AD-94A12E020C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C86DBA6-E03B-65A5-F796-3F97718FC81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CA3EA56F-6BFF-AF94-B274-031D34715942}"/>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When it works?  </a:t>
            </a:r>
          </a:p>
        </p:txBody>
      </p:sp>
      <p:pic>
        <p:nvPicPr>
          <p:cNvPr id="4" name="Content Placeholder 4" descr="A logo with a black background&#10;&#10;Description automatically generated">
            <a:extLst>
              <a:ext uri="{FF2B5EF4-FFF2-40B4-BE49-F238E27FC236}">
                <a16:creationId xmlns:a16="http://schemas.microsoft.com/office/drawing/2014/main" id="{FECA83AF-3932-36AA-6DC4-E06D7DC74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5657C45F-32F4-1CD8-A18A-0F3E6E7E78FD}"/>
              </a:ext>
            </a:extLst>
          </p:cNvPr>
          <p:cNvPicPr>
            <a:picLocks noChangeAspect="1"/>
          </p:cNvPicPr>
          <p:nvPr/>
        </p:nvPicPr>
        <p:blipFill>
          <a:blip r:embed="rId4"/>
          <a:stretch>
            <a:fillRect/>
          </a:stretch>
        </p:blipFill>
        <p:spPr>
          <a:xfrm>
            <a:off x="8119533" y="-677334"/>
            <a:ext cx="2667001" cy="2667001"/>
          </a:xfrm>
          <a:prstGeom prst="rect">
            <a:avLst/>
          </a:prstGeom>
        </p:spPr>
      </p:pic>
      <p:pic>
        <p:nvPicPr>
          <p:cNvPr id="8" name="Online Media 7" title="Maisie Williams Opens Up About Her Traumatic Past">
            <a:hlinkClick r:id="" action="ppaction://media"/>
            <a:extLst>
              <a:ext uri="{FF2B5EF4-FFF2-40B4-BE49-F238E27FC236}">
                <a16:creationId xmlns:a16="http://schemas.microsoft.com/office/drawing/2014/main" id="{187C6011-0906-A027-873F-B202B4FFCE28}"/>
              </a:ext>
            </a:extLst>
          </p:cNvPr>
          <p:cNvPicPr>
            <a:picLocks noRot="1" noChangeAspect="1"/>
          </p:cNvPicPr>
          <p:nvPr>
            <a:videoFile r:link="rId1"/>
          </p:nvPr>
        </p:nvPicPr>
        <p:blipFill>
          <a:blip r:embed="rId5"/>
          <a:stretch>
            <a:fillRect/>
          </a:stretch>
        </p:blipFill>
        <p:spPr>
          <a:xfrm>
            <a:off x="615496" y="1461407"/>
            <a:ext cx="9125631" cy="5159829"/>
          </a:xfrm>
          <a:prstGeom prst="rect">
            <a:avLst/>
          </a:prstGeom>
        </p:spPr>
      </p:pic>
      <p:sp>
        <p:nvSpPr>
          <p:cNvPr id="3" name="TextBox 2">
            <a:extLst>
              <a:ext uri="{FF2B5EF4-FFF2-40B4-BE49-F238E27FC236}">
                <a16:creationId xmlns:a16="http://schemas.microsoft.com/office/drawing/2014/main" id="{497A5A18-EED0-0675-69BE-4150782F914D}"/>
              </a:ext>
            </a:extLst>
          </p:cNvPr>
          <p:cNvSpPr txBox="1"/>
          <p:nvPr/>
        </p:nvSpPr>
        <p:spPr>
          <a:xfrm>
            <a:off x="10107386" y="1415143"/>
            <a:ext cx="1719942"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What made this the space they needed to share what they did?</a:t>
            </a:r>
          </a:p>
          <a:p>
            <a:endParaRPr lang="en-GB" dirty="0">
              <a:cs typeface="Calibri"/>
            </a:endParaRPr>
          </a:p>
          <a:p>
            <a:r>
              <a:rPr lang="en-GB" dirty="0">
                <a:cs typeface="Calibri"/>
              </a:rPr>
              <a:t>What, reflecting back on their school days, might have made that point in time the moment that they disclosed? </a:t>
            </a:r>
          </a:p>
          <a:p>
            <a:endParaRPr lang="en-GB" dirty="0">
              <a:cs typeface="Calibri"/>
            </a:endParaRPr>
          </a:p>
          <a:p>
            <a:r>
              <a:rPr lang="en-GB" dirty="0">
                <a:cs typeface="Calibri"/>
              </a:rPr>
              <a:t>Has this changed the way you think about current practice? </a:t>
            </a:r>
          </a:p>
          <a:p>
            <a:endParaRPr lang="en-GB" dirty="0">
              <a:cs typeface="Calibri"/>
            </a:endParaRPr>
          </a:p>
          <a:p>
            <a:endParaRPr lang="en-GB" dirty="0">
              <a:cs typeface="Calibri"/>
            </a:endParaRPr>
          </a:p>
        </p:txBody>
      </p:sp>
    </p:spTree>
    <p:extLst>
      <p:ext uri="{BB962C8B-B14F-4D97-AF65-F5344CB8AC3E}">
        <p14:creationId xmlns:p14="http://schemas.microsoft.com/office/powerpoint/2010/main" val="403004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43"/>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ChangeAspect="1"/>
          </p:cNvPicPr>
          <p:nvPr/>
        </p:nvPicPr>
        <p:blipFill rotWithShape="1">
          <a:blip r:embed="rId4">
            <a:extLst>
              <a:ext uri="{28A0092B-C50C-407E-A947-70E740481C1C}">
                <a14:useLocalDpi xmlns:a14="http://schemas.microsoft.com/office/drawing/2010/main" val="0"/>
              </a:ext>
            </a:extLst>
          </a:blip>
          <a:srcRect t="15384" r="-2" b="1630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blue circle with grey text&#10;&#10;Description automatically generated">
            <a:extLst>
              <a:ext uri="{FF2B5EF4-FFF2-40B4-BE49-F238E27FC236}">
                <a16:creationId xmlns:a16="http://schemas.microsoft.com/office/drawing/2014/main" id="{9674A090-1419-62C5-90A9-61CABAABE253}"/>
              </a:ext>
            </a:extLst>
          </p:cNvPr>
          <p:cNvPicPr>
            <a:picLocks noChangeAspect="1"/>
          </p:cNvPicPr>
          <p:nvPr/>
        </p:nvPicPr>
        <p:blipFill rotWithShape="1">
          <a:blip r:embed="rId5"/>
          <a:srcRect t="26171" r="-2" b="476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434449" y="2536371"/>
            <a:ext cx="3610029" cy="1747384"/>
          </a:xfrm>
        </p:spPr>
        <p:txBody>
          <a:bodyPr>
            <a:normAutofit/>
          </a:bodyPr>
          <a:lstStyle/>
          <a:p>
            <a:r>
              <a:rPr lang="en-GB" sz="4800" dirty="0"/>
              <a:t>Questions?</a:t>
            </a:r>
            <a:r>
              <a:rPr lang="en-GB" sz="2800" dirty="0"/>
              <a:t> </a:t>
            </a:r>
          </a:p>
        </p:txBody>
      </p:sp>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spTree>
    <p:extLst>
      <p:ext uri="{BB962C8B-B14F-4D97-AF65-F5344CB8AC3E}">
        <p14:creationId xmlns:p14="http://schemas.microsoft.com/office/powerpoint/2010/main" val="663743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dirty="0">
                <a:solidFill>
                  <a:schemeClr val="tx2"/>
                </a:solidFill>
              </a:rPr>
              <a:t>Meeting the needs through effective training </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b">
            <a:normAutofit fontScale="77500" lnSpcReduction="20000"/>
          </a:bodyPr>
          <a:lstStyle/>
          <a:p>
            <a:pPr algn="l"/>
            <a:r>
              <a:rPr lang="en-GB" sz="3900" i="1" dirty="0">
                <a:solidFill>
                  <a:schemeClr val="tx2"/>
                </a:solidFill>
              </a:rPr>
              <a:t>Dan Halls</a:t>
            </a:r>
          </a:p>
          <a:p>
            <a:pPr algn="l"/>
            <a:r>
              <a:rPr lang="en-GB" sz="3200" i="1" dirty="0">
                <a:solidFill>
                  <a:schemeClr val="tx2"/>
                </a:solidFill>
              </a:rPr>
              <a:t>Director of Safeguarding and Attendance </a:t>
            </a:r>
          </a:p>
          <a:p>
            <a:pPr algn="l"/>
            <a:r>
              <a:rPr lang="en-GB" sz="2600" i="1" dirty="0">
                <a:solidFill>
                  <a:schemeClr val="tx2"/>
                </a:solidFill>
              </a:rPr>
              <a:t>Sapientia Education Trust &amp; Seckford Education Trust</a:t>
            </a: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1644073" cy="369332"/>
          </a:xfrm>
          <a:prstGeom prst="rect">
            <a:avLst/>
          </a:prstGeom>
          <a:noFill/>
        </p:spPr>
        <p:txBody>
          <a:bodyPr wrap="square" rtlCol="0">
            <a:spAutoFit/>
          </a:bodyPr>
          <a:lstStyle/>
          <a:p>
            <a:r>
              <a:rPr lang="en-GB" dirty="0">
                <a:solidFill>
                  <a:schemeClr val="accent3">
                    <a:lumMod val="60000"/>
                    <a:lumOff val="40000"/>
                  </a:schemeClr>
                </a:solidFill>
              </a:rPr>
              <a:t>Session 3.3 </a:t>
            </a:r>
          </a:p>
        </p:txBody>
      </p:sp>
      <p:pic>
        <p:nvPicPr>
          <p:cNvPr id="9" name="Picture 8" descr="A logo on a black background&#10;&#10;Description automatically generated">
            <a:extLst>
              <a:ext uri="{FF2B5EF4-FFF2-40B4-BE49-F238E27FC236}">
                <a16:creationId xmlns:a16="http://schemas.microsoft.com/office/drawing/2014/main" id="{0D0A5167-3D5A-6D67-DBA5-9C6C52AFA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333" y="-279117"/>
            <a:ext cx="2819400" cy="1994700"/>
          </a:xfrm>
          <a:prstGeom prst="rect">
            <a:avLst/>
          </a:prstGeom>
        </p:spPr>
      </p:pic>
      <p:pic>
        <p:nvPicPr>
          <p:cNvPr id="11" name="Picture 10" descr="White text on a black background&#10;&#10;Description automatically generated">
            <a:extLst>
              <a:ext uri="{FF2B5EF4-FFF2-40B4-BE49-F238E27FC236}">
                <a16:creationId xmlns:a16="http://schemas.microsoft.com/office/drawing/2014/main" id="{C75F373E-E662-76F8-9F2E-C4AD45FF9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513" y="416766"/>
            <a:ext cx="2008527" cy="602935"/>
          </a:xfrm>
          <a:prstGeom prst="rect">
            <a:avLst/>
          </a:prstGeom>
          <a:solidFill>
            <a:srgbClr val="074484"/>
          </a:solidFill>
        </p:spPr>
      </p:pic>
    </p:spTree>
    <p:extLst>
      <p:ext uri="{BB962C8B-B14F-4D97-AF65-F5344CB8AC3E}">
        <p14:creationId xmlns:p14="http://schemas.microsoft.com/office/powerpoint/2010/main" val="721495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8FDB8-0E6D-01A6-DCD5-99FE27079FEB}"/>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45D0C936-BFE2-2F06-16CD-CB62A4F0EAD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Awareness test.MP4">
            <a:hlinkClick r:id="" action="ppaction://media"/>
            <a:extLst>
              <a:ext uri="{FF2B5EF4-FFF2-40B4-BE49-F238E27FC236}">
                <a16:creationId xmlns:a16="http://schemas.microsoft.com/office/drawing/2014/main" id="{B897B769-CBD8-BFF2-C8B7-82611AB086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20240" y="1435893"/>
            <a:ext cx="8351520" cy="4572000"/>
          </a:xfrm>
          <a:prstGeom prst="rect">
            <a:avLst/>
          </a:prstGeom>
        </p:spPr>
      </p:pic>
    </p:spTree>
    <p:extLst>
      <p:ext uri="{BB962C8B-B14F-4D97-AF65-F5344CB8AC3E}">
        <p14:creationId xmlns:p14="http://schemas.microsoft.com/office/powerpoint/2010/main" val="413691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cs typeface="Calibri"/>
              </a:rPr>
              <a:t>Practice Reflection</a:t>
            </a: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F0801D2E-A053-A861-4D11-3ACE1267BDD5}"/>
              </a:ext>
            </a:extLst>
          </p:cNvPr>
          <p:cNvPicPr>
            <a:picLocks noChangeAspect="1"/>
          </p:cNvPicPr>
          <p:nvPr/>
        </p:nvPicPr>
        <p:blipFill>
          <a:blip r:embed="rId3"/>
          <a:stretch>
            <a:fillRect/>
          </a:stretch>
        </p:blipFill>
        <p:spPr>
          <a:xfrm>
            <a:off x="8119533" y="-677334"/>
            <a:ext cx="2667001" cy="2667001"/>
          </a:xfrm>
          <a:prstGeom prst="rect">
            <a:avLst/>
          </a:prstGeom>
        </p:spPr>
      </p:pic>
      <p:sp>
        <p:nvSpPr>
          <p:cNvPr id="21" name="Content Placeholder 20">
            <a:extLst>
              <a:ext uri="{FF2B5EF4-FFF2-40B4-BE49-F238E27FC236}">
                <a16:creationId xmlns:a16="http://schemas.microsoft.com/office/drawing/2014/main" id="{908A4988-E71D-478A-D083-3C5A181446BF}"/>
              </a:ext>
            </a:extLst>
          </p:cNvPr>
          <p:cNvSpPr>
            <a:spLocks noGrp="1"/>
          </p:cNvSpPr>
          <p:nvPr>
            <p:ph idx="1"/>
          </p:nvPr>
        </p:nvSpPr>
        <p:spPr/>
        <p:txBody>
          <a:bodyPr vert="horz" lIns="91440" tIns="45720" rIns="91440" bIns="45720" rtlCol="0" anchor="t">
            <a:normAutofit/>
          </a:bodyPr>
          <a:lstStyle/>
          <a:p>
            <a:pPr marL="0" indent="0" algn="ctr">
              <a:buNone/>
            </a:pPr>
            <a:r>
              <a:rPr lang="en-GB" sz="5400" dirty="0">
                <a:cs typeface="Calibri" panose="020F0502020204030204"/>
              </a:rPr>
              <a:t>What are the strengths </a:t>
            </a:r>
            <a:endParaRPr lang="en-US" sz="5400">
              <a:cs typeface="Calibri"/>
            </a:endParaRPr>
          </a:p>
          <a:p>
            <a:pPr marL="0" indent="0" algn="ctr">
              <a:buNone/>
            </a:pPr>
            <a:r>
              <a:rPr lang="en-GB" sz="5400" dirty="0">
                <a:cs typeface="Calibri" panose="020F0502020204030204"/>
              </a:rPr>
              <a:t>of your current disclosure routes</a:t>
            </a:r>
          </a:p>
          <a:p>
            <a:pPr marL="0" indent="0" algn="ctr">
              <a:buNone/>
            </a:pPr>
            <a:r>
              <a:rPr lang="en-GB" sz="5400" dirty="0">
                <a:cs typeface="Calibri" panose="020F0502020204030204"/>
              </a:rPr>
              <a:t> for your Young People? </a:t>
            </a:r>
          </a:p>
          <a:p>
            <a:pPr marL="0" indent="0" algn="ctr">
              <a:buNone/>
            </a:pPr>
            <a:r>
              <a:rPr lang="en-GB" sz="3200" dirty="0">
                <a:cs typeface="Calibri" panose="020F0502020204030204"/>
              </a:rPr>
              <a:t>Reflect and make your own notes, or share with those close by</a:t>
            </a:r>
          </a:p>
        </p:txBody>
      </p:sp>
    </p:spTree>
    <p:extLst>
      <p:ext uri="{BB962C8B-B14F-4D97-AF65-F5344CB8AC3E}">
        <p14:creationId xmlns:p14="http://schemas.microsoft.com/office/powerpoint/2010/main" val="160582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E2FBA-A3BF-46B2-EEE4-B2ED4D186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E3B40-AC40-38B6-463F-4F9F7879D39F}"/>
              </a:ext>
            </a:extLst>
          </p:cNvPr>
          <p:cNvSpPr>
            <a:spLocks noGrp="1"/>
          </p:cNvSpPr>
          <p:nvPr>
            <p:ph type="title"/>
          </p:nvPr>
        </p:nvSpPr>
        <p:spPr>
          <a:xfrm>
            <a:off x="1619249" y="110330"/>
            <a:ext cx="10467975" cy="1325563"/>
          </a:xfrm>
        </p:spPr>
        <p:txBody>
          <a:bodyPr/>
          <a:lstStyle/>
          <a:p>
            <a:r>
              <a:rPr lang="en-GB" dirty="0"/>
              <a:t>Why do we deliver training? </a:t>
            </a:r>
          </a:p>
        </p:txBody>
      </p:sp>
      <p:pic>
        <p:nvPicPr>
          <p:cNvPr id="5" name="Content Placeholder 4" descr="A logo with a black background&#10;&#10;Description automatically generated">
            <a:extLst>
              <a:ext uri="{FF2B5EF4-FFF2-40B4-BE49-F238E27FC236}">
                <a16:creationId xmlns:a16="http://schemas.microsoft.com/office/drawing/2014/main" id="{861AF33A-A1E7-C0FA-1EF7-7BE51C176E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6" name="Picture 5" descr="A close-up of a text&#10;&#10;Description automatically generated">
            <a:extLst>
              <a:ext uri="{FF2B5EF4-FFF2-40B4-BE49-F238E27FC236}">
                <a16:creationId xmlns:a16="http://schemas.microsoft.com/office/drawing/2014/main" id="{F087DF1B-F334-97E6-2633-C85BBD85F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4" y="1520105"/>
            <a:ext cx="6649166" cy="1908895"/>
          </a:xfrm>
          <a:prstGeom prst="rect">
            <a:avLst/>
          </a:prstGeom>
          <a:ln>
            <a:noFill/>
          </a:ln>
        </p:spPr>
      </p:pic>
      <p:sp>
        <p:nvSpPr>
          <p:cNvPr id="3" name="TextBox 2">
            <a:extLst>
              <a:ext uri="{FF2B5EF4-FFF2-40B4-BE49-F238E27FC236}">
                <a16:creationId xmlns:a16="http://schemas.microsoft.com/office/drawing/2014/main" id="{D11B122F-87ED-9A05-D04E-398B4BF771E8}"/>
              </a:ext>
            </a:extLst>
          </p:cNvPr>
          <p:cNvSpPr txBox="1"/>
          <p:nvPr/>
        </p:nvSpPr>
        <p:spPr>
          <a:xfrm>
            <a:off x="5801264" y="3313157"/>
            <a:ext cx="1502206" cy="400110"/>
          </a:xfrm>
          <a:prstGeom prst="rect">
            <a:avLst/>
          </a:prstGeom>
          <a:noFill/>
        </p:spPr>
        <p:txBody>
          <a:bodyPr wrap="none" rtlCol="0">
            <a:spAutoFit/>
          </a:bodyPr>
          <a:lstStyle/>
          <a:p>
            <a:r>
              <a:rPr lang="en-GB" sz="2000" dirty="0"/>
              <a:t>‘KCSIE 2023’</a:t>
            </a:r>
            <a:r>
              <a:rPr lang="en-GB" dirty="0"/>
              <a:t> </a:t>
            </a:r>
          </a:p>
        </p:txBody>
      </p:sp>
      <p:sp>
        <p:nvSpPr>
          <p:cNvPr id="7" name="TextBox 6">
            <a:extLst>
              <a:ext uri="{FF2B5EF4-FFF2-40B4-BE49-F238E27FC236}">
                <a16:creationId xmlns:a16="http://schemas.microsoft.com/office/drawing/2014/main" id="{C8BBD713-6603-80D9-1CC3-2CE3E75B29FF}"/>
              </a:ext>
            </a:extLst>
          </p:cNvPr>
          <p:cNvSpPr txBox="1"/>
          <p:nvPr/>
        </p:nvSpPr>
        <p:spPr>
          <a:xfrm>
            <a:off x="3505932" y="3953544"/>
            <a:ext cx="5279522" cy="369332"/>
          </a:xfrm>
          <a:prstGeom prst="rect">
            <a:avLst/>
          </a:prstGeom>
          <a:noFill/>
        </p:spPr>
        <p:txBody>
          <a:bodyPr wrap="none" rtlCol="0">
            <a:spAutoFit/>
          </a:bodyPr>
          <a:lstStyle/>
          <a:p>
            <a:r>
              <a:rPr lang="en-GB" dirty="0"/>
              <a:t>It is more than just meeting our statutory requirement</a:t>
            </a:r>
          </a:p>
        </p:txBody>
      </p:sp>
      <p:sp>
        <p:nvSpPr>
          <p:cNvPr id="8" name="Rounded Rectangle 7">
            <a:extLst>
              <a:ext uri="{FF2B5EF4-FFF2-40B4-BE49-F238E27FC236}">
                <a16:creationId xmlns:a16="http://schemas.microsoft.com/office/drawing/2014/main" id="{5022E37E-CFE3-1DA8-70BB-93FA4732896D}"/>
              </a:ext>
            </a:extLst>
          </p:cNvPr>
          <p:cNvSpPr/>
          <p:nvPr/>
        </p:nvSpPr>
        <p:spPr>
          <a:xfrm>
            <a:off x="5266944" y="4563153"/>
            <a:ext cx="1658112" cy="1133856"/>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Empowers staff </a:t>
            </a:r>
          </a:p>
        </p:txBody>
      </p:sp>
      <p:sp>
        <p:nvSpPr>
          <p:cNvPr id="9" name="Rounded Rectangle 8">
            <a:extLst>
              <a:ext uri="{FF2B5EF4-FFF2-40B4-BE49-F238E27FC236}">
                <a16:creationId xmlns:a16="http://schemas.microsoft.com/office/drawing/2014/main" id="{55642333-2D6E-2E91-C16F-AE64BEE4EFA8}"/>
              </a:ext>
            </a:extLst>
          </p:cNvPr>
          <p:cNvSpPr/>
          <p:nvPr/>
        </p:nvSpPr>
        <p:spPr>
          <a:xfrm>
            <a:off x="790193" y="4563153"/>
            <a:ext cx="1658112" cy="1133856"/>
          </a:xfrm>
          <a:prstGeom prst="round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Keeps children safe </a:t>
            </a:r>
          </a:p>
        </p:txBody>
      </p:sp>
      <p:sp>
        <p:nvSpPr>
          <p:cNvPr id="10" name="Rounded Rectangle 9">
            <a:extLst>
              <a:ext uri="{FF2B5EF4-FFF2-40B4-BE49-F238E27FC236}">
                <a16:creationId xmlns:a16="http://schemas.microsoft.com/office/drawing/2014/main" id="{49E11ABF-0FF3-6804-5DC5-94143082A0AA}"/>
              </a:ext>
            </a:extLst>
          </p:cNvPr>
          <p:cNvSpPr/>
          <p:nvPr/>
        </p:nvSpPr>
        <p:spPr>
          <a:xfrm>
            <a:off x="9743695" y="4563153"/>
            <a:ext cx="1658112" cy="1133856"/>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Feeds your safeguarding culture </a:t>
            </a:r>
          </a:p>
        </p:txBody>
      </p:sp>
    </p:spTree>
    <p:extLst>
      <p:ext uri="{BB962C8B-B14F-4D97-AF65-F5344CB8AC3E}">
        <p14:creationId xmlns:p14="http://schemas.microsoft.com/office/powerpoint/2010/main" val="343171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DE7D-D35D-DAD2-8D78-F6A588B84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DCE03-7773-A1FB-EDB3-5A538CA84102}"/>
              </a:ext>
            </a:extLst>
          </p:cNvPr>
          <p:cNvSpPr>
            <a:spLocks noGrp="1"/>
          </p:cNvSpPr>
          <p:nvPr>
            <p:ph type="title"/>
          </p:nvPr>
        </p:nvSpPr>
        <p:spPr>
          <a:xfrm>
            <a:off x="1619249" y="110330"/>
            <a:ext cx="10467975" cy="1325563"/>
          </a:xfrm>
        </p:spPr>
        <p:txBody>
          <a:bodyPr/>
          <a:lstStyle/>
          <a:p>
            <a:r>
              <a:rPr lang="en-GB" dirty="0"/>
              <a:t>Who needs training? </a:t>
            </a:r>
          </a:p>
        </p:txBody>
      </p:sp>
      <p:pic>
        <p:nvPicPr>
          <p:cNvPr id="5" name="Content Placeholder 4" descr="A logo with a black background&#10;&#10;Description automatically generated">
            <a:extLst>
              <a:ext uri="{FF2B5EF4-FFF2-40B4-BE49-F238E27FC236}">
                <a16:creationId xmlns:a16="http://schemas.microsoft.com/office/drawing/2014/main" id="{A41ABB28-23E0-E6BF-1B18-C75992CB6C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0976"/>
            <a:ext cx="1733550" cy="1857375"/>
          </a:xfrm>
        </p:spPr>
      </p:pic>
      <p:sp>
        <p:nvSpPr>
          <p:cNvPr id="7" name="Freeform 6">
            <a:extLst>
              <a:ext uri="{FF2B5EF4-FFF2-40B4-BE49-F238E27FC236}">
                <a16:creationId xmlns:a16="http://schemas.microsoft.com/office/drawing/2014/main" id="{A6E34008-41F4-ACA8-011E-4B6DBFA9E9F0}"/>
              </a:ext>
            </a:extLst>
          </p:cNvPr>
          <p:cNvSpPr/>
          <p:nvPr/>
        </p:nvSpPr>
        <p:spPr>
          <a:xfrm>
            <a:off x="3423011" y="1435893"/>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2000" kern="1200" dirty="0"/>
              <a:t>Teachers</a:t>
            </a:r>
          </a:p>
        </p:txBody>
      </p:sp>
      <p:sp>
        <p:nvSpPr>
          <p:cNvPr id="8" name="Rectangle 7">
            <a:extLst>
              <a:ext uri="{FF2B5EF4-FFF2-40B4-BE49-F238E27FC236}">
                <a16:creationId xmlns:a16="http://schemas.microsoft.com/office/drawing/2014/main" id="{E195B89E-1ADF-8A12-22DA-01BABDCF18A3}"/>
              </a:ext>
            </a:extLst>
          </p:cNvPr>
          <p:cNvSpPr/>
          <p:nvPr/>
        </p:nvSpPr>
        <p:spPr>
          <a:xfrm>
            <a:off x="7085637" y="2169008"/>
            <a:ext cx="848817" cy="4563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Rectangle 10">
            <a:extLst>
              <a:ext uri="{FF2B5EF4-FFF2-40B4-BE49-F238E27FC236}">
                <a16:creationId xmlns:a16="http://schemas.microsoft.com/office/drawing/2014/main" id="{2D888C6C-69CF-461A-F439-09A8786C166A}"/>
              </a:ext>
            </a:extLst>
          </p:cNvPr>
          <p:cNvSpPr/>
          <p:nvPr/>
        </p:nvSpPr>
        <p:spPr>
          <a:xfrm>
            <a:off x="5196334" y="2814596"/>
            <a:ext cx="821436" cy="4563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4" name="Rectangle 13">
            <a:extLst>
              <a:ext uri="{FF2B5EF4-FFF2-40B4-BE49-F238E27FC236}">
                <a16:creationId xmlns:a16="http://schemas.microsoft.com/office/drawing/2014/main" id="{CEB3DAB1-028F-C987-41B3-724AAD7D66DA}"/>
              </a:ext>
            </a:extLst>
          </p:cNvPr>
          <p:cNvSpPr/>
          <p:nvPr/>
        </p:nvSpPr>
        <p:spPr>
          <a:xfrm>
            <a:off x="7085637" y="3460183"/>
            <a:ext cx="848817" cy="4563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7" name="Rectangle 16">
            <a:extLst>
              <a:ext uri="{FF2B5EF4-FFF2-40B4-BE49-F238E27FC236}">
                <a16:creationId xmlns:a16="http://schemas.microsoft.com/office/drawing/2014/main" id="{7847BAC2-312C-6C1B-4C0E-B8A549A7CA5A}"/>
              </a:ext>
            </a:extLst>
          </p:cNvPr>
          <p:cNvSpPr/>
          <p:nvPr/>
        </p:nvSpPr>
        <p:spPr>
          <a:xfrm>
            <a:off x="5196334" y="4105771"/>
            <a:ext cx="821436" cy="4563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3" name="Rectangle 22">
            <a:extLst>
              <a:ext uri="{FF2B5EF4-FFF2-40B4-BE49-F238E27FC236}">
                <a16:creationId xmlns:a16="http://schemas.microsoft.com/office/drawing/2014/main" id="{AE009AB1-F3EF-AD40-9C54-B8B2AAC738B8}"/>
              </a:ext>
            </a:extLst>
          </p:cNvPr>
          <p:cNvSpPr/>
          <p:nvPr/>
        </p:nvSpPr>
        <p:spPr>
          <a:xfrm>
            <a:off x="5196334" y="5396947"/>
            <a:ext cx="821436" cy="4563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5" name="Freeform 24">
            <a:extLst>
              <a:ext uri="{FF2B5EF4-FFF2-40B4-BE49-F238E27FC236}">
                <a16:creationId xmlns:a16="http://schemas.microsoft.com/office/drawing/2014/main" id="{30F46766-15A7-FC65-061E-A6CE30F3262C}"/>
              </a:ext>
            </a:extLst>
          </p:cNvPr>
          <p:cNvSpPr/>
          <p:nvPr/>
        </p:nvSpPr>
        <p:spPr>
          <a:xfrm>
            <a:off x="7191248" y="1435938"/>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2000" kern="1200" dirty="0"/>
              <a:t>Support staff </a:t>
            </a:r>
          </a:p>
        </p:txBody>
      </p:sp>
      <p:sp>
        <p:nvSpPr>
          <p:cNvPr id="26" name="Freeform 25">
            <a:extLst>
              <a:ext uri="{FF2B5EF4-FFF2-40B4-BE49-F238E27FC236}">
                <a16:creationId xmlns:a16="http://schemas.microsoft.com/office/drawing/2014/main" id="{B89F8710-BCBE-41EB-AB27-35ED944AA246}"/>
              </a:ext>
            </a:extLst>
          </p:cNvPr>
          <p:cNvSpPr/>
          <p:nvPr/>
        </p:nvSpPr>
        <p:spPr>
          <a:xfrm>
            <a:off x="4680307" y="1435893"/>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2000" kern="1200" dirty="0"/>
              <a:t>Catering </a:t>
            </a:r>
          </a:p>
        </p:txBody>
      </p:sp>
      <p:sp>
        <p:nvSpPr>
          <p:cNvPr id="27" name="Freeform 26">
            <a:extLst>
              <a:ext uri="{FF2B5EF4-FFF2-40B4-BE49-F238E27FC236}">
                <a16:creationId xmlns:a16="http://schemas.microsoft.com/office/drawing/2014/main" id="{8A7B6B8D-A184-62A1-A71B-001AC142E6E5}"/>
              </a:ext>
            </a:extLst>
          </p:cNvPr>
          <p:cNvSpPr/>
          <p:nvPr/>
        </p:nvSpPr>
        <p:spPr>
          <a:xfrm>
            <a:off x="5305240" y="2516086"/>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2000" dirty="0"/>
              <a:t>Estates</a:t>
            </a:r>
          </a:p>
        </p:txBody>
      </p:sp>
      <p:sp>
        <p:nvSpPr>
          <p:cNvPr id="28" name="Freeform 27">
            <a:extLst>
              <a:ext uri="{FF2B5EF4-FFF2-40B4-BE49-F238E27FC236}">
                <a16:creationId xmlns:a16="http://schemas.microsoft.com/office/drawing/2014/main" id="{B66A8267-316D-D50C-FB59-74E9498335B7}"/>
              </a:ext>
            </a:extLst>
          </p:cNvPr>
          <p:cNvSpPr/>
          <p:nvPr/>
        </p:nvSpPr>
        <p:spPr>
          <a:xfrm>
            <a:off x="4682389" y="3596279"/>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2000" kern="1200" dirty="0"/>
              <a:t>Admin </a:t>
            </a:r>
          </a:p>
        </p:txBody>
      </p:sp>
      <p:sp>
        <p:nvSpPr>
          <p:cNvPr id="29" name="Freeform 28">
            <a:extLst>
              <a:ext uri="{FF2B5EF4-FFF2-40B4-BE49-F238E27FC236}">
                <a16:creationId xmlns:a16="http://schemas.microsoft.com/office/drawing/2014/main" id="{2FE61B2C-086D-89DA-CAEE-EB84B89B9D2D}"/>
              </a:ext>
            </a:extLst>
          </p:cNvPr>
          <p:cNvSpPr/>
          <p:nvPr/>
        </p:nvSpPr>
        <p:spPr>
          <a:xfrm>
            <a:off x="5939685" y="3596279"/>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2000" kern="1200" dirty="0"/>
              <a:t>DSLs </a:t>
            </a:r>
          </a:p>
        </p:txBody>
      </p:sp>
      <p:sp>
        <p:nvSpPr>
          <p:cNvPr id="30" name="Freeform 29">
            <a:extLst>
              <a:ext uri="{FF2B5EF4-FFF2-40B4-BE49-F238E27FC236}">
                <a16:creationId xmlns:a16="http://schemas.microsoft.com/office/drawing/2014/main" id="{49C0055B-5421-269F-B0CD-B3995EFA07BF}"/>
              </a:ext>
            </a:extLst>
          </p:cNvPr>
          <p:cNvSpPr/>
          <p:nvPr/>
        </p:nvSpPr>
        <p:spPr>
          <a:xfrm>
            <a:off x="6557730" y="2498934"/>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1600" kern="1200" dirty="0"/>
              <a:t>Governors / Trustees </a:t>
            </a:r>
          </a:p>
        </p:txBody>
      </p:sp>
      <p:sp>
        <p:nvSpPr>
          <p:cNvPr id="31" name="Freeform 30">
            <a:extLst>
              <a:ext uri="{FF2B5EF4-FFF2-40B4-BE49-F238E27FC236}">
                <a16:creationId xmlns:a16="http://schemas.microsoft.com/office/drawing/2014/main" id="{67AA025C-5C49-CE99-170C-0817FA67DBC7}"/>
              </a:ext>
            </a:extLst>
          </p:cNvPr>
          <p:cNvSpPr/>
          <p:nvPr/>
        </p:nvSpPr>
        <p:spPr>
          <a:xfrm>
            <a:off x="6597700" y="4659320"/>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1600" kern="1200" dirty="0"/>
              <a:t>Volunteers </a:t>
            </a:r>
          </a:p>
        </p:txBody>
      </p:sp>
      <p:sp>
        <p:nvSpPr>
          <p:cNvPr id="3" name="Freeform 2">
            <a:extLst>
              <a:ext uri="{FF2B5EF4-FFF2-40B4-BE49-F238E27FC236}">
                <a16:creationId xmlns:a16="http://schemas.microsoft.com/office/drawing/2014/main" id="{4FB738A6-F6CC-92CF-655D-6FB1653F28D7}"/>
              </a:ext>
            </a:extLst>
          </p:cNvPr>
          <p:cNvSpPr/>
          <p:nvPr/>
        </p:nvSpPr>
        <p:spPr>
          <a:xfrm>
            <a:off x="4027827" y="4659319"/>
            <a:ext cx="1211983" cy="1325563"/>
          </a:xfrm>
          <a:custGeom>
            <a:avLst/>
            <a:gdLst>
              <a:gd name="connsiteX0" fmla="*/ 0 w 760588"/>
              <a:gd name="connsiteY0" fmla="*/ 330856 h 661712"/>
              <a:gd name="connsiteX1" fmla="*/ 165428 w 760588"/>
              <a:gd name="connsiteY1" fmla="*/ 0 h 661712"/>
              <a:gd name="connsiteX2" fmla="*/ 595160 w 760588"/>
              <a:gd name="connsiteY2" fmla="*/ 0 h 661712"/>
              <a:gd name="connsiteX3" fmla="*/ 760588 w 760588"/>
              <a:gd name="connsiteY3" fmla="*/ 330856 h 661712"/>
              <a:gd name="connsiteX4" fmla="*/ 595160 w 760588"/>
              <a:gd name="connsiteY4" fmla="*/ 661712 h 661712"/>
              <a:gd name="connsiteX5" fmla="*/ 165428 w 760588"/>
              <a:gd name="connsiteY5" fmla="*/ 661712 h 661712"/>
              <a:gd name="connsiteX6" fmla="*/ 0 w 760588"/>
              <a:gd name="connsiteY6" fmla="*/ 330856 h 66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588" h="661712">
                <a:moveTo>
                  <a:pt x="380294" y="0"/>
                </a:moveTo>
                <a:lnTo>
                  <a:pt x="760588" y="143922"/>
                </a:lnTo>
                <a:lnTo>
                  <a:pt x="760588" y="517790"/>
                </a:lnTo>
                <a:lnTo>
                  <a:pt x="380294" y="661712"/>
                </a:lnTo>
                <a:lnTo>
                  <a:pt x="0" y="517790"/>
                </a:lnTo>
                <a:lnTo>
                  <a:pt x="0" y="143922"/>
                </a:lnTo>
                <a:lnTo>
                  <a:pt x="380294"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597" tIns="149005" rIns="133597" bIns="149005" numCol="1" spcCol="1270" anchor="ctr" anchorCtr="0">
            <a:noAutofit/>
          </a:bodyPr>
          <a:lstStyle/>
          <a:p>
            <a:pPr marL="0" lvl="0" indent="0" algn="ctr" defTabSz="355600">
              <a:lnSpc>
                <a:spcPct val="90000"/>
              </a:lnSpc>
              <a:spcBef>
                <a:spcPct val="0"/>
              </a:spcBef>
              <a:spcAft>
                <a:spcPct val="35000"/>
              </a:spcAft>
              <a:buNone/>
            </a:pPr>
            <a:r>
              <a:rPr lang="en-GB" sz="2000" kern="1200" dirty="0"/>
              <a:t>Supply staff</a:t>
            </a:r>
          </a:p>
        </p:txBody>
      </p:sp>
    </p:spTree>
    <p:extLst>
      <p:ext uri="{BB962C8B-B14F-4D97-AF65-F5344CB8AC3E}">
        <p14:creationId xmlns:p14="http://schemas.microsoft.com/office/powerpoint/2010/main" val="4108265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CD0D-1C52-0391-49BA-927D3B0BE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E0F36-5590-65D4-1D93-3925A05CCB52}"/>
              </a:ext>
            </a:extLst>
          </p:cNvPr>
          <p:cNvSpPr>
            <a:spLocks noGrp="1"/>
          </p:cNvSpPr>
          <p:nvPr>
            <p:ph type="title"/>
          </p:nvPr>
        </p:nvSpPr>
        <p:spPr>
          <a:xfrm>
            <a:off x="1619249" y="110330"/>
            <a:ext cx="10467975" cy="1325563"/>
          </a:xfrm>
        </p:spPr>
        <p:txBody>
          <a:bodyPr/>
          <a:lstStyle/>
          <a:p>
            <a:r>
              <a:rPr lang="en-GB" dirty="0"/>
              <a:t>How do you know what training is required? </a:t>
            </a:r>
          </a:p>
        </p:txBody>
      </p:sp>
      <p:pic>
        <p:nvPicPr>
          <p:cNvPr id="5" name="Content Placeholder 4" descr="A logo with a black background&#10;&#10;Description automatically generated">
            <a:extLst>
              <a:ext uri="{FF2B5EF4-FFF2-40B4-BE49-F238E27FC236}">
                <a16:creationId xmlns:a16="http://schemas.microsoft.com/office/drawing/2014/main" id="{527CC074-9203-1F7A-A5E0-7D9C459BB3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0976"/>
            <a:ext cx="1733550" cy="1857375"/>
          </a:xfrm>
        </p:spPr>
      </p:pic>
      <p:grpSp>
        <p:nvGrpSpPr>
          <p:cNvPr id="11" name="Group 10">
            <a:extLst>
              <a:ext uri="{FF2B5EF4-FFF2-40B4-BE49-F238E27FC236}">
                <a16:creationId xmlns:a16="http://schemas.microsoft.com/office/drawing/2014/main" id="{39CE674D-EB2F-F758-F0A6-901A870816AB}"/>
              </a:ext>
            </a:extLst>
          </p:cNvPr>
          <p:cNvGrpSpPr/>
          <p:nvPr/>
        </p:nvGrpSpPr>
        <p:grpSpPr>
          <a:xfrm>
            <a:off x="632440" y="3098587"/>
            <a:ext cx="10927119" cy="950184"/>
            <a:chOff x="970858" y="3098587"/>
            <a:chExt cx="10927119" cy="950184"/>
          </a:xfrm>
        </p:grpSpPr>
        <p:sp>
          <p:nvSpPr>
            <p:cNvPr id="6" name="Freeform 5">
              <a:extLst>
                <a:ext uri="{FF2B5EF4-FFF2-40B4-BE49-F238E27FC236}">
                  <a16:creationId xmlns:a16="http://schemas.microsoft.com/office/drawing/2014/main" id="{846DE07A-EFFA-3D23-10E0-02FCDBAEC5F6}"/>
                </a:ext>
              </a:extLst>
            </p:cNvPr>
            <p:cNvSpPr/>
            <p:nvPr/>
          </p:nvSpPr>
          <p:spPr>
            <a:xfrm>
              <a:off x="970858" y="3098587"/>
              <a:ext cx="2375460" cy="950184"/>
            </a:xfrm>
            <a:custGeom>
              <a:avLst/>
              <a:gdLst>
                <a:gd name="connsiteX0" fmla="*/ 0 w 2375460"/>
                <a:gd name="connsiteY0" fmla="*/ 0 h 950184"/>
                <a:gd name="connsiteX1" fmla="*/ 1900368 w 2375460"/>
                <a:gd name="connsiteY1" fmla="*/ 0 h 950184"/>
                <a:gd name="connsiteX2" fmla="*/ 2375460 w 2375460"/>
                <a:gd name="connsiteY2" fmla="*/ 475092 h 950184"/>
                <a:gd name="connsiteX3" fmla="*/ 1900368 w 2375460"/>
                <a:gd name="connsiteY3" fmla="*/ 950184 h 950184"/>
                <a:gd name="connsiteX4" fmla="*/ 0 w 2375460"/>
                <a:gd name="connsiteY4" fmla="*/ 950184 h 950184"/>
                <a:gd name="connsiteX5" fmla="*/ 475092 w 2375460"/>
                <a:gd name="connsiteY5" fmla="*/ 475092 h 950184"/>
                <a:gd name="connsiteX6" fmla="*/ 0 w 2375460"/>
                <a:gd name="connsiteY6" fmla="*/ 0 h 95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460" h="950184">
                  <a:moveTo>
                    <a:pt x="0" y="0"/>
                  </a:moveTo>
                  <a:lnTo>
                    <a:pt x="1900368" y="0"/>
                  </a:lnTo>
                  <a:lnTo>
                    <a:pt x="2375460" y="475092"/>
                  </a:lnTo>
                  <a:lnTo>
                    <a:pt x="1900368" y="950184"/>
                  </a:lnTo>
                  <a:lnTo>
                    <a:pt x="0" y="950184"/>
                  </a:lnTo>
                  <a:lnTo>
                    <a:pt x="475092" y="4750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7101" tIns="24003" rIns="499095" bIns="24003" numCol="1" spcCol="1270" anchor="ctr" anchorCtr="0">
              <a:noAutofit/>
            </a:bodyPr>
            <a:lstStyle/>
            <a:p>
              <a:pPr marL="0" lvl="0" indent="0" algn="ctr" defTabSz="800100">
                <a:lnSpc>
                  <a:spcPct val="90000"/>
                </a:lnSpc>
                <a:spcBef>
                  <a:spcPct val="0"/>
                </a:spcBef>
                <a:spcAft>
                  <a:spcPct val="35000"/>
                </a:spcAft>
                <a:buNone/>
              </a:pPr>
              <a:r>
                <a:rPr lang="en-GB" sz="1800" kern="1200" dirty="0"/>
                <a:t>Statutory requirements </a:t>
              </a:r>
            </a:p>
          </p:txBody>
        </p:sp>
        <p:sp>
          <p:nvSpPr>
            <p:cNvPr id="7" name="Freeform 6">
              <a:extLst>
                <a:ext uri="{FF2B5EF4-FFF2-40B4-BE49-F238E27FC236}">
                  <a16:creationId xmlns:a16="http://schemas.microsoft.com/office/drawing/2014/main" id="{8918F726-BBB9-CB50-823A-E3209808B3D1}"/>
                </a:ext>
              </a:extLst>
            </p:cNvPr>
            <p:cNvSpPr/>
            <p:nvPr/>
          </p:nvSpPr>
          <p:spPr>
            <a:xfrm>
              <a:off x="3108772" y="3098587"/>
              <a:ext cx="2375460" cy="950184"/>
            </a:xfrm>
            <a:custGeom>
              <a:avLst/>
              <a:gdLst>
                <a:gd name="connsiteX0" fmla="*/ 0 w 2375460"/>
                <a:gd name="connsiteY0" fmla="*/ 0 h 950184"/>
                <a:gd name="connsiteX1" fmla="*/ 1900368 w 2375460"/>
                <a:gd name="connsiteY1" fmla="*/ 0 h 950184"/>
                <a:gd name="connsiteX2" fmla="*/ 2375460 w 2375460"/>
                <a:gd name="connsiteY2" fmla="*/ 475092 h 950184"/>
                <a:gd name="connsiteX3" fmla="*/ 1900368 w 2375460"/>
                <a:gd name="connsiteY3" fmla="*/ 950184 h 950184"/>
                <a:gd name="connsiteX4" fmla="*/ 0 w 2375460"/>
                <a:gd name="connsiteY4" fmla="*/ 950184 h 950184"/>
                <a:gd name="connsiteX5" fmla="*/ 475092 w 2375460"/>
                <a:gd name="connsiteY5" fmla="*/ 475092 h 950184"/>
                <a:gd name="connsiteX6" fmla="*/ 0 w 2375460"/>
                <a:gd name="connsiteY6" fmla="*/ 0 h 95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460" h="950184">
                  <a:moveTo>
                    <a:pt x="0" y="0"/>
                  </a:moveTo>
                  <a:lnTo>
                    <a:pt x="1900368" y="0"/>
                  </a:lnTo>
                  <a:lnTo>
                    <a:pt x="2375460" y="475092"/>
                  </a:lnTo>
                  <a:lnTo>
                    <a:pt x="1900368" y="950184"/>
                  </a:lnTo>
                  <a:lnTo>
                    <a:pt x="0" y="950184"/>
                  </a:lnTo>
                  <a:lnTo>
                    <a:pt x="475092" y="475092"/>
                  </a:lnTo>
                  <a:lnTo>
                    <a:pt x="0" y="0"/>
                  </a:lnTo>
                  <a:close/>
                </a:path>
              </a:pathLst>
            </a:custGeom>
            <a:solidFill>
              <a:schemeClr val="accent2"/>
            </a:solidFill>
            <a:ln>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5102" tIns="26670" rIns="501762" bIns="26670" numCol="1" spcCol="1270" anchor="ctr" anchorCtr="0">
              <a:noAutofit/>
            </a:bodyPr>
            <a:lstStyle/>
            <a:p>
              <a:pPr marL="0" lvl="0" indent="0" algn="ctr" defTabSz="889000">
                <a:lnSpc>
                  <a:spcPct val="90000"/>
                </a:lnSpc>
                <a:spcBef>
                  <a:spcPct val="0"/>
                </a:spcBef>
                <a:spcAft>
                  <a:spcPct val="35000"/>
                </a:spcAft>
                <a:buNone/>
              </a:pPr>
              <a:r>
                <a:rPr lang="en-GB" sz="2000" kern="1200" dirty="0"/>
                <a:t>Staff confidence</a:t>
              </a:r>
            </a:p>
          </p:txBody>
        </p:sp>
        <p:sp>
          <p:nvSpPr>
            <p:cNvPr id="8" name="Freeform 7">
              <a:extLst>
                <a:ext uri="{FF2B5EF4-FFF2-40B4-BE49-F238E27FC236}">
                  <a16:creationId xmlns:a16="http://schemas.microsoft.com/office/drawing/2014/main" id="{91D3B547-400F-2267-FF98-D67421F8963D}"/>
                </a:ext>
              </a:extLst>
            </p:cNvPr>
            <p:cNvSpPr/>
            <p:nvPr/>
          </p:nvSpPr>
          <p:spPr>
            <a:xfrm>
              <a:off x="5246687" y="3098587"/>
              <a:ext cx="2375460" cy="950184"/>
            </a:xfrm>
            <a:custGeom>
              <a:avLst/>
              <a:gdLst>
                <a:gd name="connsiteX0" fmla="*/ 0 w 2375460"/>
                <a:gd name="connsiteY0" fmla="*/ 0 h 950184"/>
                <a:gd name="connsiteX1" fmla="*/ 1900368 w 2375460"/>
                <a:gd name="connsiteY1" fmla="*/ 0 h 950184"/>
                <a:gd name="connsiteX2" fmla="*/ 2375460 w 2375460"/>
                <a:gd name="connsiteY2" fmla="*/ 475092 h 950184"/>
                <a:gd name="connsiteX3" fmla="*/ 1900368 w 2375460"/>
                <a:gd name="connsiteY3" fmla="*/ 950184 h 950184"/>
                <a:gd name="connsiteX4" fmla="*/ 0 w 2375460"/>
                <a:gd name="connsiteY4" fmla="*/ 950184 h 950184"/>
                <a:gd name="connsiteX5" fmla="*/ 475092 w 2375460"/>
                <a:gd name="connsiteY5" fmla="*/ 475092 h 950184"/>
                <a:gd name="connsiteX6" fmla="*/ 0 w 2375460"/>
                <a:gd name="connsiteY6" fmla="*/ 0 h 95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460" h="950184">
                  <a:moveTo>
                    <a:pt x="0" y="0"/>
                  </a:moveTo>
                  <a:lnTo>
                    <a:pt x="1900368" y="0"/>
                  </a:lnTo>
                  <a:lnTo>
                    <a:pt x="2375460" y="475092"/>
                  </a:lnTo>
                  <a:lnTo>
                    <a:pt x="1900368" y="950184"/>
                  </a:lnTo>
                  <a:lnTo>
                    <a:pt x="0" y="950184"/>
                  </a:lnTo>
                  <a:lnTo>
                    <a:pt x="475092" y="475092"/>
                  </a:lnTo>
                  <a:lnTo>
                    <a:pt x="0" y="0"/>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5102" tIns="26670" rIns="501762" bIns="26670" numCol="1" spcCol="1270" anchor="ctr" anchorCtr="0">
              <a:noAutofit/>
            </a:bodyPr>
            <a:lstStyle/>
            <a:p>
              <a:pPr marL="0" lvl="0" indent="0" algn="ctr" defTabSz="889000">
                <a:lnSpc>
                  <a:spcPct val="90000"/>
                </a:lnSpc>
                <a:spcBef>
                  <a:spcPct val="0"/>
                </a:spcBef>
                <a:spcAft>
                  <a:spcPct val="35000"/>
                </a:spcAft>
                <a:buNone/>
              </a:pPr>
              <a:r>
                <a:rPr lang="en-GB" sz="2000" kern="1200" dirty="0"/>
                <a:t>Concerns</a:t>
              </a:r>
            </a:p>
          </p:txBody>
        </p:sp>
        <p:sp>
          <p:nvSpPr>
            <p:cNvPr id="9" name="Freeform 8">
              <a:extLst>
                <a:ext uri="{FF2B5EF4-FFF2-40B4-BE49-F238E27FC236}">
                  <a16:creationId xmlns:a16="http://schemas.microsoft.com/office/drawing/2014/main" id="{46CA8963-02A6-A321-FA69-2A75E8EE892D}"/>
                </a:ext>
              </a:extLst>
            </p:cNvPr>
            <p:cNvSpPr/>
            <p:nvPr/>
          </p:nvSpPr>
          <p:spPr>
            <a:xfrm>
              <a:off x="7384602" y="3098587"/>
              <a:ext cx="2375460" cy="950184"/>
            </a:xfrm>
            <a:custGeom>
              <a:avLst/>
              <a:gdLst>
                <a:gd name="connsiteX0" fmla="*/ 0 w 2375460"/>
                <a:gd name="connsiteY0" fmla="*/ 0 h 950184"/>
                <a:gd name="connsiteX1" fmla="*/ 1900368 w 2375460"/>
                <a:gd name="connsiteY1" fmla="*/ 0 h 950184"/>
                <a:gd name="connsiteX2" fmla="*/ 2375460 w 2375460"/>
                <a:gd name="connsiteY2" fmla="*/ 475092 h 950184"/>
                <a:gd name="connsiteX3" fmla="*/ 1900368 w 2375460"/>
                <a:gd name="connsiteY3" fmla="*/ 950184 h 950184"/>
                <a:gd name="connsiteX4" fmla="*/ 0 w 2375460"/>
                <a:gd name="connsiteY4" fmla="*/ 950184 h 950184"/>
                <a:gd name="connsiteX5" fmla="*/ 475092 w 2375460"/>
                <a:gd name="connsiteY5" fmla="*/ 475092 h 950184"/>
                <a:gd name="connsiteX6" fmla="*/ 0 w 2375460"/>
                <a:gd name="connsiteY6" fmla="*/ 0 h 95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460" h="950184">
                  <a:moveTo>
                    <a:pt x="0" y="0"/>
                  </a:moveTo>
                  <a:lnTo>
                    <a:pt x="1900368" y="0"/>
                  </a:lnTo>
                  <a:lnTo>
                    <a:pt x="2375460" y="475092"/>
                  </a:lnTo>
                  <a:lnTo>
                    <a:pt x="1900368" y="950184"/>
                  </a:lnTo>
                  <a:lnTo>
                    <a:pt x="0" y="950184"/>
                  </a:lnTo>
                  <a:lnTo>
                    <a:pt x="475092" y="475092"/>
                  </a:lnTo>
                  <a:lnTo>
                    <a:pt x="0" y="0"/>
                  </a:lnTo>
                  <a:close/>
                </a:path>
              </a:pathLst>
            </a:custGeom>
            <a:solidFill>
              <a:schemeClr val="accent4"/>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5102" tIns="26670" rIns="501762" bIns="26670" numCol="1" spcCol="1270" anchor="ctr" anchorCtr="0">
              <a:noAutofit/>
            </a:bodyPr>
            <a:lstStyle/>
            <a:p>
              <a:pPr marL="0" lvl="0" indent="0" algn="ctr" defTabSz="889000">
                <a:lnSpc>
                  <a:spcPct val="90000"/>
                </a:lnSpc>
                <a:spcBef>
                  <a:spcPct val="0"/>
                </a:spcBef>
                <a:spcAft>
                  <a:spcPct val="35000"/>
                </a:spcAft>
                <a:buNone/>
              </a:pPr>
              <a:r>
                <a:rPr lang="en-GB" sz="2000" kern="1200" dirty="0"/>
                <a:t>Student voice </a:t>
              </a:r>
            </a:p>
          </p:txBody>
        </p:sp>
        <p:sp>
          <p:nvSpPr>
            <p:cNvPr id="10" name="Freeform 9">
              <a:extLst>
                <a:ext uri="{FF2B5EF4-FFF2-40B4-BE49-F238E27FC236}">
                  <a16:creationId xmlns:a16="http://schemas.microsoft.com/office/drawing/2014/main" id="{FCF6EA40-163E-7037-FE2E-ADAC96780627}"/>
                </a:ext>
              </a:extLst>
            </p:cNvPr>
            <p:cNvSpPr/>
            <p:nvPr/>
          </p:nvSpPr>
          <p:spPr>
            <a:xfrm>
              <a:off x="9522517" y="3098587"/>
              <a:ext cx="2375460" cy="950184"/>
            </a:xfrm>
            <a:custGeom>
              <a:avLst/>
              <a:gdLst>
                <a:gd name="connsiteX0" fmla="*/ 0 w 2375460"/>
                <a:gd name="connsiteY0" fmla="*/ 0 h 950184"/>
                <a:gd name="connsiteX1" fmla="*/ 1900368 w 2375460"/>
                <a:gd name="connsiteY1" fmla="*/ 0 h 950184"/>
                <a:gd name="connsiteX2" fmla="*/ 2375460 w 2375460"/>
                <a:gd name="connsiteY2" fmla="*/ 475092 h 950184"/>
                <a:gd name="connsiteX3" fmla="*/ 1900368 w 2375460"/>
                <a:gd name="connsiteY3" fmla="*/ 950184 h 950184"/>
                <a:gd name="connsiteX4" fmla="*/ 0 w 2375460"/>
                <a:gd name="connsiteY4" fmla="*/ 950184 h 950184"/>
                <a:gd name="connsiteX5" fmla="*/ 475092 w 2375460"/>
                <a:gd name="connsiteY5" fmla="*/ 475092 h 950184"/>
                <a:gd name="connsiteX6" fmla="*/ 0 w 2375460"/>
                <a:gd name="connsiteY6" fmla="*/ 0 h 95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460" h="950184">
                  <a:moveTo>
                    <a:pt x="0" y="0"/>
                  </a:moveTo>
                  <a:lnTo>
                    <a:pt x="1900368" y="0"/>
                  </a:lnTo>
                  <a:lnTo>
                    <a:pt x="2375460" y="475092"/>
                  </a:lnTo>
                  <a:lnTo>
                    <a:pt x="1900368" y="950184"/>
                  </a:lnTo>
                  <a:lnTo>
                    <a:pt x="0" y="950184"/>
                  </a:lnTo>
                  <a:lnTo>
                    <a:pt x="475092" y="475092"/>
                  </a:lnTo>
                  <a:lnTo>
                    <a:pt x="0" y="0"/>
                  </a:lnTo>
                  <a:close/>
                </a:path>
              </a:pathLst>
            </a:custGeom>
            <a:solidFill>
              <a:schemeClr val="accent6"/>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5102" tIns="26670" rIns="501762" bIns="26670" numCol="1" spcCol="1270" anchor="ctr" anchorCtr="0">
              <a:noAutofit/>
            </a:bodyPr>
            <a:lstStyle/>
            <a:p>
              <a:pPr marL="0" lvl="0" indent="0" algn="ctr" defTabSz="889000">
                <a:lnSpc>
                  <a:spcPct val="90000"/>
                </a:lnSpc>
                <a:spcBef>
                  <a:spcPct val="0"/>
                </a:spcBef>
                <a:spcAft>
                  <a:spcPct val="35000"/>
                </a:spcAft>
                <a:buNone/>
              </a:pPr>
              <a:r>
                <a:rPr lang="en-GB" sz="2000" kern="1200" dirty="0"/>
                <a:t>Contextual information </a:t>
              </a:r>
            </a:p>
          </p:txBody>
        </p:sp>
      </p:grpSp>
    </p:spTree>
    <p:extLst>
      <p:ext uri="{BB962C8B-B14F-4D97-AF65-F5344CB8AC3E}">
        <p14:creationId xmlns:p14="http://schemas.microsoft.com/office/powerpoint/2010/main" val="1212478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21CDD-7F97-87F5-54EE-6B8F12ABFE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49D17-1E53-7DBE-785E-BCFFCDDACB61}"/>
              </a:ext>
            </a:extLst>
          </p:cNvPr>
          <p:cNvSpPr>
            <a:spLocks noGrp="1"/>
          </p:cNvSpPr>
          <p:nvPr>
            <p:ph type="title"/>
          </p:nvPr>
        </p:nvSpPr>
        <p:spPr>
          <a:xfrm>
            <a:off x="1619249" y="110330"/>
            <a:ext cx="10467975" cy="1325563"/>
          </a:xfrm>
        </p:spPr>
        <p:txBody>
          <a:bodyPr/>
          <a:lstStyle/>
          <a:p>
            <a:r>
              <a:rPr lang="en-GB" dirty="0"/>
              <a:t>Strategy or on a whim? </a:t>
            </a:r>
          </a:p>
        </p:txBody>
      </p:sp>
      <p:pic>
        <p:nvPicPr>
          <p:cNvPr id="5" name="Content Placeholder 4" descr="A logo with a black background&#10;&#10;Description automatically generated">
            <a:extLst>
              <a:ext uri="{FF2B5EF4-FFF2-40B4-BE49-F238E27FC236}">
                <a16:creationId xmlns:a16="http://schemas.microsoft.com/office/drawing/2014/main" id="{701A016E-685D-4838-BC55-250C64028A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0976"/>
            <a:ext cx="1733550" cy="1857375"/>
          </a:xfrm>
        </p:spPr>
      </p:pic>
      <p:pic>
        <p:nvPicPr>
          <p:cNvPr id="4" name="Picture 3" descr="A white and blue chart with black lines&#10;&#10;Description automatically generated">
            <a:extLst>
              <a:ext uri="{FF2B5EF4-FFF2-40B4-BE49-F238E27FC236}">
                <a16:creationId xmlns:a16="http://schemas.microsoft.com/office/drawing/2014/main" id="{CCB8D1AE-A38A-60D4-D041-954BAB125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941" y="1649458"/>
            <a:ext cx="9972117" cy="3559083"/>
          </a:xfrm>
          <a:prstGeom prst="rect">
            <a:avLst/>
          </a:prstGeom>
        </p:spPr>
      </p:pic>
    </p:spTree>
    <p:extLst>
      <p:ext uri="{BB962C8B-B14F-4D97-AF65-F5344CB8AC3E}">
        <p14:creationId xmlns:p14="http://schemas.microsoft.com/office/powerpoint/2010/main" val="1877116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D2AAF-3233-1997-D8BE-607160A03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03926-2EFC-910E-C794-02959804570D}"/>
              </a:ext>
            </a:extLst>
          </p:cNvPr>
          <p:cNvSpPr>
            <a:spLocks noGrp="1"/>
          </p:cNvSpPr>
          <p:nvPr>
            <p:ph type="title"/>
          </p:nvPr>
        </p:nvSpPr>
        <p:spPr>
          <a:xfrm>
            <a:off x="1619249" y="110330"/>
            <a:ext cx="10467975" cy="1325563"/>
          </a:xfrm>
        </p:spPr>
        <p:txBody>
          <a:bodyPr/>
          <a:lstStyle/>
          <a:p>
            <a:r>
              <a:rPr lang="en-GB" dirty="0"/>
              <a:t>Methods of delivery</a:t>
            </a:r>
          </a:p>
        </p:txBody>
      </p:sp>
      <p:pic>
        <p:nvPicPr>
          <p:cNvPr id="5" name="Content Placeholder 4" descr="A logo with a black background&#10;&#10;Description automatically generated">
            <a:extLst>
              <a:ext uri="{FF2B5EF4-FFF2-40B4-BE49-F238E27FC236}">
                <a16:creationId xmlns:a16="http://schemas.microsoft.com/office/drawing/2014/main" id="{21FA4DD0-C217-F214-0CB9-FDC10A1216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0976"/>
            <a:ext cx="1733550" cy="1857375"/>
          </a:xfrm>
        </p:spPr>
      </p:pic>
      <p:sp>
        <p:nvSpPr>
          <p:cNvPr id="7" name="TextBox 6">
            <a:extLst>
              <a:ext uri="{FF2B5EF4-FFF2-40B4-BE49-F238E27FC236}">
                <a16:creationId xmlns:a16="http://schemas.microsoft.com/office/drawing/2014/main" id="{C1659349-B872-A3C5-98F6-FA03C0748BBA}"/>
              </a:ext>
            </a:extLst>
          </p:cNvPr>
          <p:cNvSpPr txBox="1"/>
          <p:nvPr/>
        </p:nvSpPr>
        <p:spPr>
          <a:xfrm>
            <a:off x="534956" y="1967705"/>
            <a:ext cx="1159741" cy="400110"/>
          </a:xfrm>
          <a:prstGeom prst="rect">
            <a:avLst/>
          </a:prstGeom>
          <a:noFill/>
        </p:spPr>
        <p:txBody>
          <a:bodyPr wrap="none" rtlCol="0">
            <a:spAutoFit/>
          </a:bodyPr>
          <a:lstStyle/>
          <a:p>
            <a:r>
              <a:rPr lang="en-GB" sz="2000" dirty="0"/>
              <a:t>In person</a:t>
            </a:r>
          </a:p>
        </p:txBody>
      </p:sp>
      <p:sp>
        <p:nvSpPr>
          <p:cNvPr id="8" name="TextBox 7">
            <a:extLst>
              <a:ext uri="{FF2B5EF4-FFF2-40B4-BE49-F238E27FC236}">
                <a16:creationId xmlns:a16="http://schemas.microsoft.com/office/drawing/2014/main" id="{B47E8D9E-BD90-4D2B-911D-F524AC2A1DA5}"/>
              </a:ext>
            </a:extLst>
          </p:cNvPr>
          <p:cNvSpPr txBox="1"/>
          <p:nvPr/>
        </p:nvSpPr>
        <p:spPr>
          <a:xfrm>
            <a:off x="2548650" y="1967705"/>
            <a:ext cx="1777987" cy="400110"/>
          </a:xfrm>
          <a:prstGeom prst="rect">
            <a:avLst/>
          </a:prstGeom>
          <a:noFill/>
        </p:spPr>
        <p:txBody>
          <a:bodyPr wrap="none" rtlCol="0">
            <a:spAutoFit/>
          </a:bodyPr>
          <a:lstStyle/>
          <a:p>
            <a:r>
              <a:rPr lang="en-GB" sz="2000" dirty="0"/>
              <a:t>Online courses </a:t>
            </a:r>
          </a:p>
        </p:txBody>
      </p:sp>
      <p:sp>
        <p:nvSpPr>
          <p:cNvPr id="9" name="TextBox 8">
            <a:extLst>
              <a:ext uri="{FF2B5EF4-FFF2-40B4-BE49-F238E27FC236}">
                <a16:creationId xmlns:a16="http://schemas.microsoft.com/office/drawing/2014/main" id="{2760BD9F-1B85-EEB6-92BA-4CA2EE76CF12}"/>
              </a:ext>
            </a:extLst>
          </p:cNvPr>
          <p:cNvSpPr txBox="1"/>
          <p:nvPr/>
        </p:nvSpPr>
        <p:spPr>
          <a:xfrm>
            <a:off x="5159751" y="1967705"/>
            <a:ext cx="2156616" cy="400110"/>
          </a:xfrm>
          <a:prstGeom prst="rect">
            <a:avLst/>
          </a:prstGeom>
          <a:noFill/>
        </p:spPr>
        <p:txBody>
          <a:bodyPr wrap="none" rtlCol="0">
            <a:spAutoFit/>
          </a:bodyPr>
          <a:lstStyle/>
          <a:p>
            <a:r>
              <a:rPr lang="en-GB" sz="2000" dirty="0"/>
              <a:t>7-minute briefings </a:t>
            </a:r>
          </a:p>
        </p:txBody>
      </p:sp>
      <p:sp>
        <p:nvSpPr>
          <p:cNvPr id="10" name="TextBox 9">
            <a:extLst>
              <a:ext uri="{FF2B5EF4-FFF2-40B4-BE49-F238E27FC236}">
                <a16:creationId xmlns:a16="http://schemas.microsoft.com/office/drawing/2014/main" id="{82CDE396-FEAA-E278-5397-C47BA24963CD}"/>
              </a:ext>
            </a:extLst>
          </p:cNvPr>
          <p:cNvSpPr txBox="1"/>
          <p:nvPr/>
        </p:nvSpPr>
        <p:spPr>
          <a:xfrm>
            <a:off x="8149481" y="1981152"/>
            <a:ext cx="1483483" cy="400110"/>
          </a:xfrm>
          <a:prstGeom prst="rect">
            <a:avLst/>
          </a:prstGeom>
          <a:noFill/>
        </p:spPr>
        <p:txBody>
          <a:bodyPr wrap="none" rtlCol="0">
            <a:spAutoFit/>
          </a:bodyPr>
          <a:lstStyle/>
          <a:p>
            <a:r>
              <a:rPr lang="en-GB" sz="2000" dirty="0"/>
              <a:t>Newsletters </a:t>
            </a:r>
          </a:p>
        </p:txBody>
      </p:sp>
      <p:sp>
        <p:nvSpPr>
          <p:cNvPr id="11" name="TextBox 10">
            <a:extLst>
              <a:ext uri="{FF2B5EF4-FFF2-40B4-BE49-F238E27FC236}">
                <a16:creationId xmlns:a16="http://schemas.microsoft.com/office/drawing/2014/main" id="{B72B081D-AD07-6248-43FD-DCFE0861A8C1}"/>
              </a:ext>
            </a:extLst>
          </p:cNvPr>
          <p:cNvSpPr txBox="1"/>
          <p:nvPr/>
        </p:nvSpPr>
        <p:spPr>
          <a:xfrm>
            <a:off x="10466078" y="1967705"/>
            <a:ext cx="1241045" cy="400110"/>
          </a:xfrm>
          <a:prstGeom prst="rect">
            <a:avLst/>
          </a:prstGeom>
          <a:noFill/>
        </p:spPr>
        <p:txBody>
          <a:bodyPr wrap="none" rtlCol="0">
            <a:spAutoFit/>
          </a:bodyPr>
          <a:lstStyle/>
          <a:p>
            <a:r>
              <a:rPr lang="en-GB" sz="2000" dirty="0"/>
              <a:t>Scenarios </a:t>
            </a:r>
          </a:p>
        </p:txBody>
      </p:sp>
      <p:pic>
        <p:nvPicPr>
          <p:cNvPr id="13" name="Picture 12" descr="A post-it note and pencils in a holder&#10;&#10;Description automatically generated">
            <a:extLst>
              <a:ext uri="{FF2B5EF4-FFF2-40B4-BE49-F238E27FC236}">
                <a16:creationId xmlns:a16="http://schemas.microsoft.com/office/drawing/2014/main" id="{C5DDA71C-7981-EDD8-ABEF-4DA62EDF1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768" y="2899627"/>
            <a:ext cx="6094463" cy="3441975"/>
          </a:xfrm>
          <a:prstGeom prst="rect">
            <a:avLst/>
          </a:prstGeom>
        </p:spPr>
      </p:pic>
      <p:sp>
        <p:nvSpPr>
          <p:cNvPr id="14" name="TextBox 13">
            <a:extLst>
              <a:ext uri="{FF2B5EF4-FFF2-40B4-BE49-F238E27FC236}">
                <a16:creationId xmlns:a16="http://schemas.microsoft.com/office/drawing/2014/main" id="{DEE900EE-8C0F-58A9-F3DC-7F12984F1D56}"/>
              </a:ext>
            </a:extLst>
          </p:cNvPr>
          <p:cNvSpPr txBox="1"/>
          <p:nvPr/>
        </p:nvSpPr>
        <p:spPr>
          <a:xfrm>
            <a:off x="471103" y="4359004"/>
            <a:ext cx="1613192" cy="523220"/>
          </a:xfrm>
          <a:prstGeom prst="rect">
            <a:avLst/>
          </a:prstGeom>
          <a:noFill/>
        </p:spPr>
        <p:txBody>
          <a:bodyPr wrap="square" rtlCol="0">
            <a:spAutoFit/>
          </a:bodyPr>
          <a:lstStyle/>
          <a:p>
            <a:r>
              <a:rPr lang="en-GB" sz="2800" dirty="0"/>
              <a:t>In person</a:t>
            </a:r>
          </a:p>
        </p:txBody>
      </p:sp>
      <p:pic>
        <p:nvPicPr>
          <p:cNvPr id="23" name="Picture 22" descr="A screenshot of a social media post&#10;&#10;Description automatically generated">
            <a:extLst>
              <a:ext uri="{FF2B5EF4-FFF2-40B4-BE49-F238E27FC236}">
                <a16:creationId xmlns:a16="http://schemas.microsoft.com/office/drawing/2014/main" id="{A0386A9A-93C2-09B4-97C0-B4016CC5E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650" y="3555130"/>
            <a:ext cx="7772400" cy="2130968"/>
          </a:xfrm>
          <a:prstGeom prst="rect">
            <a:avLst/>
          </a:prstGeom>
        </p:spPr>
      </p:pic>
      <p:sp>
        <p:nvSpPr>
          <p:cNvPr id="24" name="TextBox 23">
            <a:extLst>
              <a:ext uri="{FF2B5EF4-FFF2-40B4-BE49-F238E27FC236}">
                <a16:creationId xmlns:a16="http://schemas.microsoft.com/office/drawing/2014/main" id="{141903B7-D11D-1A96-7F5D-1C845FB56C76}"/>
              </a:ext>
            </a:extLst>
          </p:cNvPr>
          <p:cNvSpPr txBox="1"/>
          <p:nvPr/>
        </p:nvSpPr>
        <p:spPr>
          <a:xfrm>
            <a:off x="357544" y="4143560"/>
            <a:ext cx="1613192" cy="954107"/>
          </a:xfrm>
          <a:prstGeom prst="rect">
            <a:avLst/>
          </a:prstGeom>
          <a:noFill/>
        </p:spPr>
        <p:txBody>
          <a:bodyPr wrap="square" rtlCol="0">
            <a:spAutoFit/>
          </a:bodyPr>
          <a:lstStyle/>
          <a:p>
            <a:pPr algn="ctr"/>
            <a:r>
              <a:rPr lang="en-GB" sz="2800" dirty="0"/>
              <a:t>Online courses</a:t>
            </a:r>
          </a:p>
        </p:txBody>
      </p:sp>
      <p:sp>
        <p:nvSpPr>
          <p:cNvPr id="25" name="TextBox 24">
            <a:extLst>
              <a:ext uri="{FF2B5EF4-FFF2-40B4-BE49-F238E27FC236}">
                <a16:creationId xmlns:a16="http://schemas.microsoft.com/office/drawing/2014/main" id="{A5E2A64D-2B3F-BE68-697D-3CCC2DB7DB3D}"/>
              </a:ext>
            </a:extLst>
          </p:cNvPr>
          <p:cNvSpPr txBox="1"/>
          <p:nvPr/>
        </p:nvSpPr>
        <p:spPr>
          <a:xfrm>
            <a:off x="405596" y="4143559"/>
            <a:ext cx="1621919" cy="954107"/>
          </a:xfrm>
          <a:prstGeom prst="rect">
            <a:avLst/>
          </a:prstGeom>
          <a:noFill/>
        </p:spPr>
        <p:txBody>
          <a:bodyPr wrap="none" rtlCol="0">
            <a:spAutoFit/>
          </a:bodyPr>
          <a:lstStyle/>
          <a:p>
            <a:r>
              <a:rPr lang="en-GB" sz="2800" dirty="0"/>
              <a:t>7-Minute </a:t>
            </a:r>
          </a:p>
          <a:p>
            <a:r>
              <a:rPr lang="en-GB" sz="2800" dirty="0"/>
              <a:t>briefings</a:t>
            </a:r>
          </a:p>
        </p:txBody>
      </p:sp>
      <p:pic>
        <p:nvPicPr>
          <p:cNvPr id="27" name="Picture 26" descr="A diagram of a child's rights&#10;&#10;Description automatically generated">
            <a:extLst>
              <a:ext uri="{FF2B5EF4-FFF2-40B4-BE49-F238E27FC236}">
                <a16:creationId xmlns:a16="http://schemas.microsoft.com/office/drawing/2014/main" id="{1B8E943C-6BA0-DE88-4136-E02A22D91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4349" y="2630294"/>
            <a:ext cx="6831106" cy="3980635"/>
          </a:xfrm>
          <a:prstGeom prst="rect">
            <a:avLst/>
          </a:prstGeom>
        </p:spPr>
      </p:pic>
      <p:pic>
        <p:nvPicPr>
          <p:cNvPr id="30" name="Picture 29" descr="A blue and white poster with text and images&#10;&#10;Description automatically generated">
            <a:extLst>
              <a:ext uri="{FF2B5EF4-FFF2-40B4-BE49-F238E27FC236}">
                <a16:creationId xmlns:a16="http://schemas.microsoft.com/office/drawing/2014/main" id="{C8048D33-666A-D50E-E4FE-56A1BC27A8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4551" y="2630294"/>
            <a:ext cx="3200597" cy="3980636"/>
          </a:xfrm>
          <a:prstGeom prst="rect">
            <a:avLst/>
          </a:prstGeom>
        </p:spPr>
      </p:pic>
      <p:sp>
        <p:nvSpPr>
          <p:cNvPr id="31" name="TextBox 30">
            <a:extLst>
              <a:ext uri="{FF2B5EF4-FFF2-40B4-BE49-F238E27FC236}">
                <a16:creationId xmlns:a16="http://schemas.microsoft.com/office/drawing/2014/main" id="{BD60A193-45F5-F8B0-3C82-0C2DDD256CE8}"/>
              </a:ext>
            </a:extLst>
          </p:cNvPr>
          <p:cNvSpPr txBox="1"/>
          <p:nvPr/>
        </p:nvSpPr>
        <p:spPr>
          <a:xfrm>
            <a:off x="405596" y="4420556"/>
            <a:ext cx="1425775" cy="400110"/>
          </a:xfrm>
          <a:prstGeom prst="rect">
            <a:avLst/>
          </a:prstGeom>
          <a:noFill/>
        </p:spPr>
        <p:txBody>
          <a:bodyPr wrap="none" rtlCol="0">
            <a:spAutoFit/>
          </a:bodyPr>
          <a:lstStyle/>
          <a:p>
            <a:r>
              <a:rPr lang="en-GB" sz="2000" dirty="0"/>
              <a:t>Newsletters</a:t>
            </a:r>
          </a:p>
        </p:txBody>
      </p:sp>
      <p:sp>
        <p:nvSpPr>
          <p:cNvPr id="32" name="TextBox 31">
            <a:extLst>
              <a:ext uri="{FF2B5EF4-FFF2-40B4-BE49-F238E27FC236}">
                <a16:creationId xmlns:a16="http://schemas.microsoft.com/office/drawing/2014/main" id="{F6544B2B-F76C-4688-969E-B05BA595F2A7}"/>
              </a:ext>
            </a:extLst>
          </p:cNvPr>
          <p:cNvSpPr txBox="1"/>
          <p:nvPr/>
        </p:nvSpPr>
        <p:spPr>
          <a:xfrm>
            <a:off x="429162" y="4420555"/>
            <a:ext cx="1183337" cy="400110"/>
          </a:xfrm>
          <a:prstGeom prst="rect">
            <a:avLst/>
          </a:prstGeom>
          <a:noFill/>
        </p:spPr>
        <p:txBody>
          <a:bodyPr wrap="none" rtlCol="0">
            <a:spAutoFit/>
          </a:bodyPr>
          <a:lstStyle/>
          <a:p>
            <a:r>
              <a:rPr lang="en-GB" sz="2000" dirty="0"/>
              <a:t>Scenarios</a:t>
            </a:r>
          </a:p>
        </p:txBody>
      </p:sp>
      <p:pic>
        <p:nvPicPr>
          <p:cNvPr id="34" name="Picture 33" descr="A bulletin board with papers and pens&#10;&#10;Description automatically generated">
            <a:extLst>
              <a:ext uri="{FF2B5EF4-FFF2-40B4-BE49-F238E27FC236}">
                <a16:creationId xmlns:a16="http://schemas.microsoft.com/office/drawing/2014/main" id="{DCACA448-05B0-7899-4853-7EB33AAE4D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8435" y="2699568"/>
            <a:ext cx="5775156" cy="3441975"/>
          </a:xfrm>
          <a:prstGeom prst="rect">
            <a:avLst/>
          </a:prstGeom>
        </p:spPr>
      </p:pic>
    </p:spTree>
    <p:extLst>
      <p:ext uri="{BB962C8B-B14F-4D97-AF65-F5344CB8AC3E}">
        <p14:creationId xmlns:p14="http://schemas.microsoft.com/office/powerpoint/2010/main" val="14719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dissolve">
                                      <p:cBhvr>
                                        <p:cTn id="35" dur="500"/>
                                        <p:tgtEl>
                                          <p:spTgt spid="27"/>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dissolv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9"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dissolve">
                                      <p:cBhvr>
                                        <p:cTn id="49" dur="500"/>
                                        <p:tgtEl>
                                          <p:spTgt spid="31"/>
                                        </p:tgtEl>
                                      </p:cBhvr>
                                    </p:animEffect>
                                  </p:childTnLst>
                                </p:cTn>
                              </p:par>
                              <p:par>
                                <p:cTn id="50" presetID="9"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9"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dissolve">
                                      <p:cBhvr>
                                        <p:cTn id="63" dur="500"/>
                                        <p:tgtEl>
                                          <p:spTgt spid="32"/>
                                        </p:tgtEl>
                                      </p:cBhvr>
                                    </p:animEffect>
                                  </p:childTnLst>
                                </p:cTn>
                              </p:par>
                              <p:par>
                                <p:cTn id="64" presetID="9"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dissolv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4" grpId="0"/>
      <p:bldP spid="24" grpId="1"/>
      <p:bldP spid="25" grpId="0"/>
      <p:bldP spid="25" grpId="1"/>
      <p:bldP spid="31" grpId="0"/>
      <p:bldP spid="31" grpId="1"/>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CA429-58DB-0517-AFD9-46279205A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77C3C-2621-067A-A8EA-6E15D502B2C0}"/>
              </a:ext>
            </a:extLst>
          </p:cNvPr>
          <p:cNvSpPr>
            <a:spLocks noGrp="1"/>
          </p:cNvSpPr>
          <p:nvPr>
            <p:ph type="title"/>
          </p:nvPr>
        </p:nvSpPr>
        <p:spPr>
          <a:xfrm>
            <a:off x="1619249" y="110330"/>
            <a:ext cx="10467975" cy="1325563"/>
          </a:xfrm>
        </p:spPr>
        <p:txBody>
          <a:bodyPr/>
          <a:lstStyle/>
          <a:p>
            <a:r>
              <a:rPr lang="en-GB" dirty="0"/>
              <a:t>Impact</a:t>
            </a:r>
          </a:p>
        </p:txBody>
      </p:sp>
      <p:pic>
        <p:nvPicPr>
          <p:cNvPr id="5" name="Content Placeholder 4" descr="A logo with a black background&#10;&#10;Description automatically generated">
            <a:extLst>
              <a:ext uri="{FF2B5EF4-FFF2-40B4-BE49-F238E27FC236}">
                <a16:creationId xmlns:a16="http://schemas.microsoft.com/office/drawing/2014/main" id="{22FD3503-A194-2575-2003-37E17522F5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0976"/>
            <a:ext cx="1733550" cy="1857375"/>
          </a:xfrm>
        </p:spPr>
      </p:pic>
      <p:sp>
        <p:nvSpPr>
          <p:cNvPr id="15" name="Freeform 14">
            <a:extLst>
              <a:ext uri="{FF2B5EF4-FFF2-40B4-BE49-F238E27FC236}">
                <a16:creationId xmlns:a16="http://schemas.microsoft.com/office/drawing/2014/main" id="{7C7417EE-83E6-3071-084D-3A9002B80D6A}"/>
              </a:ext>
            </a:extLst>
          </p:cNvPr>
          <p:cNvSpPr/>
          <p:nvPr/>
        </p:nvSpPr>
        <p:spPr>
          <a:xfrm>
            <a:off x="144658" y="2696873"/>
            <a:ext cx="2378652" cy="2378652"/>
          </a:xfrm>
          <a:custGeom>
            <a:avLst/>
            <a:gdLst>
              <a:gd name="connsiteX0" fmla="*/ 0 w 2378652"/>
              <a:gd name="connsiteY0" fmla="*/ 1189326 h 2378652"/>
              <a:gd name="connsiteX1" fmla="*/ 1189326 w 2378652"/>
              <a:gd name="connsiteY1" fmla="*/ 0 h 2378652"/>
              <a:gd name="connsiteX2" fmla="*/ 2378652 w 2378652"/>
              <a:gd name="connsiteY2" fmla="*/ 1189326 h 2378652"/>
              <a:gd name="connsiteX3" fmla="*/ 1189326 w 2378652"/>
              <a:gd name="connsiteY3" fmla="*/ 2378652 h 2378652"/>
              <a:gd name="connsiteX4" fmla="*/ 0 w 2378652"/>
              <a:gd name="connsiteY4" fmla="*/ 1189326 h 237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652" h="2378652">
                <a:moveTo>
                  <a:pt x="0" y="1189326"/>
                </a:moveTo>
                <a:cubicBezTo>
                  <a:pt x="0" y="532479"/>
                  <a:pt x="532479" y="0"/>
                  <a:pt x="1189326" y="0"/>
                </a:cubicBezTo>
                <a:cubicBezTo>
                  <a:pt x="1846173" y="0"/>
                  <a:pt x="2378652" y="532479"/>
                  <a:pt x="2378652" y="1189326"/>
                </a:cubicBezTo>
                <a:cubicBezTo>
                  <a:pt x="2378652" y="1846173"/>
                  <a:pt x="1846173" y="2378652"/>
                  <a:pt x="1189326" y="2378652"/>
                </a:cubicBezTo>
                <a:cubicBezTo>
                  <a:pt x="532479" y="2378652"/>
                  <a:pt x="0" y="1846173"/>
                  <a:pt x="0" y="1189326"/>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479251" tIns="372476" rIns="479251" bIns="372476" numCol="1" spcCol="1270" anchor="ctr" anchorCtr="0">
            <a:noAutofit/>
          </a:bodyPr>
          <a:lstStyle/>
          <a:p>
            <a:pPr marL="0" lvl="0" indent="0" algn="ctr" defTabSz="844550">
              <a:lnSpc>
                <a:spcPct val="90000"/>
              </a:lnSpc>
              <a:spcBef>
                <a:spcPct val="0"/>
              </a:spcBef>
              <a:spcAft>
                <a:spcPct val="35000"/>
              </a:spcAft>
              <a:buNone/>
            </a:pPr>
            <a:r>
              <a:rPr lang="en-GB" sz="1900" kern="1200" dirty="0"/>
              <a:t>Engagement</a:t>
            </a:r>
          </a:p>
        </p:txBody>
      </p:sp>
      <p:sp>
        <p:nvSpPr>
          <p:cNvPr id="16" name="Freeform 15">
            <a:extLst>
              <a:ext uri="{FF2B5EF4-FFF2-40B4-BE49-F238E27FC236}">
                <a16:creationId xmlns:a16="http://schemas.microsoft.com/office/drawing/2014/main" id="{F26ABC68-29EE-BDBB-7885-9E864F4605B8}"/>
              </a:ext>
            </a:extLst>
          </p:cNvPr>
          <p:cNvSpPr/>
          <p:nvPr/>
        </p:nvSpPr>
        <p:spPr>
          <a:xfrm>
            <a:off x="2047579" y="2696873"/>
            <a:ext cx="2378652" cy="2378652"/>
          </a:xfrm>
          <a:custGeom>
            <a:avLst/>
            <a:gdLst>
              <a:gd name="connsiteX0" fmla="*/ 0 w 2378652"/>
              <a:gd name="connsiteY0" fmla="*/ 1189326 h 2378652"/>
              <a:gd name="connsiteX1" fmla="*/ 1189326 w 2378652"/>
              <a:gd name="connsiteY1" fmla="*/ 0 h 2378652"/>
              <a:gd name="connsiteX2" fmla="*/ 2378652 w 2378652"/>
              <a:gd name="connsiteY2" fmla="*/ 1189326 h 2378652"/>
              <a:gd name="connsiteX3" fmla="*/ 1189326 w 2378652"/>
              <a:gd name="connsiteY3" fmla="*/ 2378652 h 2378652"/>
              <a:gd name="connsiteX4" fmla="*/ 0 w 2378652"/>
              <a:gd name="connsiteY4" fmla="*/ 1189326 h 237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652" h="2378652">
                <a:moveTo>
                  <a:pt x="0" y="1189326"/>
                </a:moveTo>
                <a:cubicBezTo>
                  <a:pt x="0" y="532479"/>
                  <a:pt x="532479" y="0"/>
                  <a:pt x="1189326" y="0"/>
                </a:cubicBezTo>
                <a:cubicBezTo>
                  <a:pt x="1846173" y="0"/>
                  <a:pt x="2378652" y="532479"/>
                  <a:pt x="2378652" y="1189326"/>
                </a:cubicBezTo>
                <a:cubicBezTo>
                  <a:pt x="2378652" y="1846173"/>
                  <a:pt x="1846173" y="2378652"/>
                  <a:pt x="1189326" y="2378652"/>
                </a:cubicBezTo>
                <a:cubicBezTo>
                  <a:pt x="532479" y="2378652"/>
                  <a:pt x="0" y="1846173"/>
                  <a:pt x="0" y="1189326"/>
                </a:cubicBezTo>
                <a:close/>
              </a:path>
            </a:pathLst>
          </a:custGeom>
        </p:spPr>
        <p:style>
          <a:lnRef idx="2">
            <a:schemeClr val="lt1">
              <a:hueOff val="0"/>
              <a:satOff val="0"/>
              <a:lumOff val="0"/>
              <a:alphaOff val="0"/>
            </a:schemeClr>
          </a:lnRef>
          <a:fillRef idx="1">
            <a:schemeClr val="accent5">
              <a:alpha val="50000"/>
              <a:hueOff val="-1351709"/>
              <a:satOff val="-3484"/>
              <a:lumOff val="-2353"/>
              <a:alphaOff val="0"/>
            </a:schemeClr>
          </a:fillRef>
          <a:effectRef idx="0">
            <a:schemeClr val="accent5">
              <a:alpha val="50000"/>
              <a:hueOff val="-1351709"/>
              <a:satOff val="-3484"/>
              <a:lumOff val="-2353"/>
              <a:alphaOff val="0"/>
            </a:schemeClr>
          </a:effectRef>
          <a:fontRef idx="minor">
            <a:schemeClr val="tx1"/>
          </a:fontRef>
        </p:style>
        <p:txBody>
          <a:bodyPr spcFirstLastPara="0" vert="horz" wrap="square" lIns="479251" tIns="372476" rIns="479251" bIns="372476" numCol="1" spcCol="1270" anchor="ctr" anchorCtr="0">
            <a:noAutofit/>
          </a:bodyPr>
          <a:lstStyle/>
          <a:p>
            <a:pPr marL="0" lvl="0" indent="0" algn="ctr" defTabSz="844550">
              <a:lnSpc>
                <a:spcPct val="90000"/>
              </a:lnSpc>
              <a:spcBef>
                <a:spcPct val="0"/>
              </a:spcBef>
              <a:spcAft>
                <a:spcPct val="35000"/>
              </a:spcAft>
              <a:buNone/>
            </a:pPr>
            <a:r>
              <a:rPr lang="en-GB" sz="1900" kern="1200" dirty="0"/>
              <a:t>Quizzes</a:t>
            </a:r>
          </a:p>
        </p:txBody>
      </p:sp>
      <p:sp>
        <p:nvSpPr>
          <p:cNvPr id="17" name="Freeform 16">
            <a:extLst>
              <a:ext uri="{FF2B5EF4-FFF2-40B4-BE49-F238E27FC236}">
                <a16:creationId xmlns:a16="http://schemas.microsoft.com/office/drawing/2014/main" id="{6EE7913F-3BEC-D148-A373-0800BD218807}"/>
              </a:ext>
            </a:extLst>
          </p:cNvPr>
          <p:cNvSpPr/>
          <p:nvPr/>
        </p:nvSpPr>
        <p:spPr>
          <a:xfrm>
            <a:off x="3950501" y="2696873"/>
            <a:ext cx="2378652" cy="2378652"/>
          </a:xfrm>
          <a:custGeom>
            <a:avLst/>
            <a:gdLst>
              <a:gd name="connsiteX0" fmla="*/ 0 w 2378652"/>
              <a:gd name="connsiteY0" fmla="*/ 1189326 h 2378652"/>
              <a:gd name="connsiteX1" fmla="*/ 1189326 w 2378652"/>
              <a:gd name="connsiteY1" fmla="*/ 0 h 2378652"/>
              <a:gd name="connsiteX2" fmla="*/ 2378652 w 2378652"/>
              <a:gd name="connsiteY2" fmla="*/ 1189326 h 2378652"/>
              <a:gd name="connsiteX3" fmla="*/ 1189326 w 2378652"/>
              <a:gd name="connsiteY3" fmla="*/ 2378652 h 2378652"/>
              <a:gd name="connsiteX4" fmla="*/ 0 w 2378652"/>
              <a:gd name="connsiteY4" fmla="*/ 1189326 h 237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652" h="2378652">
                <a:moveTo>
                  <a:pt x="0" y="1189326"/>
                </a:moveTo>
                <a:cubicBezTo>
                  <a:pt x="0" y="532479"/>
                  <a:pt x="532479" y="0"/>
                  <a:pt x="1189326" y="0"/>
                </a:cubicBezTo>
                <a:cubicBezTo>
                  <a:pt x="1846173" y="0"/>
                  <a:pt x="2378652" y="532479"/>
                  <a:pt x="2378652" y="1189326"/>
                </a:cubicBezTo>
                <a:cubicBezTo>
                  <a:pt x="2378652" y="1846173"/>
                  <a:pt x="1846173" y="2378652"/>
                  <a:pt x="1189326" y="2378652"/>
                </a:cubicBezTo>
                <a:cubicBezTo>
                  <a:pt x="532479" y="2378652"/>
                  <a:pt x="0" y="1846173"/>
                  <a:pt x="0" y="1189326"/>
                </a:cubicBezTo>
                <a:close/>
              </a:path>
            </a:pathLst>
          </a:custGeom>
        </p:spPr>
        <p:style>
          <a:lnRef idx="2">
            <a:schemeClr val="lt1">
              <a:hueOff val="0"/>
              <a:satOff val="0"/>
              <a:lumOff val="0"/>
              <a:alphaOff val="0"/>
            </a:schemeClr>
          </a:lnRef>
          <a:fillRef idx="1">
            <a:schemeClr val="accent5">
              <a:alpha val="50000"/>
              <a:hueOff val="-2703417"/>
              <a:satOff val="-6968"/>
              <a:lumOff val="-4706"/>
              <a:alphaOff val="0"/>
            </a:schemeClr>
          </a:fillRef>
          <a:effectRef idx="0">
            <a:schemeClr val="accent5">
              <a:alpha val="50000"/>
              <a:hueOff val="-2703417"/>
              <a:satOff val="-6968"/>
              <a:lumOff val="-4706"/>
              <a:alphaOff val="0"/>
            </a:schemeClr>
          </a:effectRef>
          <a:fontRef idx="minor">
            <a:schemeClr val="tx1"/>
          </a:fontRef>
        </p:style>
        <p:txBody>
          <a:bodyPr spcFirstLastPara="0" vert="horz" wrap="square" lIns="479251" tIns="372476" rIns="479251" bIns="372476" numCol="1" spcCol="1270" anchor="ctr" anchorCtr="0">
            <a:noAutofit/>
          </a:bodyPr>
          <a:lstStyle/>
          <a:p>
            <a:pPr marL="0" lvl="0" indent="0" algn="ctr" defTabSz="844550">
              <a:lnSpc>
                <a:spcPct val="90000"/>
              </a:lnSpc>
              <a:spcBef>
                <a:spcPct val="0"/>
              </a:spcBef>
              <a:spcAft>
                <a:spcPct val="35000"/>
              </a:spcAft>
              <a:buNone/>
            </a:pPr>
            <a:r>
              <a:rPr lang="en-GB" sz="1900" kern="1200" dirty="0"/>
              <a:t>Scenarios</a:t>
            </a:r>
          </a:p>
        </p:txBody>
      </p:sp>
      <p:sp>
        <p:nvSpPr>
          <p:cNvPr id="18" name="Freeform 17">
            <a:extLst>
              <a:ext uri="{FF2B5EF4-FFF2-40B4-BE49-F238E27FC236}">
                <a16:creationId xmlns:a16="http://schemas.microsoft.com/office/drawing/2014/main" id="{2E800181-6D69-AACE-0259-3E736E9DBE9F}"/>
              </a:ext>
            </a:extLst>
          </p:cNvPr>
          <p:cNvSpPr/>
          <p:nvPr/>
        </p:nvSpPr>
        <p:spPr>
          <a:xfrm>
            <a:off x="5853423" y="2696873"/>
            <a:ext cx="2378652" cy="2378652"/>
          </a:xfrm>
          <a:custGeom>
            <a:avLst/>
            <a:gdLst>
              <a:gd name="connsiteX0" fmla="*/ 0 w 2378652"/>
              <a:gd name="connsiteY0" fmla="*/ 1189326 h 2378652"/>
              <a:gd name="connsiteX1" fmla="*/ 1189326 w 2378652"/>
              <a:gd name="connsiteY1" fmla="*/ 0 h 2378652"/>
              <a:gd name="connsiteX2" fmla="*/ 2378652 w 2378652"/>
              <a:gd name="connsiteY2" fmla="*/ 1189326 h 2378652"/>
              <a:gd name="connsiteX3" fmla="*/ 1189326 w 2378652"/>
              <a:gd name="connsiteY3" fmla="*/ 2378652 h 2378652"/>
              <a:gd name="connsiteX4" fmla="*/ 0 w 2378652"/>
              <a:gd name="connsiteY4" fmla="*/ 1189326 h 237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652" h="2378652">
                <a:moveTo>
                  <a:pt x="0" y="1189326"/>
                </a:moveTo>
                <a:cubicBezTo>
                  <a:pt x="0" y="532479"/>
                  <a:pt x="532479" y="0"/>
                  <a:pt x="1189326" y="0"/>
                </a:cubicBezTo>
                <a:cubicBezTo>
                  <a:pt x="1846173" y="0"/>
                  <a:pt x="2378652" y="532479"/>
                  <a:pt x="2378652" y="1189326"/>
                </a:cubicBezTo>
                <a:cubicBezTo>
                  <a:pt x="2378652" y="1846173"/>
                  <a:pt x="1846173" y="2378652"/>
                  <a:pt x="1189326" y="2378652"/>
                </a:cubicBezTo>
                <a:cubicBezTo>
                  <a:pt x="532479" y="2378652"/>
                  <a:pt x="0" y="1846173"/>
                  <a:pt x="0" y="1189326"/>
                </a:cubicBezTo>
                <a:close/>
              </a:path>
            </a:pathLst>
          </a:custGeom>
        </p:spPr>
        <p:style>
          <a:lnRef idx="2">
            <a:schemeClr val="lt1">
              <a:hueOff val="0"/>
              <a:satOff val="0"/>
              <a:lumOff val="0"/>
              <a:alphaOff val="0"/>
            </a:schemeClr>
          </a:lnRef>
          <a:fillRef idx="1">
            <a:schemeClr val="accent5">
              <a:alpha val="50000"/>
              <a:hueOff val="-4055126"/>
              <a:satOff val="-10451"/>
              <a:lumOff val="-7059"/>
              <a:alphaOff val="0"/>
            </a:schemeClr>
          </a:fillRef>
          <a:effectRef idx="0">
            <a:schemeClr val="accent5">
              <a:alpha val="50000"/>
              <a:hueOff val="-4055126"/>
              <a:satOff val="-10451"/>
              <a:lumOff val="-7059"/>
              <a:alphaOff val="0"/>
            </a:schemeClr>
          </a:effectRef>
          <a:fontRef idx="minor">
            <a:schemeClr val="tx1"/>
          </a:fontRef>
        </p:style>
        <p:txBody>
          <a:bodyPr spcFirstLastPara="0" vert="horz" wrap="square" lIns="479251" tIns="372476" rIns="479251" bIns="372476" numCol="1" spcCol="1270" anchor="ctr" anchorCtr="0">
            <a:noAutofit/>
          </a:bodyPr>
          <a:lstStyle/>
          <a:p>
            <a:pPr marL="0" lvl="0" indent="0" algn="ctr" defTabSz="844550">
              <a:lnSpc>
                <a:spcPct val="90000"/>
              </a:lnSpc>
              <a:spcBef>
                <a:spcPct val="0"/>
              </a:spcBef>
              <a:spcAft>
                <a:spcPct val="35000"/>
              </a:spcAft>
              <a:buNone/>
            </a:pPr>
            <a:r>
              <a:rPr lang="en-GB" sz="1900" kern="1200" dirty="0"/>
              <a:t>Concerns</a:t>
            </a:r>
          </a:p>
        </p:txBody>
      </p:sp>
      <p:sp>
        <p:nvSpPr>
          <p:cNvPr id="19" name="Freeform 18">
            <a:extLst>
              <a:ext uri="{FF2B5EF4-FFF2-40B4-BE49-F238E27FC236}">
                <a16:creationId xmlns:a16="http://schemas.microsoft.com/office/drawing/2014/main" id="{77F5B9E4-5C15-35D6-D99E-0877EEE44BB8}"/>
              </a:ext>
            </a:extLst>
          </p:cNvPr>
          <p:cNvSpPr/>
          <p:nvPr/>
        </p:nvSpPr>
        <p:spPr>
          <a:xfrm>
            <a:off x="7756344" y="2696873"/>
            <a:ext cx="2378652" cy="2378652"/>
          </a:xfrm>
          <a:custGeom>
            <a:avLst/>
            <a:gdLst>
              <a:gd name="connsiteX0" fmla="*/ 0 w 2378652"/>
              <a:gd name="connsiteY0" fmla="*/ 1189326 h 2378652"/>
              <a:gd name="connsiteX1" fmla="*/ 1189326 w 2378652"/>
              <a:gd name="connsiteY1" fmla="*/ 0 h 2378652"/>
              <a:gd name="connsiteX2" fmla="*/ 2378652 w 2378652"/>
              <a:gd name="connsiteY2" fmla="*/ 1189326 h 2378652"/>
              <a:gd name="connsiteX3" fmla="*/ 1189326 w 2378652"/>
              <a:gd name="connsiteY3" fmla="*/ 2378652 h 2378652"/>
              <a:gd name="connsiteX4" fmla="*/ 0 w 2378652"/>
              <a:gd name="connsiteY4" fmla="*/ 1189326 h 237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652" h="2378652">
                <a:moveTo>
                  <a:pt x="0" y="1189326"/>
                </a:moveTo>
                <a:cubicBezTo>
                  <a:pt x="0" y="532479"/>
                  <a:pt x="532479" y="0"/>
                  <a:pt x="1189326" y="0"/>
                </a:cubicBezTo>
                <a:cubicBezTo>
                  <a:pt x="1846173" y="0"/>
                  <a:pt x="2378652" y="532479"/>
                  <a:pt x="2378652" y="1189326"/>
                </a:cubicBezTo>
                <a:cubicBezTo>
                  <a:pt x="2378652" y="1846173"/>
                  <a:pt x="1846173" y="2378652"/>
                  <a:pt x="1189326" y="2378652"/>
                </a:cubicBezTo>
                <a:cubicBezTo>
                  <a:pt x="532479" y="2378652"/>
                  <a:pt x="0" y="1846173"/>
                  <a:pt x="0" y="1189326"/>
                </a:cubicBezTo>
                <a:close/>
              </a:path>
            </a:pathLst>
          </a:custGeom>
        </p:spPr>
        <p:style>
          <a:lnRef idx="2">
            <a:schemeClr val="lt1">
              <a:hueOff val="0"/>
              <a:satOff val="0"/>
              <a:lumOff val="0"/>
              <a:alphaOff val="0"/>
            </a:schemeClr>
          </a:lnRef>
          <a:fillRef idx="1">
            <a:schemeClr val="accent5">
              <a:alpha val="50000"/>
              <a:hueOff val="-5406834"/>
              <a:satOff val="-13935"/>
              <a:lumOff val="-9412"/>
              <a:alphaOff val="0"/>
            </a:schemeClr>
          </a:fillRef>
          <a:effectRef idx="0">
            <a:schemeClr val="accent5">
              <a:alpha val="50000"/>
              <a:hueOff val="-5406834"/>
              <a:satOff val="-13935"/>
              <a:lumOff val="-9412"/>
              <a:alphaOff val="0"/>
            </a:schemeClr>
          </a:effectRef>
          <a:fontRef idx="minor">
            <a:schemeClr val="tx1"/>
          </a:fontRef>
        </p:style>
        <p:txBody>
          <a:bodyPr spcFirstLastPara="0" vert="horz" wrap="square" lIns="479251" tIns="372476" rIns="479251" bIns="372476" numCol="1" spcCol="1270" anchor="ctr" anchorCtr="0">
            <a:noAutofit/>
          </a:bodyPr>
          <a:lstStyle/>
          <a:p>
            <a:pPr marL="0" lvl="0" indent="0" algn="ctr" defTabSz="844550">
              <a:lnSpc>
                <a:spcPct val="90000"/>
              </a:lnSpc>
              <a:spcBef>
                <a:spcPct val="0"/>
              </a:spcBef>
              <a:spcAft>
                <a:spcPct val="35000"/>
              </a:spcAft>
              <a:buNone/>
            </a:pPr>
            <a:r>
              <a:rPr lang="en-GB" sz="1900" kern="1200" dirty="0"/>
              <a:t>Conversations</a:t>
            </a:r>
          </a:p>
        </p:txBody>
      </p:sp>
      <p:sp>
        <p:nvSpPr>
          <p:cNvPr id="20" name="Freeform 19">
            <a:extLst>
              <a:ext uri="{FF2B5EF4-FFF2-40B4-BE49-F238E27FC236}">
                <a16:creationId xmlns:a16="http://schemas.microsoft.com/office/drawing/2014/main" id="{2A98D52F-D16E-74C7-074C-598CCA9F8199}"/>
              </a:ext>
            </a:extLst>
          </p:cNvPr>
          <p:cNvSpPr/>
          <p:nvPr/>
        </p:nvSpPr>
        <p:spPr>
          <a:xfrm>
            <a:off x="9659266" y="2696873"/>
            <a:ext cx="2378652" cy="2378652"/>
          </a:xfrm>
          <a:custGeom>
            <a:avLst/>
            <a:gdLst>
              <a:gd name="connsiteX0" fmla="*/ 0 w 2378652"/>
              <a:gd name="connsiteY0" fmla="*/ 1189326 h 2378652"/>
              <a:gd name="connsiteX1" fmla="*/ 1189326 w 2378652"/>
              <a:gd name="connsiteY1" fmla="*/ 0 h 2378652"/>
              <a:gd name="connsiteX2" fmla="*/ 2378652 w 2378652"/>
              <a:gd name="connsiteY2" fmla="*/ 1189326 h 2378652"/>
              <a:gd name="connsiteX3" fmla="*/ 1189326 w 2378652"/>
              <a:gd name="connsiteY3" fmla="*/ 2378652 h 2378652"/>
              <a:gd name="connsiteX4" fmla="*/ 0 w 2378652"/>
              <a:gd name="connsiteY4" fmla="*/ 1189326 h 237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652" h="2378652">
                <a:moveTo>
                  <a:pt x="0" y="1189326"/>
                </a:moveTo>
                <a:cubicBezTo>
                  <a:pt x="0" y="532479"/>
                  <a:pt x="532479" y="0"/>
                  <a:pt x="1189326" y="0"/>
                </a:cubicBezTo>
                <a:cubicBezTo>
                  <a:pt x="1846173" y="0"/>
                  <a:pt x="2378652" y="532479"/>
                  <a:pt x="2378652" y="1189326"/>
                </a:cubicBezTo>
                <a:cubicBezTo>
                  <a:pt x="2378652" y="1846173"/>
                  <a:pt x="1846173" y="2378652"/>
                  <a:pt x="1189326" y="2378652"/>
                </a:cubicBezTo>
                <a:cubicBezTo>
                  <a:pt x="532479" y="2378652"/>
                  <a:pt x="0" y="1846173"/>
                  <a:pt x="0" y="1189326"/>
                </a:cubicBezTo>
                <a:close/>
              </a:path>
            </a:pathLst>
          </a:custGeom>
        </p:spPr>
        <p:style>
          <a:lnRef idx="2">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txBody>
          <a:bodyPr spcFirstLastPara="0" vert="horz" wrap="square" lIns="479251" tIns="372476" rIns="479251" bIns="372476" numCol="1" spcCol="1270" anchor="ctr" anchorCtr="0">
            <a:noAutofit/>
          </a:bodyPr>
          <a:lstStyle/>
          <a:p>
            <a:pPr marL="0" lvl="0" indent="0" algn="ctr" defTabSz="844550">
              <a:lnSpc>
                <a:spcPct val="90000"/>
              </a:lnSpc>
              <a:spcBef>
                <a:spcPct val="0"/>
              </a:spcBef>
              <a:spcAft>
                <a:spcPct val="35000"/>
              </a:spcAft>
              <a:buNone/>
            </a:pPr>
            <a:r>
              <a:rPr lang="en-GB" sz="1900" kern="1200" dirty="0"/>
              <a:t>Student voice</a:t>
            </a:r>
          </a:p>
        </p:txBody>
      </p:sp>
      <p:sp>
        <p:nvSpPr>
          <p:cNvPr id="21" name="TextBox 20">
            <a:extLst>
              <a:ext uri="{FF2B5EF4-FFF2-40B4-BE49-F238E27FC236}">
                <a16:creationId xmlns:a16="http://schemas.microsoft.com/office/drawing/2014/main" id="{E6D61267-2F3E-C91D-266E-962E607711D5}"/>
              </a:ext>
            </a:extLst>
          </p:cNvPr>
          <p:cNvSpPr txBox="1"/>
          <p:nvPr/>
        </p:nvSpPr>
        <p:spPr>
          <a:xfrm>
            <a:off x="394876" y="1476344"/>
            <a:ext cx="5684057" cy="400110"/>
          </a:xfrm>
          <a:prstGeom prst="rect">
            <a:avLst/>
          </a:prstGeom>
          <a:noFill/>
        </p:spPr>
        <p:txBody>
          <a:bodyPr wrap="none" rtlCol="0">
            <a:spAutoFit/>
          </a:bodyPr>
          <a:lstStyle/>
          <a:p>
            <a:r>
              <a:rPr lang="en-GB" sz="2000" dirty="0"/>
              <a:t>How do you know the impact of your training plans? </a:t>
            </a:r>
          </a:p>
        </p:txBody>
      </p:sp>
      <p:sp>
        <p:nvSpPr>
          <p:cNvPr id="22" name="TextBox 21">
            <a:extLst>
              <a:ext uri="{FF2B5EF4-FFF2-40B4-BE49-F238E27FC236}">
                <a16:creationId xmlns:a16="http://schemas.microsoft.com/office/drawing/2014/main" id="{6A78A419-258A-62BD-B765-8629F771B5AB}"/>
              </a:ext>
            </a:extLst>
          </p:cNvPr>
          <p:cNvSpPr txBox="1"/>
          <p:nvPr/>
        </p:nvSpPr>
        <p:spPr>
          <a:xfrm>
            <a:off x="394875" y="1856202"/>
            <a:ext cx="6189258" cy="400110"/>
          </a:xfrm>
          <a:prstGeom prst="rect">
            <a:avLst/>
          </a:prstGeom>
          <a:noFill/>
        </p:spPr>
        <p:txBody>
          <a:bodyPr wrap="none" rtlCol="0">
            <a:spAutoFit/>
          </a:bodyPr>
          <a:lstStyle/>
          <a:p>
            <a:r>
              <a:rPr lang="en-GB" sz="2000" dirty="0"/>
              <a:t>How do you demonstrate the impact to key stakeholders?</a:t>
            </a:r>
          </a:p>
        </p:txBody>
      </p:sp>
    </p:spTree>
    <p:extLst>
      <p:ext uri="{BB962C8B-B14F-4D97-AF65-F5344CB8AC3E}">
        <p14:creationId xmlns:p14="http://schemas.microsoft.com/office/powerpoint/2010/main" val="21996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361951" y="110330"/>
            <a:ext cx="2556740" cy="1325563"/>
          </a:xfrm>
        </p:spPr>
        <p:txBody>
          <a:bodyPr>
            <a:normAutofit/>
          </a:bodyPr>
          <a:lstStyle/>
          <a:p>
            <a:r>
              <a:rPr lang="en-GB" dirty="0"/>
              <a:t>Questions</a:t>
            </a:r>
          </a:p>
        </p:txBody>
      </p:sp>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8334" y="2395129"/>
            <a:ext cx="2449581" cy="2448742"/>
          </a:xfrm>
        </p:spPr>
      </p:pic>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1172" y="0"/>
            <a:ext cx="5024576" cy="685800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pic>
        <p:nvPicPr>
          <p:cNvPr id="3" name="Picture 2" descr="A logo on a black background&#10;&#10;Description automatically generated">
            <a:extLst>
              <a:ext uri="{FF2B5EF4-FFF2-40B4-BE49-F238E27FC236}">
                <a16:creationId xmlns:a16="http://schemas.microsoft.com/office/drawing/2014/main" id="{1BBB9BB0-8B26-4828-1A98-2843CDF716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113" y="-279117"/>
            <a:ext cx="2819400" cy="1994700"/>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0787B30E-5782-A82A-C817-183BE4F57F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8513" y="416766"/>
            <a:ext cx="2008527" cy="602935"/>
          </a:xfrm>
          <a:prstGeom prst="rect">
            <a:avLst/>
          </a:prstGeom>
          <a:solidFill>
            <a:srgbClr val="074484"/>
          </a:solidFill>
        </p:spPr>
      </p:pic>
    </p:spTree>
    <p:extLst>
      <p:ext uri="{BB962C8B-B14F-4D97-AF65-F5344CB8AC3E}">
        <p14:creationId xmlns:p14="http://schemas.microsoft.com/office/powerpoint/2010/main" val="1213531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09040" y="2307589"/>
            <a:ext cx="5564918" cy="1862451"/>
          </a:xfrm>
        </p:spPr>
        <p:txBody>
          <a:bodyPr anchor="t">
            <a:normAutofit/>
          </a:bodyPr>
          <a:lstStyle/>
          <a:p>
            <a:pPr algn="l"/>
            <a:r>
              <a:rPr lang="en-GB" sz="4000" b="1" dirty="0">
                <a:solidFill>
                  <a:schemeClr val="tx2"/>
                </a:solidFill>
                <a:cs typeface="Calibri Light"/>
              </a:rPr>
              <a:t>Listening to the student voice</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453627"/>
            <a:ext cx="5267964" cy="1643038"/>
          </a:xfrm>
        </p:spPr>
        <p:txBody>
          <a:bodyPr anchor="b">
            <a:normAutofit fontScale="85000" lnSpcReduction="20000"/>
          </a:bodyPr>
          <a:lstStyle/>
          <a:p>
            <a:pPr algn="l"/>
            <a:r>
              <a:rPr lang="en-GB" sz="3900" i="1" dirty="0">
                <a:solidFill>
                  <a:schemeClr val="tx2"/>
                </a:solidFill>
              </a:rPr>
              <a:t>Patrick Knight</a:t>
            </a:r>
            <a:endParaRPr lang="en-GB" sz="3900" i="1" dirty="0">
              <a:solidFill>
                <a:schemeClr val="tx2"/>
              </a:solidFill>
              <a:cs typeface="Calibri"/>
            </a:endParaRPr>
          </a:p>
          <a:p>
            <a:pPr algn="l"/>
            <a:r>
              <a:rPr lang="en-GB" sz="3200" i="1" dirty="0">
                <a:solidFill>
                  <a:schemeClr val="tx2"/>
                </a:solidFill>
              </a:rPr>
              <a:t>Strategic Development Lead, Safeguarding </a:t>
            </a:r>
            <a:endParaRPr lang="en-GB" sz="3200" i="1" dirty="0">
              <a:solidFill>
                <a:schemeClr val="tx2"/>
              </a:solidFill>
              <a:cs typeface="Calibri"/>
            </a:endParaRPr>
          </a:p>
          <a:p>
            <a:pPr algn="l"/>
            <a:r>
              <a:rPr lang="en-GB" sz="2600" i="1" dirty="0">
                <a:solidFill>
                  <a:schemeClr val="tx2"/>
                </a:solidFill>
              </a:rPr>
              <a:t>Diverse Academies</a:t>
            </a:r>
            <a:endParaRPr lang="en-GB" sz="2600" i="1" dirty="0">
              <a:solidFill>
                <a:schemeClr val="tx2"/>
              </a:solidFill>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4434898" cy="369332"/>
          </a:xfrm>
          <a:prstGeom prst="rect">
            <a:avLst/>
          </a:prstGeom>
          <a:noFill/>
        </p:spPr>
        <p:txBody>
          <a:bodyPr wrap="square" lIns="91440" tIns="45720" rIns="91440" bIns="45720" rtlCol="0" anchor="t">
            <a:spAutoFit/>
          </a:bodyPr>
          <a:lstStyle/>
          <a:p>
            <a:r>
              <a:rPr lang="en-GB" dirty="0">
                <a:solidFill>
                  <a:schemeClr val="accent3">
                    <a:lumMod val="60000"/>
                    <a:lumOff val="40000"/>
                  </a:schemeClr>
                </a:solidFill>
              </a:rPr>
              <a:t>Workstream 2.2 (Northern Conference)</a:t>
            </a:r>
          </a:p>
        </p:txBody>
      </p:sp>
      <p:pic>
        <p:nvPicPr>
          <p:cNvPr id="6" name="Picture 5" descr="A logo for a company&#10;&#10;Description automatically generated">
            <a:extLst>
              <a:ext uri="{FF2B5EF4-FFF2-40B4-BE49-F238E27FC236}">
                <a16:creationId xmlns:a16="http://schemas.microsoft.com/office/drawing/2014/main" id="{C77EC508-8900-F6CE-F5B3-7B231B814DE5}"/>
              </a:ext>
            </a:extLst>
          </p:cNvPr>
          <p:cNvPicPr>
            <a:picLocks noChangeAspect="1"/>
          </p:cNvPicPr>
          <p:nvPr/>
        </p:nvPicPr>
        <p:blipFill>
          <a:blip r:embed="rId5"/>
          <a:stretch>
            <a:fillRect/>
          </a:stretch>
        </p:blipFill>
        <p:spPr>
          <a:xfrm>
            <a:off x="8477250" y="412376"/>
            <a:ext cx="3619500" cy="1371600"/>
          </a:xfrm>
          <a:prstGeom prst="rect">
            <a:avLst/>
          </a:prstGeom>
        </p:spPr>
      </p:pic>
    </p:spTree>
    <p:extLst>
      <p:ext uri="{BB962C8B-B14F-4D97-AF65-F5344CB8AC3E}">
        <p14:creationId xmlns:p14="http://schemas.microsoft.com/office/powerpoint/2010/main" val="3583284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4" name="Title 3">
            <a:extLst>
              <a:ext uri="{FF2B5EF4-FFF2-40B4-BE49-F238E27FC236}">
                <a16:creationId xmlns:a16="http://schemas.microsoft.com/office/drawing/2014/main" id="{D427E8ED-BBED-1410-723B-B5048BA8214C}"/>
              </a:ext>
            </a:extLst>
          </p:cNvPr>
          <p:cNvSpPr>
            <a:spLocks noGrp="1"/>
          </p:cNvSpPr>
          <p:nvPr>
            <p:ph type="title"/>
          </p:nvPr>
        </p:nvSpPr>
        <p:spPr>
          <a:xfrm>
            <a:off x="1579762" y="502536"/>
            <a:ext cx="10104053" cy="1325563"/>
          </a:xfrm>
        </p:spPr>
        <p:txBody>
          <a:bodyPr>
            <a:normAutofit fontScale="90000"/>
          </a:bodyPr>
          <a:lstStyle/>
          <a:p>
            <a:r>
              <a:rPr lang="en-US" sz="2400" b="1" dirty="0">
                <a:latin typeface="Calibri"/>
                <a:cs typeface="Calibri"/>
              </a:rPr>
              <a:t>"Empowering Voices, Ensuring Safety: The Interconnection of Student Voice and Effective Safeguarding</a:t>
            </a:r>
            <a:r>
              <a:rPr lang="en-US" sz="2400" dirty="0">
                <a:latin typeface="Calibri"/>
                <a:cs typeface="Calibri"/>
              </a:rPr>
              <a:t>"</a:t>
            </a:r>
            <a:br>
              <a:rPr lang="en-US" sz="2400" dirty="0">
                <a:latin typeface="Calibri"/>
                <a:cs typeface="Calibri"/>
              </a:rPr>
            </a:br>
            <a:br>
              <a:rPr lang="en-US" sz="2400" dirty="0">
                <a:latin typeface="Calibri"/>
                <a:cs typeface="Calibri"/>
              </a:rPr>
            </a:br>
            <a:endParaRPr lang="en-US" sz="2400" dirty="0">
              <a:latin typeface="Calibri"/>
              <a:cs typeface="Calibri"/>
            </a:endParaRPr>
          </a:p>
        </p:txBody>
      </p:sp>
      <p:sp>
        <p:nvSpPr>
          <p:cNvPr id="6" name="TextBox 5">
            <a:extLst>
              <a:ext uri="{FF2B5EF4-FFF2-40B4-BE49-F238E27FC236}">
                <a16:creationId xmlns:a16="http://schemas.microsoft.com/office/drawing/2014/main" id="{8B72A6A8-B36D-1B34-265D-B3DF48DF6474}"/>
              </a:ext>
            </a:extLst>
          </p:cNvPr>
          <p:cNvSpPr txBox="1"/>
          <p:nvPr/>
        </p:nvSpPr>
        <p:spPr>
          <a:xfrm>
            <a:off x="1577199" y="1505574"/>
            <a:ext cx="10970559"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000" b="1" dirty="0">
                <a:cs typeface="Calibri"/>
              </a:rPr>
              <a:t>  Introduction</a:t>
            </a:r>
            <a:endParaRPr lang="en-US" sz="2000" dirty="0">
              <a:ea typeface="Calibri" panose="020F0502020204030204"/>
              <a:cs typeface="Calibri"/>
            </a:endParaRPr>
          </a:p>
          <a:p>
            <a:pPr lvl="1"/>
            <a:endParaRPr lang="en-US" sz="2000" dirty="0">
              <a:cs typeface="Calibri"/>
            </a:endParaRPr>
          </a:p>
          <a:p>
            <a:r>
              <a:rPr lang="en-US" sz="2000" b="1" dirty="0">
                <a:cs typeface="Calibri"/>
              </a:rPr>
              <a:t>2.     The Role of Student Voice in Safeguarding</a:t>
            </a:r>
            <a:endParaRPr lang="en-US" sz="2000" dirty="0">
              <a:cs typeface="Calibri"/>
            </a:endParaRPr>
          </a:p>
          <a:p>
            <a:pPr marL="0" lvl="1"/>
            <a:endParaRPr lang="en-US" sz="2000" dirty="0">
              <a:cs typeface="Calibri"/>
            </a:endParaRPr>
          </a:p>
          <a:p>
            <a:r>
              <a:rPr lang="en-US" sz="2000" b="1" dirty="0">
                <a:cs typeface="Calibri"/>
              </a:rPr>
              <a:t>3.     Building Trust and Communication</a:t>
            </a:r>
            <a:endParaRPr lang="en-US" sz="2000" dirty="0">
              <a:cs typeface="Calibri"/>
            </a:endParaRPr>
          </a:p>
          <a:p>
            <a:pPr marL="0"/>
            <a:endParaRPr lang="en-US" sz="2000" b="1" dirty="0">
              <a:cs typeface="Calibri"/>
            </a:endParaRPr>
          </a:p>
          <a:p>
            <a:r>
              <a:rPr lang="en-US" sz="2000" b="1" dirty="0">
                <a:cs typeface="Calibri"/>
              </a:rPr>
              <a:t>4.     Incorporating Student Feedback into Safeguarding Policies</a:t>
            </a:r>
            <a:endParaRPr lang="en-US" sz="2000" dirty="0">
              <a:cs typeface="Calibri"/>
            </a:endParaRPr>
          </a:p>
          <a:p>
            <a:pPr marL="0" lvl="1"/>
            <a:endParaRPr lang="en-US" sz="2000" dirty="0">
              <a:cs typeface="Calibri"/>
            </a:endParaRPr>
          </a:p>
          <a:p>
            <a:r>
              <a:rPr lang="en-US" sz="2000" b="1" dirty="0">
                <a:cs typeface="Calibri"/>
              </a:rPr>
              <a:t>5.     Curriculum and Culture – evidence to quality assure </a:t>
            </a:r>
            <a:endParaRPr lang="en-US" sz="2000" b="1">
              <a:ea typeface="Calibri"/>
              <a:cs typeface="Calibri"/>
            </a:endParaRPr>
          </a:p>
          <a:p>
            <a:endParaRPr lang="en-US" sz="2000" b="1" dirty="0">
              <a:cs typeface="Calibri"/>
            </a:endParaRPr>
          </a:p>
          <a:p>
            <a:r>
              <a:rPr lang="en-US" sz="2000" b="1" dirty="0">
                <a:cs typeface="Calibri"/>
              </a:rPr>
              <a:t>6.     Student Voice next steps – brief reflection</a:t>
            </a:r>
            <a:endParaRPr lang="en-US" sz="2000" b="1" dirty="0">
              <a:ea typeface="Calibri"/>
              <a:cs typeface="Calibri"/>
            </a:endParaRPr>
          </a:p>
          <a:p>
            <a:endParaRPr lang="en-US" sz="2000" b="1" dirty="0">
              <a:cs typeface="Calibri"/>
            </a:endParaRPr>
          </a:p>
          <a:p>
            <a:r>
              <a:rPr lang="en-US" sz="2000" b="1" dirty="0">
                <a:cs typeface="Calibri"/>
              </a:rPr>
              <a:t>7.     Q&amp;A</a:t>
            </a:r>
          </a:p>
          <a:p>
            <a:pPr marL="0" lvl="1"/>
            <a:endParaRPr lang="en-US" sz="2000" dirty="0">
              <a:cs typeface="Calibri"/>
            </a:endParaRPr>
          </a:p>
          <a:p>
            <a:pPr marL="0" lvl="1"/>
            <a:endParaRPr lang="en-US" sz="1200" dirty="0">
              <a:cs typeface="Calibri"/>
            </a:endParaRPr>
          </a:p>
          <a:p>
            <a:pPr marL="342900" lvl="1" indent="-342900">
              <a:buFont typeface="Arial"/>
              <a:buChar char="•"/>
            </a:pPr>
            <a:endParaRPr lang="en-US" sz="1200" dirty="0">
              <a:cs typeface="Calibri"/>
            </a:endParaRPr>
          </a:p>
          <a:p>
            <a:pPr marL="0" lvl="1"/>
            <a:endParaRPr lang="en-US" sz="1200" dirty="0">
              <a:cs typeface="Calibri"/>
            </a:endParaRPr>
          </a:p>
          <a:p>
            <a:pPr marL="342900" lvl="1" indent="-342900">
              <a:buFont typeface="Arial"/>
              <a:buChar char="•"/>
            </a:pPr>
            <a:endParaRPr lang="en-US" sz="1200" dirty="0">
              <a:cs typeface="Calibri"/>
            </a:endParaRPr>
          </a:p>
          <a:p>
            <a:pPr marL="342900" lvl="1" indent="-342900">
              <a:buFont typeface="Arial"/>
              <a:buChar char="•"/>
            </a:pPr>
            <a:endParaRPr lang="en-US" sz="1200" dirty="0">
              <a:cs typeface="Calibri"/>
            </a:endParaRPr>
          </a:p>
        </p:txBody>
      </p:sp>
    </p:spTree>
    <p:extLst>
      <p:ext uri="{BB962C8B-B14F-4D97-AF65-F5344CB8AC3E}">
        <p14:creationId xmlns:p14="http://schemas.microsoft.com/office/powerpoint/2010/main" val="3772965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554959" y="261563"/>
            <a:ext cx="10467975" cy="1325563"/>
          </a:xfrm>
        </p:spPr>
        <p:txBody>
          <a:bodyPr/>
          <a:lstStyle/>
          <a:p>
            <a:pPr>
              <a:lnSpc>
                <a:spcPct val="100000"/>
              </a:lnSpc>
              <a:spcBef>
                <a:spcPts val="0"/>
              </a:spcBef>
            </a:pPr>
            <a:r>
              <a:rPr lang="en-US" sz="2800" b="1" dirty="0">
                <a:latin typeface="Calibri"/>
                <a:cs typeface="Calibri"/>
              </a:rPr>
              <a:t>Introduction</a:t>
            </a:r>
            <a:br>
              <a:rPr lang="en-US" sz="1800" b="1" dirty="0">
                <a:latin typeface="Calibri"/>
                <a:cs typeface="Calibri"/>
              </a:rPr>
            </a:br>
            <a:endParaRPr lang="en-US" sz="1800">
              <a:latin typeface="Calibri"/>
              <a:ea typeface="Calibri"/>
              <a:cs typeface="Calibri"/>
            </a:endParaRPr>
          </a:p>
          <a:p>
            <a:pPr marL="342900" lvl="1" indent="-342900">
              <a:buFont typeface="Arial,Sans-Serif"/>
              <a:buChar char="•"/>
            </a:pPr>
            <a:r>
              <a:rPr lang="en-US" b="1" dirty="0">
                <a:latin typeface="Calibri"/>
                <a:cs typeface="Calibri"/>
              </a:rPr>
              <a:t>Why student voice is increasingly influential and therefore critical to a successful culture of safeguarding.</a:t>
            </a:r>
          </a:p>
          <a:p>
            <a:pPr lvl="1"/>
            <a:endParaRPr lang="en-US" dirty="0">
              <a:latin typeface="Calibri"/>
              <a:cs typeface="Calibri"/>
            </a:endParaRP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0976"/>
            <a:ext cx="1733550" cy="1857375"/>
          </a:xfrm>
        </p:spPr>
      </p:pic>
      <p:pic>
        <p:nvPicPr>
          <p:cNvPr id="4" name="Picture 3" descr="A group of hands with text on them&#10;&#10;Description automatically generated">
            <a:extLst>
              <a:ext uri="{FF2B5EF4-FFF2-40B4-BE49-F238E27FC236}">
                <a16:creationId xmlns:a16="http://schemas.microsoft.com/office/drawing/2014/main" id="{4F2CA6F9-ED44-3D01-B892-F16EBAFC1701}"/>
              </a:ext>
            </a:extLst>
          </p:cNvPr>
          <p:cNvPicPr>
            <a:picLocks noChangeAspect="1"/>
          </p:cNvPicPr>
          <p:nvPr/>
        </p:nvPicPr>
        <p:blipFill>
          <a:blip r:embed="rId4"/>
          <a:stretch>
            <a:fillRect/>
          </a:stretch>
        </p:blipFill>
        <p:spPr>
          <a:xfrm>
            <a:off x="5919602" y="2977124"/>
            <a:ext cx="3019425" cy="1524559"/>
          </a:xfrm>
          <a:prstGeom prst="rect">
            <a:avLst/>
          </a:prstGeom>
        </p:spPr>
      </p:pic>
      <p:pic>
        <p:nvPicPr>
          <p:cNvPr id="6" name="Picture 5" descr="A rainbow flag with white text&#10;&#10;Description automatically generated">
            <a:extLst>
              <a:ext uri="{FF2B5EF4-FFF2-40B4-BE49-F238E27FC236}">
                <a16:creationId xmlns:a16="http://schemas.microsoft.com/office/drawing/2014/main" id="{2B9FE823-9060-7090-41DC-DB2E25F79CE4}"/>
              </a:ext>
            </a:extLst>
          </p:cNvPr>
          <p:cNvPicPr>
            <a:picLocks noChangeAspect="1"/>
          </p:cNvPicPr>
          <p:nvPr/>
        </p:nvPicPr>
        <p:blipFill>
          <a:blip r:embed="rId5"/>
          <a:stretch>
            <a:fillRect/>
          </a:stretch>
        </p:blipFill>
        <p:spPr>
          <a:xfrm>
            <a:off x="3303081" y="1762683"/>
            <a:ext cx="2091700" cy="1202434"/>
          </a:xfrm>
          <a:prstGeom prst="rect">
            <a:avLst/>
          </a:prstGeom>
        </p:spPr>
      </p:pic>
      <p:pic>
        <p:nvPicPr>
          <p:cNvPr id="7" name="Picture 6" descr="The Children's Society">
            <a:extLst>
              <a:ext uri="{FF2B5EF4-FFF2-40B4-BE49-F238E27FC236}">
                <a16:creationId xmlns:a16="http://schemas.microsoft.com/office/drawing/2014/main" id="{B22B78CA-5202-D3A3-32FD-288CD351BA6B}"/>
              </a:ext>
            </a:extLst>
          </p:cNvPr>
          <p:cNvPicPr>
            <a:picLocks noChangeAspect="1"/>
          </p:cNvPicPr>
          <p:nvPr/>
        </p:nvPicPr>
        <p:blipFill>
          <a:blip r:embed="rId6"/>
          <a:stretch>
            <a:fillRect/>
          </a:stretch>
        </p:blipFill>
        <p:spPr>
          <a:xfrm>
            <a:off x="245668" y="2977004"/>
            <a:ext cx="2491591" cy="1680111"/>
          </a:xfrm>
          <a:prstGeom prst="rect">
            <a:avLst/>
          </a:prstGeom>
        </p:spPr>
      </p:pic>
      <p:pic>
        <p:nvPicPr>
          <p:cNvPr id="8" name="Picture 7" descr="File:Nspcc logo 2.png - Wikipedia">
            <a:extLst>
              <a:ext uri="{FF2B5EF4-FFF2-40B4-BE49-F238E27FC236}">
                <a16:creationId xmlns:a16="http://schemas.microsoft.com/office/drawing/2014/main" id="{F38886EB-5053-8AAD-B171-1F332BEB9126}"/>
              </a:ext>
            </a:extLst>
          </p:cNvPr>
          <p:cNvPicPr>
            <a:picLocks noChangeAspect="1"/>
          </p:cNvPicPr>
          <p:nvPr/>
        </p:nvPicPr>
        <p:blipFill>
          <a:blip r:embed="rId7"/>
          <a:stretch>
            <a:fillRect/>
          </a:stretch>
        </p:blipFill>
        <p:spPr>
          <a:xfrm>
            <a:off x="5393435" y="1768140"/>
            <a:ext cx="3550022" cy="1208755"/>
          </a:xfrm>
          <a:prstGeom prst="rect">
            <a:avLst/>
          </a:prstGeom>
        </p:spPr>
      </p:pic>
      <p:pic>
        <p:nvPicPr>
          <p:cNvPr id="9" name="Picture 8" descr="Statement from the CEO: Knife crime drops by 1% | The Ben Kinsella Trust">
            <a:extLst>
              <a:ext uri="{FF2B5EF4-FFF2-40B4-BE49-F238E27FC236}">
                <a16:creationId xmlns:a16="http://schemas.microsoft.com/office/drawing/2014/main" id="{11628BF4-97F1-EF50-CEA3-E1BB046E179A}"/>
              </a:ext>
            </a:extLst>
          </p:cNvPr>
          <p:cNvPicPr>
            <a:picLocks noChangeAspect="1"/>
          </p:cNvPicPr>
          <p:nvPr/>
        </p:nvPicPr>
        <p:blipFill>
          <a:blip r:embed="rId8"/>
          <a:stretch>
            <a:fillRect/>
          </a:stretch>
        </p:blipFill>
        <p:spPr>
          <a:xfrm>
            <a:off x="2660133" y="4496283"/>
            <a:ext cx="2308973" cy="1772211"/>
          </a:xfrm>
          <a:prstGeom prst="rect">
            <a:avLst/>
          </a:prstGeom>
        </p:spPr>
      </p:pic>
      <p:pic>
        <p:nvPicPr>
          <p:cNvPr id="10" name="Picture 9" descr="Young Carers Notts">
            <a:extLst>
              <a:ext uri="{FF2B5EF4-FFF2-40B4-BE49-F238E27FC236}">
                <a16:creationId xmlns:a16="http://schemas.microsoft.com/office/drawing/2014/main" id="{E4B1BABD-3D08-1EB4-AA33-BF82403D4553}"/>
              </a:ext>
            </a:extLst>
          </p:cNvPr>
          <p:cNvPicPr>
            <a:picLocks noChangeAspect="1"/>
          </p:cNvPicPr>
          <p:nvPr/>
        </p:nvPicPr>
        <p:blipFill>
          <a:blip r:embed="rId9"/>
          <a:stretch>
            <a:fillRect/>
          </a:stretch>
        </p:blipFill>
        <p:spPr>
          <a:xfrm>
            <a:off x="4967994" y="4500861"/>
            <a:ext cx="1817034" cy="1805828"/>
          </a:xfrm>
          <a:prstGeom prst="rect">
            <a:avLst/>
          </a:prstGeom>
        </p:spPr>
      </p:pic>
      <p:pic>
        <p:nvPicPr>
          <p:cNvPr id="11" name="Picture 10" descr="Tackling violence against women and girls strategy launched - GOV.UK">
            <a:extLst>
              <a:ext uri="{FF2B5EF4-FFF2-40B4-BE49-F238E27FC236}">
                <a16:creationId xmlns:a16="http://schemas.microsoft.com/office/drawing/2014/main" id="{A9687AE7-2DD0-1FD9-F788-4BAE008EA3E6}"/>
              </a:ext>
            </a:extLst>
          </p:cNvPr>
          <p:cNvPicPr>
            <a:picLocks noChangeAspect="1"/>
          </p:cNvPicPr>
          <p:nvPr/>
        </p:nvPicPr>
        <p:blipFill>
          <a:blip r:embed="rId10"/>
          <a:stretch>
            <a:fillRect/>
          </a:stretch>
        </p:blipFill>
        <p:spPr>
          <a:xfrm>
            <a:off x="249464" y="4658158"/>
            <a:ext cx="2406464" cy="1619811"/>
          </a:xfrm>
          <a:prstGeom prst="rect">
            <a:avLst/>
          </a:prstGeom>
        </p:spPr>
      </p:pic>
      <p:pic>
        <p:nvPicPr>
          <p:cNvPr id="12" name="Picture 11" descr="CEOP LOGO - Roby Park Primary">
            <a:extLst>
              <a:ext uri="{FF2B5EF4-FFF2-40B4-BE49-F238E27FC236}">
                <a16:creationId xmlns:a16="http://schemas.microsoft.com/office/drawing/2014/main" id="{346109A7-6A8F-C50B-43F1-9947452FBAEA}"/>
              </a:ext>
            </a:extLst>
          </p:cNvPr>
          <p:cNvPicPr>
            <a:picLocks noChangeAspect="1"/>
          </p:cNvPicPr>
          <p:nvPr/>
        </p:nvPicPr>
        <p:blipFill>
          <a:blip r:embed="rId11"/>
          <a:stretch>
            <a:fillRect/>
          </a:stretch>
        </p:blipFill>
        <p:spPr>
          <a:xfrm>
            <a:off x="246435" y="1771675"/>
            <a:ext cx="3056964" cy="1209180"/>
          </a:xfrm>
          <a:prstGeom prst="rect">
            <a:avLst/>
          </a:prstGeom>
        </p:spPr>
      </p:pic>
      <p:pic>
        <p:nvPicPr>
          <p:cNvPr id="13" name="Picture 12" descr="Home Secretary announces support for domestic abuse victims - GOV.UK">
            <a:extLst>
              <a:ext uri="{FF2B5EF4-FFF2-40B4-BE49-F238E27FC236}">
                <a16:creationId xmlns:a16="http://schemas.microsoft.com/office/drawing/2014/main" id="{C8D20E4E-48E9-D3FF-EAEC-ED79C78C34A9}"/>
              </a:ext>
            </a:extLst>
          </p:cNvPr>
          <p:cNvPicPr>
            <a:picLocks noChangeAspect="1"/>
          </p:cNvPicPr>
          <p:nvPr/>
        </p:nvPicPr>
        <p:blipFill>
          <a:blip r:embed="rId12"/>
          <a:stretch>
            <a:fillRect/>
          </a:stretch>
        </p:blipFill>
        <p:spPr>
          <a:xfrm>
            <a:off x="6788243" y="4510087"/>
            <a:ext cx="2354917" cy="1794623"/>
          </a:xfrm>
          <a:prstGeom prst="rect">
            <a:avLst/>
          </a:prstGeom>
        </p:spPr>
      </p:pic>
      <p:pic>
        <p:nvPicPr>
          <p:cNvPr id="14" name="Picture 13" descr="Young Minds | Treacle Directory">
            <a:extLst>
              <a:ext uri="{FF2B5EF4-FFF2-40B4-BE49-F238E27FC236}">
                <a16:creationId xmlns:a16="http://schemas.microsoft.com/office/drawing/2014/main" id="{E4165A33-6BCC-3EEB-8D47-D58986915D91}"/>
              </a:ext>
            </a:extLst>
          </p:cNvPr>
          <p:cNvPicPr>
            <a:picLocks noChangeAspect="1"/>
          </p:cNvPicPr>
          <p:nvPr/>
        </p:nvPicPr>
        <p:blipFill>
          <a:blip r:embed="rId13"/>
          <a:stretch>
            <a:fillRect/>
          </a:stretch>
        </p:blipFill>
        <p:spPr>
          <a:xfrm>
            <a:off x="8943975" y="1762443"/>
            <a:ext cx="2419350" cy="1456688"/>
          </a:xfrm>
          <a:prstGeom prst="rect">
            <a:avLst/>
          </a:prstGeom>
        </p:spPr>
      </p:pic>
      <p:pic>
        <p:nvPicPr>
          <p:cNvPr id="15" name="Picture 14" descr="What is the DAART? Distribution of the DAART">
            <a:extLst>
              <a:ext uri="{FF2B5EF4-FFF2-40B4-BE49-F238E27FC236}">
                <a16:creationId xmlns:a16="http://schemas.microsoft.com/office/drawing/2014/main" id="{E8137C80-CD7E-B763-5CDD-9E53AE282BC0}"/>
              </a:ext>
            </a:extLst>
          </p:cNvPr>
          <p:cNvPicPr>
            <a:picLocks noChangeAspect="1"/>
          </p:cNvPicPr>
          <p:nvPr/>
        </p:nvPicPr>
        <p:blipFill>
          <a:blip r:embed="rId14"/>
          <a:stretch>
            <a:fillRect/>
          </a:stretch>
        </p:blipFill>
        <p:spPr>
          <a:xfrm>
            <a:off x="8943975" y="3230012"/>
            <a:ext cx="2419350" cy="1274275"/>
          </a:xfrm>
          <a:prstGeom prst="rect">
            <a:avLst/>
          </a:prstGeom>
        </p:spPr>
      </p:pic>
      <p:pic>
        <p:nvPicPr>
          <p:cNvPr id="16" name="Picture 15" descr="Anti-Bullying Alliance | Nonprofit organization | London">
            <a:extLst>
              <a:ext uri="{FF2B5EF4-FFF2-40B4-BE49-F238E27FC236}">
                <a16:creationId xmlns:a16="http://schemas.microsoft.com/office/drawing/2014/main" id="{80FA7DCC-F5B8-2C35-806F-3ACA9EB5B3EA}"/>
              </a:ext>
            </a:extLst>
          </p:cNvPr>
          <p:cNvPicPr>
            <a:picLocks noChangeAspect="1"/>
          </p:cNvPicPr>
          <p:nvPr/>
        </p:nvPicPr>
        <p:blipFill>
          <a:blip r:embed="rId15"/>
          <a:stretch>
            <a:fillRect/>
          </a:stretch>
        </p:blipFill>
        <p:spPr>
          <a:xfrm>
            <a:off x="9143160" y="4510088"/>
            <a:ext cx="2215403" cy="1794623"/>
          </a:xfrm>
          <a:prstGeom prst="rect">
            <a:avLst/>
          </a:prstGeom>
        </p:spPr>
      </p:pic>
      <p:pic>
        <p:nvPicPr>
          <p:cNvPr id="18" name="Picture 17" descr="Pastorally Speaking: A Question of Respect | Harrodian | Independent School  West London | Pre Prep, Prep, Seniors and Sixth | UK">
            <a:extLst>
              <a:ext uri="{FF2B5EF4-FFF2-40B4-BE49-F238E27FC236}">
                <a16:creationId xmlns:a16="http://schemas.microsoft.com/office/drawing/2014/main" id="{7D6997E8-EFBB-B647-5FB0-1FF3C02989E6}"/>
              </a:ext>
            </a:extLst>
          </p:cNvPr>
          <p:cNvPicPr>
            <a:picLocks noChangeAspect="1"/>
          </p:cNvPicPr>
          <p:nvPr/>
        </p:nvPicPr>
        <p:blipFill>
          <a:blip r:embed="rId16"/>
          <a:stretch>
            <a:fillRect/>
          </a:stretch>
        </p:blipFill>
        <p:spPr>
          <a:xfrm>
            <a:off x="2734516" y="2976563"/>
            <a:ext cx="3181910" cy="1532404"/>
          </a:xfrm>
          <a:prstGeom prst="rect">
            <a:avLst/>
          </a:prstGeom>
        </p:spPr>
      </p:pic>
    </p:spTree>
    <p:extLst>
      <p:ext uri="{BB962C8B-B14F-4D97-AF65-F5344CB8AC3E}">
        <p14:creationId xmlns:p14="http://schemas.microsoft.com/office/powerpoint/2010/main" val="776363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cs typeface="Calibri"/>
              </a:rPr>
              <a:t>Thought </a:t>
            </a:r>
            <a:r>
              <a:rPr lang="en-GB" sz="5400" b="1" dirty="0" err="1">
                <a:solidFill>
                  <a:schemeClr val="accent1"/>
                </a:solidFill>
                <a:latin typeface="+mn-lt"/>
                <a:cs typeface="Calibri"/>
              </a:rPr>
              <a:t>sparkers</a:t>
            </a:r>
            <a:r>
              <a:rPr lang="en-GB" sz="5400" b="1" dirty="0">
                <a:solidFill>
                  <a:schemeClr val="accent1"/>
                </a:solidFill>
                <a:latin typeface="+mn-lt"/>
                <a:cs typeface="Calibri"/>
              </a:rPr>
              <a:t> </a:t>
            </a:r>
            <a:endParaRPr lang="en-GB" sz="5400" b="1" dirty="0">
              <a:solidFill>
                <a:schemeClr val="accent1"/>
              </a:solidFill>
              <a:latin typeface="+mn-lt"/>
            </a:endParaRPr>
          </a:p>
        </p:txBody>
      </p:sp>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pic>
        <p:nvPicPr>
          <p:cNvPr id="6" name="Picture 5" descr="A blue circle with grey text&#10;&#10;Description automatically generated">
            <a:extLst>
              <a:ext uri="{FF2B5EF4-FFF2-40B4-BE49-F238E27FC236}">
                <a16:creationId xmlns:a16="http://schemas.microsoft.com/office/drawing/2014/main" id="{F0801D2E-A053-A861-4D11-3ACE1267BDD5}"/>
              </a:ext>
            </a:extLst>
          </p:cNvPr>
          <p:cNvPicPr>
            <a:picLocks noChangeAspect="1"/>
          </p:cNvPicPr>
          <p:nvPr/>
        </p:nvPicPr>
        <p:blipFill>
          <a:blip r:embed="rId3"/>
          <a:stretch>
            <a:fillRect/>
          </a:stretch>
        </p:blipFill>
        <p:spPr>
          <a:xfrm>
            <a:off x="8119533" y="-677334"/>
            <a:ext cx="2667001" cy="2667001"/>
          </a:xfrm>
          <a:prstGeom prst="rect">
            <a:avLst/>
          </a:prstGeom>
        </p:spPr>
      </p:pic>
      <p:sp>
        <p:nvSpPr>
          <p:cNvPr id="17" name="Content Placeholder 16">
            <a:extLst>
              <a:ext uri="{FF2B5EF4-FFF2-40B4-BE49-F238E27FC236}">
                <a16:creationId xmlns:a16="http://schemas.microsoft.com/office/drawing/2014/main" id="{4ACD2761-D241-5847-3881-5C56CA804414}"/>
              </a:ext>
            </a:extLst>
          </p:cNvPr>
          <p:cNvSpPr>
            <a:spLocks noGrp="1"/>
          </p:cNvSpPr>
          <p:nvPr>
            <p:ph idx="1"/>
          </p:nvPr>
        </p:nvSpPr>
        <p:spPr/>
        <p:txBody>
          <a:bodyPr vert="horz" lIns="91440" tIns="45720" rIns="91440" bIns="45720" rtlCol="0" anchor="t">
            <a:normAutofit/>
          </a:bodyPr>
          <a:lstStyle/>
          <a:p>
            <a:pPr marL="0" indent="0" algn="ctr">
              <a:buNone/>
            </a:pPr>
            <a:endParaRPr lang="en-GB" dirty="0">
              <a:cs typeface="Calibri"/>
            </a:endParaRPr>
          </a:p>
          <a:p>
            <a:pPr marL="0" indent="0" algn="ctr">
              <a:buNone/>
            </a:pPr>
            <a:endParaRPr lang="en-GB" dirty="0">
              <a:cs typeface="Calibri"/>
            </a:endParaRPr>
          </a:p>
          <a:p>
            <a:pPr marL="0" indent="0" algn="ctr">
              <a:buNone/>
            </a:pPr>
            <a:r>
              <a:rPr lang="en-GB" sz="4000" dirty="0">
                <a:cs typeface="Calibri"/>
              </a:rPr>
              <a:t>The following quotes will spark thoughts about your own Safeguarding Culture and the facilities you have for children to make disclosures</a:t>
            </a:r>
          </a:p>
          <a:p>
            <a:pPr marL="0" indent="0" algn="ctr">
              <a:buNone/>
            </a:pPr>
            <a:r>
              <a:rPr lang="en-GB" dirty="0">
                <a:solidFill>
                  <a:srgbClr val="FF0000"/>
                </a:solidFill>
                <a:cs typeface="Calibri"/>
              </a:rPr>
              <a:t>Trigger warning:</a:t>
            </a:r>
            <a:r>
              <a:rPr lang="en-GB" dirty="0">
                <a:cs typeface="Calibri"/>
              </a:rPr>
              <a:t> Some of these quotes talk about abuse, some of the content today will visit topics surrounding survivors reflecting on disclosures and may mention forms of abuse including sexual and physical abuse</a:t>
            </a:r>
            <a:endParaRPr lang="en-GB" dirty="0"/>
          </a:p>
        </p:txBody>
      </p:sp>
    </p:spTree>
    <p:extLst>
      <p:ext uri="{BB962C8B-B14F-4D97-AF65-F5344CB8AC3E}">
        <p14:creationId xmlns:p14="http://schemas.microsoft.com/office/powerpoint/2010/main" val="179438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88" y="-1682"/>
            <a:ext cx="1733550" cy="1857375"/>
          </a:xfrm>
        </p:spPr>
      </p:pic>
      <p:sp>
        <p:nvSpPr>
          <p:cNvPr id="6" name="TextBox 5">
            <a:extLst>
              <a:ext uri="{FF2B5EF4-FFF2-40B4-BE49-F238E27FC236}">
                <a16:creationId xmlns:a16="http://schemas.microsoft.com/office/drawing/2014/main" id="{08BB9A39-DE48-AF05-CE54-BB3F8A851906}"/>
              </a:ext>
            </a:extLst>
          </p:cNvPr>
          <p:cNvSpPr txBox="1"/>
          <p:nvPr/>
        </p:nvSpPr>
        <p:spPr>
          <a:xfrm>
            <a:off x="337857" y="1855695"/>
            <a:ext cx="1143112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rgbClr val="0B0C0C"/>
                </a:solidFill>
                <a:latin typeface="Calibri"/>
                <a:cs typeface="Calibri"/>
              </a:rPr>
              <a:t>Safeguarding and curriculum</a:t>
            </a:r>
            <a:endParaRPr lang="en-US" sz="2000" b="1" u="sng" dirty="0">
              <a:solidFill>
                <a:srgbClr val="0B0C0C"/>
              </a:solidFill>
              <a:latin typeface="Calibri"/>
              <a:ea typeface="Calibri"/>
              <a:cs typeface="Calibri"/>
            </a:endParaRPr>
          </a:p>
          <a:p>
            <a:endParaRPr lang="en-US" sz="2000" b="1" u="sng" dirty="0">
              <a:solidFill>
                <a:srgbClr val="0B0C0C"/>
              </a:solidFill>
              <a:latin typeface="Calibri"/>
              <a:ea typeface="Calibri"/>
              <a:cs typeface="Calibri"/>
            </a:endParaRPr>
          </a:p>
          <a:p>
            <a:pPr marL="228600" indent="-228600">
              <a:buChar char="•"/>
            </a:pPr>
            <a:r>
              <a:rPr lang="en-US" sz="2000" dirty="0">
                <a:solidFill>
                  <a:srgbClr val="0B0C0C"/>
                </a:solidFill>
                <a:latin typeface="Calibri"/>
                <a:cs typeface="Calibri"/>
              </a:rPr>
              <a:t>Is the existing safeguarding framework and guidance for inspectors strong enough to properly assess how schools and colleges safeguard and promote the welfare of children?</a:t>
            </a:r>
            <a:endParaRPr lang="en-US" sz="2000" dirty="0">
              <a:solidFill>
                <a:srgbClr val="0B0C0C"/>
              </a:solidFill>
              <a:latin typeface="Calibri"/>
              <a:ea typeface="Calibri"/>
              <a:cs typeface="Calibri"/>
            </a:endParaRPr>
          </a:p>
          <a:p>
            <a:pPr marL="228600" indent="-228600">
              <a:buChar char="•"/>
            </a:pPr>
            <a:r>
              <a:rPr lang="en-US" sz="2000" dirty="0">
                <a:solidFill>
                  <a:srgbClr val="0B0C0C"/>
                </a:solidFill>
                <a:latin typeface="Calibri"/>
                <a:cs typeface="Calibri"/>
              </a:rPr>
              <a:t>How can schools and colleges be supported further to successfully deliver the new RSHE (relationships, sex and health education) curriculum, including in teaching about sexual abuse, cyber bullying and pornography as well as </a:t>
            </a:r>
            <a:r>
              <a:rPr lang="en-US" sz="2000" b="1" dirty="0">
                <a:solidFill>
                  <a:srgbClr val="0B0C0C"/>
                </a:solidFill>
                <a:latin typeface="Calibri"/>
                <a:cs typeface="Calibri"/>
              </a:rPr>
              <a:t>healthy relationships and consent?</a:t>
            </a:r>
            <a:endParaRPr lang="en-US" sz="2000" b="1" dirty="0">
              <a:solidFill>
                <a:srgbClr val="0B0C0C"/>
              </a:solidFill>
              <a:latin typeface="Calibri"/>
              <a:ea typeface="Calibri"/>
              <a:cs typeface="Calibri"/>
            </a:endParaRPr>
          </a:p>
        </p:txBody>
      </p:sp>
      <p:pic>
        <p:nvPicPr>
          <p:cNvPr id="7" name="Picture 6" descr="Ofsted">
            <a:extLst>
              <a:ext uri="{FF2B5EF4-FFF2-40B4-BE49-F238E27FC236}">
                <a16:creationId xmlns:a16="http://schemas.microsoft.com/office/drawing/2014/main" id="{168F226D-A160-8B02-B0B5-FD07924B9521}"/>
              </a:ext>
            </a:extLst>
          </p:cNvPr>
          <p:cNvPicPr>
            <a:picLocks noChangeAspect="1"/>
          </p:cNvPicPr>
          <p:nvPr/>
        </p:nvPicPr>
        <p:blipFill>
          <a:blip r:embed="rId3"/>
          <a:stretch>
            <a:fillRect/>
          </a:stretch>
        </p:blipFill>
        <p:spPr>
          <a:xfrm>
            <a:off x="4171389" y="258015"/>
            <a:ext cx="2011457" cy="134414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1500552-A90F-884F-42FE-4A8EE89D12B3}"/>
              </a:ext>
            </a:extLst>
          </p:cNvPr>
          <p:cNvPicPr>
            <a:picLocks noChangeAspect="1"/>
          </p:cNvPicPr>
          <p:nvPr/>
        </p:nvPicPr>
        <p:blipFill rotWithShape="1">
          <a:blip r:embed="rId4"/>
          <a:srcRect l="23896" t="33796" r="23377" b="43056"/>
          <a:stretch/>
        </p:blipFill>
        <p:spPr>
          <a:xfrm>
            <a:off x="6192370" y="192182"/>
            <a:ext cx="6005172" cy="1480995"/>
          </a:xfrm>
          <a:prstGeom prst="rect">
            <a:avLst/>
          </a:prstGeom>
        </p:spPr>
      </p:pic>
      <p:sp>
        <p:nvSpPr>
          <p:cNvPr id="10" name="TextBox 9">
            <a:extLst>
              <a:ext uri="{FF2B5EF4-FFF2-40B4-BE49-F238E27FC236}">
                <a16:creationId xmlns:a16="http://schemas.microsoft.com/office/drawing/2014/main" id="{86805B6B-1410-33BC-EEC9-0858CFDC21BD}"/>
              </a:ext>
            </a:extLst>
          </p:cNvPr>
          <p:cNvSpPr txBox="1"/>
          <p:nvPr/>
        </p:nvSpPr>
        <p:spPr>
          <a:xfrm>
            <a:off x="309283" y="4346201"/>
            <a:ext cx="1138453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rgbClr val="0B0C0C"/>
                </a:solidFill>
                <a:latin typeface="Calibri"/>
                <a:cs typeface="Calibri"/>
              </a:rPr>
              <a:t>Victims’ voice and reporting</a:t>
            </a:r>
            <a:endParaRPr lang="en-US" sz="2000" b="1" u="sng" dirty="0">
              <a:solidFill>
                <a:srgbClr val="0B0C0C"/>
              </a:solidFill>
              <a:latin typeface="Calibri"/>
              <a:ea typeface="Calibri"/>
              <a:cs typeface="Calibri"/>
            </a:endParaRPr>
          </a:p>
          <a:p>
            <a:pPr marL="228600" indent="-228600">
              <a:buChar char="•"/>
            </a:pPr>
            <a:r>
              <a:rPr lang="en-US" sz="2000" b="1" i="1" dirty="0">
                <a:solidFill>
                  <a:srgbClr val="0B0C0C"/>
                </a:solidFill>
                <a:latin typeface="Calibri"/>
                <a:cs typeface="Calibri"/>
              </a:rPr>
              <a:t>How does the current system of safeguarding in schools and colleges listen to the voices of children when reporting sexual abuse whether occurring within or outside school?</a:t>
            </a:r>
            <a:endParaRPr lang="en-US" sz="2000" b="1" i="1" dirty="0">
              <a:solidFill>
                <a:srgbClr val="0B0C0C"/>
              </a:solidFill>
              <a:latin typeface="Calibri"/>
              <a:ea typeface="Calibri"/>
              <a:cs typeface="Calibri"/>
            </a:endParaRPr>
          </a:p>
          <a:p>
            <a:pPr marL="228600" indent="-228600">
              <a:buChar char="•"/>
            </a:pPr>
            <a:r>
              <a:rPr lang="en-US" sz="2000" b="1" i="1" dirty="0">
                <a:solidFill>
                  <a:srgbClr val="0B0C0C"/>
                </a:solidFill>
                <a:latin typeface="Calibri"/>
                <a:cs typeface="Calibri"/>
              </a:rPr>
              <a:t>What prevents children from reporting sexual abuse?</a:t>
            </a:r>
            <a:endParaRPr lang="en-US" sz="2000" b="1" i="1" dirty="0">
              <a:solidFill>
                <a:srgbClr val="0B0C0C"/>
              </a:solidFill>
              <a:latin typeface="Calibri"/>
              <a:ea typeface="Calibri"/>
              <a:cs typeface="Calibri"/>
            </a:endParaRPr>
          </a:p>
          <a:p>
            <a:pPr marL="228600" indent="-228600">
              <a:buChar char="•"/>
            </a:pPr>
            <a:r>
              <a:rPr lang="en-US" sz="2000" b="1" i="1" dirty="0">
                <a:solidFill>
                  <a:srgbClr val="0B0C0C"/>
                </a:solidFill>
                <a:latin typeface="Calibri"/>
                <a:cs typeface="Calibri"/>
              </a:rPr>
              <a:t>Do victims receive timely and appropriate support from the right place?</a:t>
            </a:r>
            <a:endParaRPr lang="en-US" sz="2000" b="1" i="1" dirty="0">
              <a:solidFill>
                <a:srgbClr val="0B0C0C"/>
              </a:solidFill>
              <a:latin typeface="Calibri"/>
              <a:ea typeface="Calibri"/>
              <a:cs typeface="Calibri"/>
            </a:endParaRPr>
          </a:p>
          <a:p>
            <a:pPr marL="228600" indent="-228600">
              <a:buChar char="•"/>
            </a:pPr>
            <a:r>
              <a:rPr lang="en-US" sz="2000" dirty="0">
                <a:solidFill>
                  <a:srgbClr val="0B0C0C"/>
                </a:solidFill>
                <a:latin typeface="Calibri"/>
                <a:cs typeface="Calibri"/>
              </a:rPr>
              <a:t>Have inspections by Ofsted been robust enough in relation to the issues raised?</a:t>
            </a:r>
            <a:endParaRPr lang="en-US" sz="2000" dirty="0">
              <a:solidFill>
                <a:srgbClr val="0B0C0C"/>
              </a:solidFill>
              <a:latin typeface="Calibri"/>
              <a:ea typeface="Calibri"/>
              <a:cs typeface="Calibri"/>
            </a:endParaRPr>
          </a:p>
        </p:txBody>
      </p:sp>
      <p:pic>
        <p:nvPicPr>
          <p:cNvPr id="11" name="Picture 10" descr="Pastorally Speaking: A Question of Respect | Harrodian | Independent School  West London | Pre Prep, Prep, Seniors and Sixth | UK">
            <a:extLst>
              <a:ext uri="{FF2B5EF4-FFF2-40B4-BE49-F238E27FC236}">
                <a16:creationId xmlns:a16="http://schemas.microsoft.com/office/drawing/2014/main" id="{8A2479D5-EAC4-1B88-483A-14BB1FB0D25C}"/>
              </a:ext>
            </a:extLst>
          </p:cNvPr>
          <p:cNvPicPr>
            <a:picLocks noChangeAspect="1"/>
          </p:cNvPicPr>
          <p:nvPr/>
        </p:nvPicPr>
        <p:blipFill>
          <a:blip r:embed="rId5"/>
          <a:stretch>
            <a:fillRect/>
          </a:stretch>
        </p:blipFill>
        <p:spPr>
          <a:xfrm>
            <a:off x="2006134" y="343180"/>
            <a:ext cx="2072528" cy="1263464"/>
          </a:xfrm>
          <a:prstGeom prst="rect">
            <a:avLst/>
          </a:prstGeom>
        </p:spPr>
      </p:pic>
    </p:spTree>
    <p:extLst>
      <p:ext uri="{BB962C8B-B14F-4D97-AF65-F5344CB8AC3E}">
        <p14:creationId xmlns:p14="http://schemas.microsoft.com/office/powerpoint/2010/main" val="1884924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65" y="-180976"/>
            <a:ext cx="1610286" cy="1722905"/>
          </a:xfrm>
        </p:spPr>
      </p:pic>
      <p:sp>
        <p:nvSpPr>
          <p:cNvPr id="3" name="TextBox 2">
            <a:extLst>
              <a:ext uri="{FF2B5EF4-FFF2-40B4-BE49-F238E27FC236}">
                <a16:creationId xmlns:a16="http://schemas.microsoft.com/office/drawing/2014/main" id="{52971A4F-EB3D-CC6E-C439-E7D10955BD4D}"/>
              </a:ext>
            </a:extLst>
          </p:cNvPr>
          <p:cNvSpPr txBox="1"/>
          <p:nvPr/>
        </p:nvSpPr>
        <p:spPr>
          <a:xfrm>
            <a:off x="285750" y="1594037"/>
            <a:ext cx="11770100"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B0C0C"/>
                </a:solidFill>
                <a:latin typeface="Calibri"/>
                <a:cs typeface="Calibri"/>
              </a:rPr>
              <a:t>Recommendations for school and college leaders</a:t>
            </a:r>
          </a:p>
          <a:p>
            <a:endParaRPr lang="en-US" sz="1600" dirty="0">
              <a:solidFill>
                <a:srgbClr val="0B0C0C"/>
              </a:solidFill>
              <a:latin typeface="Calibri"/>
              <a:cs typeface="Calibri"/>
            </a:endParaRPr>
          </a:p>
          <a:p>
            <a:pPr marL="228600" indent="-228600">
              <a:buChar char="•"/>
            </a:pPr>
            <a:r>
              <a:rPr lang="en-US" sz="2000" dirty="0">
                <a:solidFill>
                  <a:srgbClr val="0B0C0C"/>
                </a:solidFill>
                <a:latin typeface="Calibri"/>
                <a:cs typeface="Calibri"/>
              </a:rPr>
              <a:t>a carefully sequenced RSHE curriculum, based on the Department for Education’s (DfE’s) statutory guidance, that specifically includes sexual harassment and sexual violence, including online. This should include time for </a:t>
            </a:r>
            <a:r>
              <a:rPr lang="en-US" sz="2000" b="1" i="1" dirty="0">
                <a:solidFill>
                  <a:srgbClr val="0B0C0C"/>
                </a:solidFill>
                <a:latin typeface="Calibri"/>
                <a:cs typeface="Calibri"/>
              </a:rPr>
              <a:t>open discussion of topics that children and young people tell us they find particularly difficult</a:t>
            </a:r>
            <a:r>
              <a:rPr lang="en-US" sz="2000" dirty="0">
                <a:solidFill>
                  <a:srgbClr val="0B0C0C"/>
                </a:solidFill>
                <a:latin typeface="Calibri"/>
                <a:cs typeface="Calibri"/>
              </a:rPr>
              <a:t>, such as consent and the sending of ‘nudes’</a:t>
            </a:r>
            <a:endParaRPr lang="en-US" sz="2000" dirty="0">
              <a:solidFill>
                <a:srgbClr val="0B0C0C"/>
              </a:solidFill>
              <a:latin typeface="Calibri"/>
              <a:ea typeface="Calibri"/>
              <a:cs typeface="Calibri"/>
            </a:endParaRPr>
          </a:p>
          <a:p>
            <a:pPr marL="228600" indent="-228600">
              <a:buChar char="•"/>
            </a:pPr>
            <a:r>
              <a:rPr lang="en-US" sz="2000" dirty="0">
                <a:solidFill>
                  <a:srgbClr val="0B0C0C"/>
                </a:solidFill>
                <a:latin typeface="Calibri"/>
                <a:cs typeface="Calibri"/>
              </a:rPr>
              <a:t>high-quality training for teachers delivering RSHE</a:t>
            </a:r>
            <a:endParaRPr lang="en-US" sz="2000" dirty="0">
              <a:solidFill>
                <a:srgbClr val="0B0C0C"/>
              </a:solidFill>
              <a:latin typeface="Calibri"/>
              <a:ea typeface="Calibri"/>
              <a:cs typeface="Calibri"/>
            </a:endParaRPr>
          </a:p>
          <a:p>
            <a:pPr marL="228600" indent="-228600">
              <a:buChar char="•"/>
            </a:pPr>
            <a:r>
              <a:rPr lang="en-US" sz="2000" dirty="0">
                <a:solidFill>
                  <a:srgbClr val="0B0C0C"/>
                </a:solidFill>
                <a:latin typeface="Calibri"/>
                <a:cs typeface="Calibri"/>
              </a:rPr>
              <a:t>create and promote a culture where sexual harassment and online sexual abuse are not tolerated</a:t>
            </a:r>
            <a:endParaRPr lang="en-US" sz="2000" dirty="0">
              <a:solidFill>
                <a:srgbClr val="0B0C0C"/>
              </a:solidFill>
              <a:latin typeface="Calibri"/>
              <a:ea typeface="Calibri"/>
              <a:cs typeface="Calibri"/>
            </a:endParaRPr>
          </a:p>
          <a:p>
            <a:pPr marL="228600" indent="-228600">
              <a:buChar char="•"/>
            </a:pPr>
            <a:r>
              <a:rPr lang="en-US" sz="2000" b="1" i="1" dirty="0">
                <a:solidFill>
                  <a:srgbClr val="0B0C0C"/>
                </a:solidFill>
                <a:latin typeface="Calibri"/>
                <a:cs typeface="Calibri"/>
              </a:rPr>
              <a:t>support for designated safeguarding leads (DSLs), such as protected time in timetables to engage with LSPs!!!!!</a:t>
            </a:r>
            <a:endParaRPr lang="en-US" sz="2000" b="1" i="1" dirty="0">
              <a:solidFill>
                <a:srgbClr val="0B0C0C"/>
              </a:solidFill>
              <a:latin typeface="Calibri"/>
              <a:ea typeface="Calibri"/>
              <a:cs typeface="Calibri"/>
            </a:endParaRPr>
          </a:p>
          <a:p>
            <a:pPr marL="228600" indent="-228600">
              <a:buChar char="•"/>
            </a:pPr>
            <a:endParaRPr lang="en-US" sz="2000" dirty="0">
              <a:solidFill>
                <a:srgbClr val="0B0C0C"/>
              </a:solidFill>
              <a:latin typeface="Calibri"/>
              <a:ea typeface="Calibri"/>
              <a:cs typeface="Calibri"/>
            </a:endParaRPr>
          </a:p>
        </p:txBody>
      </p:sp>
      <p:sp>
        <p:nvSpPr>
          <p:cNvPr id="4" name="TextBox 3">
            <a:extLst>
              <a:ext uri="{FF2B5EF4-FFF2-40B4-BE49-F238E27FC236}">
                <a16:creationId xmlns:a16="http://schemas.microsoft.com/office/drawing/2014/main" id="{4CFE6D23-0478-F6B2-85FF-5AAEE9F20EA7}"/>
              </a:ext>
            </a:extLst>
          </p:cNvPr>
          <p:cNvSpPr txBox="1"/>
          <p:nvPr/>
        </p:nvSpPr>
        <p:spPr>
          <a:xfrm>
            <a:off x="402292" y="5286934"/>
            <a:ext cx="11653556" cy="707886"/>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B0C0C"/>
                </a:solidFill>
                <a:latin typeface="Calibri"/>
                <a:cs typeface="Calibri"/>
              </a:rPr>
              <a:t>inspectors will hold discussions with single-sex groups of pupils where this helps to understand better a school’s or college’s approach to tackling sexual harassment and sexual violence, including online.</a:t>
            </a:r>
            <a:endParaRPr lang="en-US" sz="2000" b="1" dirty="0">
              <a:latin typeface="Calibri"/>
              <a:cs typeface="Calibri"/>
            </a:endParaRPr>
          </a:p>
        </p:txBody>
      </p:sp>
      <p:pic>
        <p:nvPicPr>
          <p:cNvPr id="7" name="Picture 6" descr="A screenshot of a computer&#10;&#10;Description automatically generated">
            <a:extLst>
              <a:ext uri="{FF2B5EF4-FFF2-40B4-BE49-F238E27FC236}">
                <a16:creationId xmlns:a16="http://schemas.microsoft.com/office/drawing/2014/main" id="{FA117957-7093-3380-823B-EE85EBBF2ED0}"/>
              </a:ext>
            </a:extLst>
          </p:cNvPr>
          <p:cNvPicPr>
            <a:picLocks noChangeAspect="1"/>
          </p:cNvPicPr>
          <p:nvPr/>
        </p:nvPicPr>
        <p:blipFill rotWithShape="1">
          <a:blip r:embed="rId3"/>
          <a:srcRect l="23896" t="33796" r="23377" b="43056"/>
          <a:stretch/>
        </p:blipFill>
        <p:spPr>
          <a:xfrm>
            <a:off x="8113057" y="317688"/>
            <a:ext cx="3706286" cy="917900"/>
          </a:xfrm>
          <a:prstGeom prst="rect">
            <a:avLst/>
          </a:prstGeom>
        </p:spPr>
      </p:pic>
    </p:spTree>
    <p:extLst>
      <p:ext uri="{BB962C8B-B14F-4D97-AF65-F5344CB8AC3E}">
        <p14:creationId xmlns:p14="http://schemas.microsoft.com/office/powerpoint/2010/main" val="1676837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ogo for a company&#10;&#10;Description automatically generated">
            <a:extLst>
              <a:ext uri="{FF2B5EF4-FFF2-40B4-BE49-F238E27FC236}">
                <a16:creationId xmlns:a16="http://schemas.microsoft.com/office/drawing/2014/main" id="{34A64E26-109C-21AB-41CE-1609CDEC9EEC}"/>
              </a:ext>
            </a:extLst>
          </p:cNvPr>
          <p:cNvPicPr>
            <a:picLocks noChangeAspect="1"/>
          </p:cNvPicPr>
          <p:nvPr/>
        </p:nvPicPr>
        <p:blipFill>
          <a:blip r:embed="rId2"/>
          <a:stretch>
            <a:fillRect/>
          </a:stretch>
        </p:blipFill>
        <p:spPr>
          <a:xfrm>
            <a:off x="6246545" y="2959801"/>
            <a:ext cx="1907475" cy="738250"/>
          </a:xfrm>
          <a:prstGeom prst="rect">
            <a:avLst/>
          </a:prstGeom>
        </p:spPr>
      </p:pic>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normAutofit/>
          </a:bodyPr>
          <a:lstStyle/>
          <a:p>
            <a:r>
              <a:rPr lang="en-US" sz="2400" b="1" dirty="0">
                <a:latin typeface="Calibri"/>
                <a:cs typeface="Calibri"/>
              </a:rPr>
              <a:t>2.     The Role of Student Voice in Safeguarding - examples</a:t>
            </a:r>
            <a:endParaRPr lang="en-US" sz="2000" dirty="0">
              <a:ea typeface="Calibri Light" panose="020F0302020204030204"/>
              <a:cs typeface="Calibri Light" panose="020F0302020204030204"/>
            </a:endParaRP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59" y="-91329"/>
            <a:ext cx="1599080" cy="1711699"/>
          </a:xfrm>
        </p:spPr>
      </p:pic>
      <p:sp>
        <p:nvSpPr>
          <p:cNvPr id="3" name="TextBox 2">
            <a:extLst>
              <a:ext uri="{FF2B5EF4-FFF2-40B4-BE49-F238E27FC236}">
                <a16:creationId xmlns:a16="http://schemas.microsoft.com/office/drawing/2014/main" id="{014B7252-20DF-5CFE-AEE8-9C2BC77B0DC0}"/>
              </a:ext>
            </a:extLst>
          </p:cNvPr>
          <p:cNvSpPr txBox="1"/>
          <p:nvPr/>
        </p:nvSpPr>
        <p:spPr>
          <a:xfrm>
            <a:off x="1649476" y="1148697"/>
            <a:ext cx="831252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Segoe UI"/>
              </a:rPr>
              <a:t>QUALITY ASSURANCE:</a:t>
            </a:r>
            <a:r>
              <a:rPr lang="en-US" sz="2000" dirty="0">
                <a:cs typeface="Segoe UI"/>
              </a:rPr>
              <a:t> to assess whether your policies, practices and curriculum are having the required impact on pupil safety ​</a:t>
            </a:r>
            <a:endParaRPr lang="en-US" sz="2000" dirty="0">
              <a:ea typeface="Calibri"/>
              <a:cs typeface="Segoe UI"/>
            </a:endParaRPr>
          </a:p>
          <a:p>
            <a:r>
              <a:rPr lang="en-US" sz="2000" dirty="0">
                <a:cs typeface="Segoe UI"/>
              </a:rPr>
              <a:t>​</a:t>
            </a:r>
            <a:endParaRPr lang="en-US" sz="2000" dirty="0">
              <a:ea typeface="Calibri"/>
              <a:cs typeface="Segoe UI"/>
            </a:endParaRPr>
          </a:p>
          <a:p>
            <a:r>
              <a:rPr lang="en-US" sz="2000" b="1" dirty="0">
                <a:cs typeface="Segoe UI"/>
              </a:rPr>
              <a:t>EVIDENCE FOR ACTION:</a:t>
            </a:r>
            <a:r>
              <a:rPr lang="en-US" sz="2000" dirty="0">
                <a:cs typeface="Segoe UI"/>
              </a:rPr>
              <a:t> to proactively identify issues, and target dedicated resource in the most impactful area</a:t>
            </a:r>
            <a:endParaRPr lang="en-US" sz="2000" dirty="0">
              <a:ea typeface="Calibri"/>
              <a:cs typeface="Segoe UI"/>
            </a:endParaRPr>
          </a:p>
        </p:txBody>
      </p:sp>
      <p:sp>
        <p:nvSpPr>
          <p:cNvPr id="4" name="TextBox 3">
            <a:extLst>
              <a:ext uri="{FF2B5EF4-FFF2-40B4-BE49-F238E27FC236}">
                <a16:creationId xmlns:a16="http://schemas.microsoft.com/office/drawing/2014/main" id="{71CEA38D-86FC-E6B5-EE54-152052C5A1AC}"/>
              </a:ext>
            </a:extLst>
          </p:cNvPr>
          <p:cNvSpPr txBox="1"/>
          <p:nvPr/>
        </p:nvSpPr>
        <p:spPr>
          <a:xfrm>
            <a:off x="6243991" y="3604845"/>
            <a:ext cx="3825367"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latin typeface="Segoe UI"/>
              <a:cs typeface="Segoe UI"/>
            </a:endParaRPr>
          </a:p>
          <a:p>
            <a:r>
              <a:rPr lang="en-US" sz="1400" b="1" dirty="0">
                <a:ea typeface="+mn-lt"/>
                <a:cs typeface="+mn-lt"/>
                <a:hlinkClick r:id="rId4"/>
              </a:rPr>
              <a:t>MS Forms – Trust example #1</a:t>
            </a:r>
            <a:endParaRPr lang="en-US" sz="1400" b="1">
              <a:cs typeface="Calibri"/>
            </a:endParaRPr>
          </a:p>
          <a:p>
            <a:endParaRPr lang="en-US" sz="1400" b="1" dirty="0">
              <a:latin typeface="Calibri" panose="020F0502020204030204"/>
              <a:cs typeface="Calibri" panose="020F0502020204030204"/>
            </a:endParaRPr>
          </a:p>
          <a:p>
            <a:r>
              <a:rPr lang="en-US" sz="1400" b="1" dirty="0">
                <a:ea typeface="+mn-lt"/>
                <a:cs typeface="+mn-lt"/>
                <a:hlinkClick r:id="rId5"/>
              </a:rPr>
              <a:t>MS Forms – Trust example #2</a:t>
            </a:r>
            <a:endParaRPr lang="en-US" sz="1400" b="1"/>
          </a:p>
          <a:p>
            <a:endParaRPr lang="en-US" sz="1400" dirty="0">
              <a:latin typeface="Calibri"/>
              <a:cs typeface="Calibri"/>
            </a:endParaRPr>
          </a:p>
          <a:p>
            <a:endParaRPr lang="en-US" dirty="0">
              <a:latin typeface="Calibri"/>
              <a:cs typeface="Calibri"/>
            </a:endParaRPr>
          </a:p>
          <a:p>
            <a:endParaRPr lang="en-US" dirty="0">
              <a:latin typeface="Segoe UI"/>
              <a:cs typeface="Segoe UI"/>
            </a:endParaRPr>
          </a:p>
        </p:txBody>
      </p:sp>
      <p:pic>
        <p:nvPicPr>
          <p:cNvPr id="6" name="Picture 5" descr="A screenshot of a computer&#10;&#10;Description automatically generated">
            <a:extLst>
              <a:ext uri="{FF2B5EF4-FFF2-40B4-BE49-F238E27FC236}">
                <a16:creationId xmlns:a16="http://schemas.microsoft.com/office/drawing/2014/main" id="{CE38C78E-B082-B7A8-C182-2A4BEC19203B}"/>
              </a:ext>
            </a:extLst>
          </p:cNvPr>
          <p:cNvPicPr>
            <a:picLocks noChangeAspect="1"/>
          </p:cNvPicPr>
          <p:nvPr/>
        </p:nvPicPr>
        <p:blipFill rotWithShape="1">
          <a:blip r:embed="rId6"/>
          <a:srcRect l="42443" t="27858" r="43348" b="43961"/>
          <a:stretch/>
        </p:blipFill>
        <p:spPr>
          <a:xfrm>
            <a:off x="1689757" y="3063217"/>
            <a:ext cx="3918609" cy="333500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3A871B82-2080-58F3-04F6-5971AF97143E}"/>
              </a:ext>
            </a:extLst>
          </p:cNvPr>
          <p:cNvPicPr>
            <a:picLocks noChangeAspect="1"/>
          </p:cNvPicPr>
          <p:nvPr/>
        </p:nvPicPr>
        <p:blipFill rotWithShape="1">
          <a:blip r:embed="rId7"/>
          <a:srcRect l="32241" t="14417" r="32759" b="4294"/>
          <a:stretch/>
        </p:blipFill>
        <p:spPr>
          <a:xfrm>
            <a:off x="6311247" y="4793024"/>
            <a:ext cx="1212078" cy="1562691"/>
          </a:xfrm>
          <a:prstGeom prst="rect">
            <a:avLst/>
          </a:prstGeom>
        </p:spPr>
      </p:pic>
      <p:sp>
        <p:nvSpPr>
          <p:cNvPr id="9" name="TextBox 8">
            <a:extLst>
              <a:ext uri="{FF2B5EF4-FFF2-40B4-BE49-F238E27FC236}">
                <a16:creationId xmlns:a16="http://schemas.microsoft.com/office/drawing/2014/main" id="{EA3C6D00-70F7-0968-7878-93CC48E51191}"/>
              </a:ext>
            </a:extLst>
          </p:cNvPr>
          <p:cNvSpPr txBox="1"/>
          <p:nvPr/>
        </p:nvSpPr>
        <p:spPr>
          <a:xfrm>
            <a:off x="7675913" y="6012997"/>
            <a:ext cx="35150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rgbClr val="0563C1"/>
                </a:solidFill>
                <a:cs typeface="Segoe UI"/>
                <a:hlinkClick r:id="rId8">
                  <a:extLst>
                    <a:ext uri="{A12FA001-AC4F-418D-AE19-62706E023703}">
                      <ahyp:hlinkClr xmlns:ahyp="http://schemas.microsoft.com/office/drawing/2018/hyperlinkcolor" val="tx"/>
                    </a:ext>
                  </a:extLst>
                </a:hlinkClick>
              </a:rPr>
              <a:t>Safeguarding</a:t>
            </a:r>
            <a:r>
              <a:rPr lang="en-US" sz="1600" b="1" u="sng" dirty="0">
                <a:solidFill>
                  <a:srgbClr val="0563C1"/>
                </a:solidFill>
                <a:cs typeface="Segoe UI"/>
                <a:hlinkClick r:id="rId8"/>
              </a:rPr>
              <a:t> </a:t>
            </a:r>
            <a:r>
              <a:rPr lang="en-US" sz="1600" b="1" u="sng" dirty="0">
                <a:solidFill>
                  <a:srgbClr val="0563C1"/>
                </a:solidFill>
                <a:cs typeface="Segoe UI"/>
                <a:hlinkClick r:id="rId8">
                  <a:extLst>
                    <a:ext uri="{A12FA001-AC4F-418D-AE19-62706E023703}">
                      <ahyp:hlinkClr xmlns:ahyp="http://schemas.microsoft.com/office/drawing/2018/hyperlinkcolor" val="tx"/>
                    </a:ext>
                  </a:extLst>
                </a:hlinkClick>
              </a:rPr>
              <a:t>Review </a:t>
            </a:r>
            <a:r>
              <a:rPr lang="en-US" sz="1600" b="1" u="sng" dirty="0">
                <a:solidFill>
                  <a:srgbClr val="0563C1"/>
                </a:solidFill>
                <a:cs typeface="Segoe UI"/>
                <a:hlinkClick r:id="rId8"/>
              </a:rPr>
              <a:t>EDURIO2023</a:t>
            </a:r>
            <a:r>
              <a:rPr lang="en-US" sz="1600" b="1" u="sng" dirty="0">
                <a:solidFill>
                  <a:srgbClr val="0563C1"/>
                </a:solidFill>
                <a:cs typeface="Segoe UI"/>
                <a:hlinkClick r:id="rId8">
                  <a:extLst>
                    <a:ext uri="{A12FA001-AC4F-418D-AE19-62706E023703}">
                      <ahyp:hlinkClr xmlns:ahyp="http://schemas.microsoft.com/office/drawing/2018/hyperlinkcolor" val="tx"/>
                    </a:ext>
                  </a:extLst>
                </a:hlinkClick>
              </a:rPr>
              <a:t>.pdf</a:t>
            </a:r>
            <a:endParaRPr lang="en-US" sz="1600" b="1" dirty="0"/>
          </a:p>
        </p:txBody>
      </p:sp>
    </p:spTree>
    <p:extLst>
      <p:ext uri="{BB962C8B-B14F-4D97-AF65-F5344CB8AC3E}">
        <p14:creationId xmlns:p14="http://schemas.microsoft.com/office/powerpoint/2010/main" val="1538014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13250-77CD-9B57-A8D0-185FADCB8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95B1B-BC73-D819-777A-C9E28B6324B5}"/>
              </a:ext>
            </a:extLst>
          </p:cNvPr>
          <p:cNvSpPr>
            <a:spLocks noGrp="1"/>
          </p:cNvSpPr>
          <p:nvPr>
            <p:ph type="title"/>
          </p:nvPr>
        </p:nvSpPr>
        <p:spPr>
          <a:xfrm>
            <a:off x="1619249" y="110330"/>
            <a:ext cx="10467975" cy="1325563"/>
          </a:xfrm>
        </p:spPr>
        <p:txBody>
          <a:bodyPr>
            <a:normAutofit/>
          </a:bodyPr>
          <a:lstStyle/>
          <a:p>
            <a:r>
              <a:rPr lang="en-US" sz="2000" b="1" dirty="0">
                <a:latin typeface="Calibri"/>
                <a:cs typeface="Calibri"/>
              </a:rPr>
              <a:t>3.     Building Trust and Communication</a:t>
            </a:r>
          </a:p>
        </p:txBody>
      </p:sp>
      <p:pic>
        <p:nvPicPr>
          <p:cNvPr id="5" name="Content Placeholder 4" descr="A logo with a black background&#10;&#10;Description automatically generated">
            <a:extLst>
              <a:ext uri="{FF2B5EF4-FFF2-40B4-BE49-F238E27FC236}">
                <a16:creationId xmlns:a16="http://schemas.microsoft.com/office/drawing/2014/main" id="{EDCF5368-6A46-D8E6-4352-72289816F3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TextBox 2">
            <a:extLst>
              <a:ext uri="{FF2B5EF4-FFF2-40B4-BE49-F238E27FC236}">
                <a16:creationId xmlns:a16="http://schemas.microsoft.com/office/drawing/2014/main" id="{779E3D6A-B151-9D76-69FC-EBF4E23ACC76}"/>
              </a:ext>
            </a:extLst>
          </p:cNvPr>
          <p:cNvSpPr txBox="1"/>
          <p:nvPr/>
        </p:nvSpPr>
        <p:spPr>
          <a:xfrm>
            <a:off x="1112519" y="1140142"/>
            <a:ext cx="5786437"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ea typeface="Calibri"/>
              <a:cs typeface="Calibri"/>
            </a:endParaRPr>
          </a:p>
          <a:p>
            <a:r>
              <a:rPr lang="en-US" sz="2000" dirty="0">
                <a:cs typeface="Calibri"/>
              </a:rPr>
              <a:t>Ensuring stakeholder engagement and buy in:</a:t>
            </a:r>
            <a:endParaRPr lang="en-US" sz="2000" dirty="0"/>
          </a:p>
          <a:p>
            <a:endParaRPr lang="en-US" dirty="0">
              <a:cs typeface="Calibri"/>
            </a:endParaRPr>
          </a:p>
          <a:p>
            <a:r>
              <a:rPr lang="en-US" sz="2000" b="1" dirty="0">
                <a:cs typeface="Calibri"/>
              </a:rPr>
              <a:t>Do:</a:t>
            </a:r>
            <a:endParaRPr lang="en-US" sz="2000" b="1" dirty="0">
              <a:ea typeface="Calibri"/>
              <a:cs typeface="Calibri"/>
            </a:endParaRPr>
          </a:p>
          <a:p>
            <a:endParaRPr lang="en-US" sz="2000" b="1" dirty="0">
              <a:ea typeface="Calibri"/>
              <a:cs typeface="Calibri"/>
            </a:endParaRPr>
          </a:p>
          <a:p>
            <a:pPr marL="342900" indent="-342900">
              <a:buFont typeface="Arial"/>
              <a:buChar char="•"/>
            </a:pPr>
            <a:r>
              <a:rPr lang="en-US" sz="2000" b="1" dirty="0">
                <a:cs typeface="Calibri"/>
              </a:rPr>
              <a:t>Outline the purpose with your team </a:t>
            </a:r>
          </a:p>
          <a:p>
            <a:pPr marL="342900" indent="-342900">
              <a:buFont typeface="Arial"/>
              <a:buChar char="•"/>
            </a:pPr>
            <a:r>
              <a:rPr lang="en-US" sz="2000" b="1" dirty="0">
                <a:cs typeface="Calibri"/>
              </a:rPr>
              <a:t>Ensure questions are age-appropriate and accessible</a:t>
            </a:r>
          </a:p>
          <a:p>
            <a:pPr marL="342900" indent="-342900">
              <a:buFont typeface="Arial"/>
              <a:buChar char="•"/>
            </a:pPr>
            <a:r>
              <a:rPr lang="en-US" sz="2000" b="1" dirty="0">
                <a:cs typeface="Calibri"/>
              </a:rPr>
              <a:t>Ask yourselves why are we conducting a student voice? </a:t>
            </a:r>
          </a:p>
          <a:p>
            <a:pPr marL="342900" indent="-342900">
              <a:buFont typeface="Arial"/>
              <a:buChar char="•"/>
            </a:pPr>
            <a:r>
              <a:rPr lang="en-US" sz="2000" b="1" dirty="0">
                <a:cs typeface="Calibri"/>
              </a:rPr>
              <a:t>Consider how the information will be used to improve student wellbeing?</a:t>
            </a:r>
            <a:endParaRPr lang="en-US" sz="2000">
              <a:cs typeface="Calibri" panose="020F0502020204030204"/>
            </a:endParaRPr>
          </a:p>
          <a:p>
            <a:pPr marL="342900" indent="-342900">
              <a:buFont typeface="Arial"/>
              <a:buChar char="•"/>
            </a:pPr>
            <a:r>
              <a:rPr lang="en-US" sz="2000" b="1" dirty="0">
                <a:cs typeface="Calibri"/>
              </a:rPr>
              <a:t>Communicate to students and parents – be transparent</a:t>
            </a:r>
          </a:p>
          <a:p>
            <a:pPr marL="342900" indent="-342900">
              <a:buFont typeface="Arial"/>
              <a:buChar char="•"/>
            </a:pPr>
            <a:r>
              <a:rPr lang="en-US" sz="2000" b="1" dirty="0">
                <a:cs typeface="Calibri"/>
              </a:rPr>
              <a:t>Ensure there is a facility for anonymity</a:t>
            </a:r>
          </a:p>
          <a:p>
            <a:pPr marL="342900" indent="-342900">
              <a:buFont typeface="Arial"/>
              <a:buChar char="•"/>
            </a:pPr>
            <a:r>
              <a:rPr lang="en-US" sz="2000" b="1" dirty="0">
                <a:cs typeface="Calibri"/>
              </a:rPr>
              <a:t>Prepare results in an accessible format</a:t>
            </a:r>
          </a:p>
          <a:p>
            <a:endParaRPr lang="en-US" sz="2400" b="1" dirty="0">
              <a:cs typeface="Calibri"/>
            </a:endParaRPr>
          </a:p>
          <a:p>
            <a:endParaRPr lang="en-US" dirty="0">
              <a:cs typeface="Calibri"/>
            </a:endParaRPr>
          </a:p>
          <a:p>
            <a:endParaRPr lang="en-US" dirty="0">
              <a:cs typeface="Calibri"/>
            </a:endParaRPr>
          </a:p>
        </p:txBody>
      </p:sp>
      <p:sp>
        <p:nvSpPr>
          <p:cNvPr id="4" name="TextBox 3">
            <a:extLst>
              <a:ext uri="{FF2B5EF4-FFF2-40B4-BE49-F238E27FC236}">
                <a16:creationId xmlns:a16="http://schemas.microsoft.com/office/drawing/2014/main" id="{10A26EAD-12DF-2A85-A97E-B91C1019FC31}"/>
              </a:ext>
            </a:extLst>
          </p:cNvPr>
          <p:cNvSpPr txBox="1"/>
          <p:nvPr/>
        </p:nvSpPr>
        <p:spPr>
          <a:xfrm>
            <a:off x="6894195" y="1227772"/>
            <a:ext cx="5029200"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dirty="0">
              <a:cs typeface="Calibri"/>
            </a:endParaRPr>
          </a:p>
          <a:p>
            <a:endParaRPr lang="en-US" sz="2000" b="1" dirty="0">
              <a:ea typeface="Calibri"/>
              <a:cs typeface="Calibri"/>
            </a:endParaRPr>
          </a:p>
          <a:p>
            <a:r>
              <a:rPr lang="en-US" sz="2000" b="1" dirty="0">
                <a:cs typeface="Calibri"/>
              </a:rPr>
              <a:t>Don't:</a:t>
            </a:r>
            <a:endParaRPr lang="en-US" sz="2000">
              <a:ea typeface="Calibri"/>
              <a:cs typeface="Calibri"/>
            </a:endParaRPr>
          </a:p>
          <a:p>
            <a:endParaRPr lang="en-US" sz="2000" b="1" dirty="0">
              <a:cs typeface="Calibri"/>
            </a:endParaRPr>
          </a:p>
          <a:p>
            <a:pPr marL="342900" indent="-342900">
              <a:buFont typeface="Arial"/>
              <a:buChar char="•"/>
            </a:pPr>
            <a:r>
              <a:rPr lang="en-US" sz="2000" b="1" dirty="0">
                <a:cs typeface="Calibri"/>
              </a:rPr>
              <a:t>Try and be too ambitious in the scope</a:t>
            </a:r>
          </a:p>
          <a:p>
            <a:pPr marL="342900" indent="-342900">
              <a:buFont typeface="Arial"/>
              <a:buChar char="•"/>
            </a:pPr>
            <a:r>
              <a:rPr lang="en-US" sz="2000" b="1" dirty="0">
                <a:cs typeface="Calibri"/>
              </a:rPr>
              <a:t>Launch without consultation and feedback from key stakeholders </a:t>
            </a:r>
          </a:p>
          <a:p>
            <a:pPr marL="342900" indent="-342900">
              <a:buFont typeface="Arial"/>
              <a:buChar char="•"/>
            </a:pPr>
            <a:r>
              <a:rPr lang="en-US" sz="2000" b="1" dirty="0">
                <a:cs typeface="Calibri"/>
              </a:rPr>
              <a:t>Launch with no clear plan as to how the results will be used – short, medium and long term plan?</a:t>
            </a:r>
          </a:p>
          <a:p>
            <a:pPr marL="342900" indent="-342900">
              <a:buFont typeface="Arial"/>
              <a:buChar char="•"/>
            </a:pPr>
            <a:r>
              <a:rPr lang="en-US" sz="2000" b="1" dirty="0">
                <a:cs typeface="Calibri"/>
              </a:rPr>
              <a:t>Launch with no clear deadline</a:t>
            </a:r>
          </a:p>
          <a:p>
            <a:pPr marL="342900" indent="-342900">
              <a:buFont typeface="Arial"/>
              <a:buChar char="•"/>
            </a:pPr>
            <a:r>
              <a:rPr lang="en-US" sz="2000" b="1" dirty="0">
                <a:cs typeface="Calibri"/>
              </a:rPr>
              <a:t>Confuse diagnostic with 'deep dive'  - be one or the other</a:t>
            </a:r>
          </a:p>
          <a:p>
            <a:pPr marL="342900" indent="-342900">
              <a:buFont typeface="Arial"/>
              <a:buChar char="•"/>
            </a:pPr>
            <a:endParaRPr lang="en-US" sz="2400" b="1" dirty="0">
              <a:cs typeface="Calibri"/>
            </a:endParaRPr>
          </a:p>
          <a:p>
            <a:endParaRPr lang="en-US" sz="2400" b="1" dirty="0">
              <a:cs typeface="Calibri"/>
            </a:endParaRPr>
          </a:p>
          <a:p>
            <a:endParaRPr lang="en-US" sz="2400" b="1" dirty="0">
              <a:cs typeface="Calibri"/>
            </a:endParaRPr>
          </a:p>
          <a:p>
            <a:endParaRPr lang="en-US" sz="2400" b="1" dirty="0">
              <a:cs typeface="Calibri"/>
            </a:endParaRPr>
          </a:p>
        </p:txBody>
      </p:sp>
    </p:spTree>
    <p:extLst>
      <p:ext uri="{BB962C8B-B14F-4D97-AF65-F5344CB8AC3E}">
        <p14:creationId xmlns:p14="http://schemas.microsoft.com/office/powerpoint/2010/main" val="2662448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normAutofit/>
          </a:bodyPr>
          <a:lstStyle/>
          <a:p>
            <a:r>
              <a:rPr lang="en-US" sz="2400" b="1" dirty="0">
                <a:latin typeface="Calibri"/>
                <a:cs typeface="Calibri"/>
              </a:rPr>
              <a:t>4.     Incorporating Student Feedback into policy and practice</a:t>
            </a:r>
            <a:endParaRPr lang="en-US" sz="2400" dirty="0">
              <a:cs typeface="Calibri Light" panose="020F0302020204030204"/>
            </a:endParaRP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4" name="Picture 3" descr="A screenshot of a computer&#10;&#10;Description automatically generated">
            <a:extLst>
              <a:ext uri="{FF2B5EF4-FFF2-40B4-BE49-F238E27FC236}">
                <a16:creationId xmlns:a16="http://schemas.microsoft.com/office/drawing/2014/main" id="{2FF12B8D-ACC7-104C-7372-715CE3788C31}"/>
              </a:ext>
            </a:extLst>
          </p:cNvPr>
          <p:cNvPicPr>
            <a:picLocks noChangeAspect="1"/>
          </p:cNvPicPr>
          <p:nvPr/>
        </p:nvPicPr>
        <p:blipFill rotWithShape="1">
          <a:blip r:embed="rId3"/>
          <a:srcRect l="9109" t="18879" r="35411" b="13886"/>
          <a:stretch/>
        </p:blipFill>
        <p:spPr>
          <a:xfrm>
            <a:off x="1710542" y="1134465"/>
            <a:ext cx="7716580" cy="5259323"/>
          </a:xfrm>
          <a:prstGeom prst="rect">
            <a:avLst/>
          </a:prstGeom>
        </p:spPr>
      </p:pic>
    </p:spTree>
    <p:extLst>
      <p:ext uri="{BB962C8B-B14F-4D97-AF65-F5344CB8AC3E}">
        <p14:creationId xmlns:p14="http://schemas.microsoft.com/office/powerpoint/2010/main" val="1422313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Picture 2" descr="A screenshot of a computer&#10;&#10;Description automatically generated">
            <a:extLst>
              <a:ext uri="{FF2B5EF4-FFF2-40B4-BE49-F238E27FC236}">
                <a16:creationId xmlns:a16="http://schemas.microsoft.com/office/drawing/2014/main" id="{56EA5BAE-7E8F-FBBB-435B-E6ED2652AD17}"/>
              </a:ext>
            </a:extLst>
          </p:cNvPr>
          <p:cNvPicPr>
            <a:picLocks noChangeAspect="1"/>
          </p:cNvPicPr>
          <p:nvPr/>
        </p:nvPicPr>
        <p:blipFill rotWithShape="1">
          <a:blip r:embed="rId3"/>
          <a:srcRect l="24785" t="23826" r="20345" b="10235"/>
          <a:stretch/>
        </p:blipFill>
        <p:spPr>
          <a:xfrm>
            <a:off x="1447181" y="747211"/>
            <a:ext cx="8209322" cy="5555508"/>
          </a:xfrm>
          <a:prstGeom prst="rect">
            <a:avLst/>
          </a:prstGeom>
        </p:spPr>
      </p:pic>
    </p:spTree>
    <p:extLst>
      <p:ext uri="{BB962C8B-B14F-4D97-AF65-F5344CB8AC3E}">
        <p14:creationId xmlns:p14="http://schemas.microsoft.com/office/powerpoint/2010/main" val="2290860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3C0DA-2C9F-3516-6CDC-57D17EC56BA0}"/>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B2080057-61F1-15E5-176B-080EB1E3F3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2" name="Picture 1" descr="A screenshot of a computer&#10;&#10;Description automatically generated">
            <a:extLst>
              <a:ext uri="{FF2B5EF4-FFF2-40B4-BE49-F238E27FC236}">
                <a16:creationId xmlns:a16="http://schemas.microsoft.com/office/drawing/2014/main" id="{6E7E504E-FC96-EC8A-B008-A716C1B7C1B9}"/>
              </a:ext>
            </a:extLst>
          </p:cNvPr>
          <p:cNvPicPr>
            <a:picLocks noChangeAspect="1"/>
          </p:cNvPicPr>
          <p:nvPr/>
        </p:nvPicPr>
        <p:blipFill rotWithShape="1">
          <a:blip r:embed="rId3"/>
          <a:srcRect l="20454" t="23377" r="21753" b="9380"/>
          <a:stretch/>
        </p:blipFill>
        <p:spPr>
          <a:xfrm>
            <a:off x="1415143" y="643247"/>
            <a:ext cx="8738271" cy="5719950"/>
          </a:xfrm>
          <a:prstGeom prst="rect">
            <a:avLst/>
          </a:prstGeom>
        </p:spPr>
      </p:pic>
    </p:spTree>
    <p:extLst>
      <p:ext uri="{BB962C8B-B14F-4D97-AF65-F5344CB8AC3E}">
        <p14:creationId xmlns:p14="http://schemas.microsoft.com/office/powerpoint/2010/main" val="525443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01FDA-53BD-2295-BCE7-BAD58AC53021}"/>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5ED61D0E-B7B0-22A5-DF5D-E6B5C746D1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2" name="Picture 1" descr="A screenshot of a computer&#10;&#10;Description automatically generated">
            <a:extLst>
              <a:ext uri="{FF2B5EF4-FFF2-40B4-BE49-F238E27FC236}">
                <a16:creationId xmlns:a16="http://schemas.microsoft.com/office/drawing/2014/main" id="{31E910E8-064A-2BB2-012A-C4A5DC132E46}"/>
              </a:ext>
            </a:extLst>
          </p:cNvPr>
          <p:cNvPicPr>
            <a:picLocks noChangeAspect="1"/>
          </p:cNvPicPr>
          <p:nvPr/>
        </p:nvPicPr>
        <p:blipFill rotWithShape="1">
          <a:blip r:embed="rId3"/>
          <a:srcRect l="22646" t="25023" r="22240" b="13131"/>
          <a:stretch/>
        </p:blipFill>
        <p:spPr>
          <a:xfrm>
            <a:off x="1504208" y="865009"/>
            <a:ext cx="8906501" cy="5626840"/>
          </a:xfrm>
          <a:prstGeom prst="rect">
            <a:avLst/>
          </a:prstGeom>
        </p:spPr>
      </p:pic>
    </p:spTree>
    <p:extLst>
      <p:ext uri="{BB962C8B-B14F-4D97-AF65-F5344CB8AC3E}">
        <p14:creationId xmlns:p14="http://schemas.microsoft.com/office/powerpoint/2010/main" val="1221679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9F02E-3420-F59D-FAF3-5836CB7232E9}"/>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4D89E1AF-2448-0FC2-7BDF-2D8F28ABB1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2" name="Picture 1" descr="A screenshot of a computer&#10;&#10;Description automatically generated">
            <a:extLst>
              <a:ext uri="{FF2B5EF4-FFF2-40B4-BE49-F238E27FC236}">
                <a16:creationId xmlns:a16="http://schemas.microsoft.com/office/drawing/2014/main" id="{0FE91678-F66F-444A-6A53-BAD58AA5D803}"/>
              </a:ext>
            </a:extLst>
          </p:cNvPr>
          <p:cNvPicPr>
            <a:picLocks noChangeAspect="1"/>
          </p:cNvPicPr>
          <p:nvPr/>
        </p:nvPicPr>
        <p:blipFill rotWithShape="1">
          <a:blip r:embed="rId3"/>
          <a:srcRect l="21104" t="15873" r="22808" b="14574"/>
          <a:stretch/>
        </p:blipFill>
        <p:spPr>
          <a:xfrm>
            <a:off x="1454727" y="672935"/>
            <a:ext cx="8253368" cy="5749638"/>
          </a:xfrm>
          <a:prstGeom prst="rect">
            <a:avLst/>
          </a:prstGeom>
        </p:spPr>
      </p:pic>
    </p:spTree>
    <p:extLst>
      <p:ext uri="{BB962C8B-B14F-4D97-AF65-F5344CB8AC3E}">
        <p14:creationId xmlns:p14="http://schemas.microsoft.com/office/powerpoint/2010/main" val="2794460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FDF2E-2E4D-DFF6-D06E-2FA249DAA1AB}"/>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12204584-BC6E-1A2F-1D13-C62E4732E4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2" name="Picture 1" descr="A screenshot of a computer&#10;&#10;Description automatically generated">
            <a:extLst>
              <a:ext uri="{FF2B5EF4-FFF2-40B4-BE49-F238E27FC236}">
                <a16:creationId xmlns:a16="http://schemas.microsoft.com/office/drawing/2014/main" id="{CBA3839C-8A6D-91EA-8ED3-A3B029C90971}"/>
              </a:ext>
            </a:extLst>
          </p:cNvPr>
          <p:cNvPicPr>
            <a:picLocks noChangeAspect="1"/>
          </p:cNvPicPr>
          <p:nvPr/>
        </p:nvPicPr>
        <p:blipFill rotWithShape="1">
          <a:blip r:embed="rId3"/>
          <a:srcRect l="21672" t="17605" r="23214" b="15440"/>
          <a:stretch/>
        </p:blipFill>
        <p:spPr>
          <a:xfrm>
            <a:off x="1533896" y="831273"/>
            <a:ext cx="8283059" cy="5660574"/>
          </a:xfrm>
          <a:prstGeom prst="rect">
            <a:avLst/>
          </a:prstGeom>
        </p:spPr>
      </p:pic>
    </p:spTree>
    <p:extLst>
      <p:ext uri="{BB962C8B-B14F-4D97-AF65-F5344CB8AC3E}">
        <p14:creationId xmlns:p14="http://schemas.microsoft.com/office/powerpoint/2010/main" val="248805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gers reading braille">
            <a:extLst>
              <a:ext uri="{FF2B5EF4-FFF2-40B4-BE49-F238E27FC236}">
                <a16:creationId xmlns:a16="http://schemas.microsoft.com/office/drawing/2014/main" id="{982E5989-0939-E6FE-F939-3448BFECB9E0}"/>
              </a:ext>
            </a:extLst>
          </p:cNvPr>
          <p:cNvPicPr>
            <a:picLocks noChangeAspect="1"/>
          </p:cNvPicPr>
          <p:nvPr/>
        </p:nvPicPr>
        <p:blipFill rotWithShape="1">
          <a:blip r:embed="rId2"/>
          <a:srcRect t="7734" b="7734"/>
          <a:stretch/>
        </p:blipFill>
        <p:spPr>
          <a:xfrm>
            <a:off x="-3047" y="10"/>
            <a:ext cx="12191999" cy="6857990"/>
          </a:xfrm>
          <a:prstGeom prst="rect">
            <a:avLst/>
          </a:prstGeom>
        </p:spPr>
      </p:pic>
      <p:sp>
        <p:nvSpPr>
          <p:cNvPr id="2" name="Title 1">
            <a:extLst>
              <a:ext uri="{FF2B5EF4-FFF2-40B4-BE49-F238E27FC236}">
                <a16:creationId xmlns:a16="http://schemas.microsoft.com/office/drawing/2014/main" id="{7C0AC4F8-0DD1-7B05-6294-AA4CB912F927}"/>
              </a:ext>
            </a:extLst>
          </p:cNvPr>
          <p:cNvSpPr>
            <a:spLocks noGrp="1"/>
          </p:cNvSpPr>
          <p:nvPr>
            <p:ph type="title"/>
          </p:nvPr>
        </p:nvSpPr>
        <p:spPr>
          <a:xfrm>
            <a:off x="949796" y="1136711"/>
            <a:ext cx="10058400" cy="357477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4800" i="1" dirty="0">
                <a:solidFill>
                  <a:srgbClr val="FFFFFF"/>
                </a:solidFill>
              </a:rPr>
              <a:t>“How do you say what you don’t know? </a:t>
            </a:r>
            <a:r>
              <a:rPr lang="en-US" sz="4800" i="1" dirty="0">
                <a:solidFill>
                  <a:srgbClr val="FF0000"/>
                </a:solidFill>
              </a:rPr>
              <a:t>Words</a:t>
            </a:r>
            <a:r>
              <a:rPr lang="en-US" sz="4800" i="1" dirty="0">
                <a:solidFill>
                  <a:srgbClr val="FFFFFF"/>
                </a:solidFill>
              </a:rPr>
              <a:t> around sex and child sexual abuse are </a:t>
            </a:r>
            <a:r>
              <a:rPr lang="en-US" sz="4800" i="1" dirty="0">
                <a:solidFill>
                  <a:srgbClr val="FF0000"/>
                </a:solidFill>
              </a:rPr>
              <a:t>literally barriers to disclosure</a:t>
            </a:r>
            <a:r>
              <a:rPr lang="en-US" sz="4800" i="1" dirty="0">
                <a:solidFill>
                  <a:srgbClr val="FFFFFF"/>
                </a:solidFill>
              </a:rPr>
              <a:t> in that children do not have the words.”</a:t>
            </a:r>
            <a:br>
              <a:rPr lang="en-US" dirty="0"/>
            </a:br>
            <a:r>
              <a:rPr lang="en-US" sz="4800" i="1" dirty="0">
                <a:solidFill>
                  <a:srgbClr val="FFFFFF"/>
                </a:solidFill>
              </a:rPr>
              <a:t> </a:t>
            </a:r>
            <a:br>
              <a:rPr lang="en-US" sz="4800" i="1" dirty="0"/>
            </a:br>
            <a:r>
              <a:rPr lang="en-US" sz="4800" dirty="0">
                <a:solidFill>
                  <a:srgbClr val="FFFFFF"/>
                </a:solidFill>
              </a:rPr>
              <a:t>Mental health </a:t>
            </a:r>
            <a:r>
              <a:rPr lang="en-US" sz="4800" dirty="0" err="1">
                <a:solidFill>
                  <a:srgbClr val="FFFFFF"/>
                </a:solidFill>
              </a:rPr>
              <a:t>organisation</a:t>
            </a:r>
            <a:endParaRPr lang="en-US" sz="4800" dirty="0" err="1">
              <a:solidFill>
                <a:srgbClr val="FFFFFF"/>
              </a:solidFill>
              <a:cs typeface="Calibri Light"/>
            </a:endParaRPr>
          </a:p>
        </p:txBody>
      </p:sp>
    </p:spTree>
    <p:extLst>
      <p:ext uri="{BB962C8B-B14F-4D97-AF65-F5344CB8AC3E}">
        <p14:creationId xmlns:p14="http://schemas.microsoft.com/office/powerpoint/2010/main" val="8165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F732D-14E4-638B-3C59-D8B7C6D228CB}"/>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67D1A3FA-B284-2C45-430E-8A102030C0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Picture 2" descr="A screenshot of a computer&#10;&#10;Description automatically generated">
            <a:extLst>
              <a:ext uri="{FF2B5EF4-FFF2-40B4-BE49-F238E27FC236}">
                <a16:creationId xmlns:a16="http://schemas.microsoft.com/office/drawing/2014/main" id="{028A9966-CA1C-B5DF-B3F9-6537E8A023F4}"/>
              </a:ext>
            </a:extLst>
          </p:cNvPr>
          <p:cNvPicPr>
            <a:picLocks noChangeAspect="1"/>
          </p:cNvPicPr>
          <p:nvPr/>
        </p:nvPicPr>
        <p:blipFill rotWithShape="1">
          <a:blip r:embed="rId3"/>
          <a:srcRect l="21266" t="18615" r="22565" b="19336"/>
          <a:stretch/>
        </p:blipFill>
        <p:spPr>
          <a:xfrm>
            <a:off x="1425039" y="801584"/>
            <a:ext cx="8923202" cy="5543554"/>
          </a:xfrm>
          <a:prstGeom prst="rect">
            <a:avLst/>
          </a:prstGeom>
        </p:spPr>
      </p:pic>
    </p:spTree>
    <p:extLst>
      <p:ext uri="{BB962C8B-B14F-4D97-AF65-F5344CB8AC3E}">
        <p14:creationId xmlns:p14="http://schemas.microsoft.com/office/powerpoint/2010/main" val="635383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21B5F-1617-335E-0505-68E4F7B16806}"/>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D863530E-0B41-21E3-7228-68AC4C7EB6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Picture 2" descr="A screenshot of a computer&#10;&#10;Description automatically generated">
            <a:extLst>
              <a:ext uri="{FF2B5EF4-FFF2-40B4-BE49-F238E27FC236}">
                <a16:creationId xmlns:a16="http://schemas.microsoft.com/office/drawing/2014/main" id="{D09DC882-6AF3-C8AE-9ABF-9021D26977E4}"/>
              </a:ext>
            </a:extLst>
          </p:cNvPr>
          <p:cNvPicPr>
            <a:picLocks noChangeAspect="1"/>
          </p:cNvPicPr>
          <p:nvPr/>
        </p:nvPicPr>
        <p:blipFill rotWithShape="1">
          <a:blip r:embed="rId3"/>
          <a:srcRect l="21428" t="19913" r="22484" b="13708"/>
          <a:stretch/>
        </p:blipFill>
        <p:spPr>
          <a:xfrm>
            <a:off x="1336716" y="750001"/>
            <a:ext cx="8707971" cy="5805182"/>
          </a:xfrm>
          <a:prstGeom prst="rect">
            <a:avLst/>
          </a:prstGeom>
        </p:spPr>
      </p:pic>
    </p:spTree>
    <p:extLst>
      <p:ext uri="{BB962C8B-B14F-4D97-AF65-F5344CB8AC3E}">
        <p14:creationId xmlns:p14="http://schemas.microsoft.com/office/powerpoint/2010/main" val="3038551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1ACD4-A854-1FF8-819F-C01B032ED100}"/>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050EB0C6-119F-BDBB-25EC-608D0F30A7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2" name="Picture 1" descr="A screenshot of a computer&#10;&#10;Description automatically generated">
            <a:extLst>
              <a:ext uri="{FF2B5EF4-FFF2-40B4-BE49-F238E27FC236}">
                <a16:creationId xmlns:a16="http://schemas.microsoft.com/office/drawing/2014/main" id="{9F4A6C6E-7654-8D27-C184-A28F1FA3EF28}"/>
              </a:ext>
            </a:extLst>
          </p:cNvPr>
          <p:cNvPicPr>
            <a:picLocks noChangeAspect="1"/>
          </p:cNvPicPr>
          <p:nvPr/>
        </p:nvPicPr>
        <p:blipFill rotWithShape="1">
          <a:blip r:embed="rId3"/>
          <a:srcRect l="21023" t="20635" r="22890" b="12410"/>
          <a:stretch/>
        </p:blipFill>
        <p:spPr>
          <a:xfrm>
            <a:off x="1493569" y="649556"/>
            <a:ext cx="8774263" cy="5892391"/>
          </a:xfrm>
          <a:prstGeom prst="rect">
            <a:avLst/>
          </a:prstGeom>
        </p:spPr>
      </p:pic>
    </p:spTree>
    <p:extLst>
      <p:ext uri="{BB962C8B-B14F-4D97-AF65-F5344CB8AC3E}">
        <p14:creationId xmlns:p14="http://schemas.microsoft.com/office/powerpoint/2010/main" val="436862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2329-6788-7CBB-81E8-81657AEF60FD}"/>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A05ABDDF-7E14-3E0E-319D-D8AB07D6B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Picture 2" descr="A screenshot of a computer&#10;&#10;Description automatically generated">
            <a:extLst>
              <a:ext uri="{FF2B5EF4-FFF2-40B4-BE49-F238E27FC236}">
                <a16:creationId xmlns:a16="http://schemas.microsoft.com/office/drawing/2014/main" id="{B94290B8-18F0-49CE-A0E9-8EDFEE9A0DA7}"/>
              </a:ext>
            </a:extLst>
          </p:cNvPr>
          <p:cNvPicPr>
            <a:picLocks noChangeAspect="1"/>
          </p:cNvPicPr>
          <p:nvPr/>
        </p:nvPicPr>
        <p:blipFill rotWithShape="1">
          <a:blip r:embed="rId3"/>
          <a:srcRect l="21428" t="21645" r="22808" b="11400"/>
          <a:stretch/>
        </p:blipFill>
        <p:spPr>
          <a:xfrm>
            <a:off x="1433945" y="751733"/>
            <a:ext cx="8752747" cy="5888431"/>
          </a:xfrm>
          <a:prstGeom prst="rect">
            <a:avLst/>
          </a:prstGeom>
        </p:spPr>
      </p:pic>
    </p:spTree>
    <p:extLst>
      <p:ext uri="{BB962C8B-B14F-4D97-AF65-F5344CB8AC3E}">
        <p14:creationId xmlns:p14="http://schemas.microsoft.com/office/powerpoint/2010/main" val="2987754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69216" y="247740"/>
            <a:ext cx="10467975" cy="1325563"/>
          </a:xfrm>
        </p:spPr>
        <p:txBody>
          <a:bodyPr>
            <a:normAutofit/>
          </a:bodyPr>
          <a:lstStyle/>
          <a:p>
            <a:r>
              <a:rPr lang="en-GB" sz="2800" b="1" dirty="0">
                <a:cs typeface="Calibri Light"/>
              </a:rPr>
              <a:t>Challenges and Solutions</a:t>
            </a:r>
            <a:br>
              <a:rPr lang="en-GB" sz="2800" b="1" dirty="0">
                <a:cs typeface="Calibri Light"/>
              </a:rPr>
            </a:br>
            <a:endParaRPr lang="en-GB" sz="2800" b="1" dirty="0">
              <a:cs typeface="Calibri Light"/>
            </a:endParaRP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TextBox 2">
            <a:extLst>
              <a:ext uri="{FF2B5EF4-FFF2-40B4-BE49-F238E27FC236}">
                <a16:creationId xmlns:a16="http://schemas.microsoft.com/office/drawing/2014/main" id="{D66CD91C-4FC7-FD6E-5F02-18695894A16E}"/>
              </a:ext>
            </a:extLst>
          </p:cNvPr>
          <p:cNvSpPr txBox="1"/>
          <p:nvPr/>
        </p:nvSpPr>
        <p:spPr>
          <a:xfrm>
            <a:off x="1288225" y="1501424"/>
            <a:ext cx="992845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The data presented us with plenty to unpick!</a:t>
            </a:r>
          </a:p>
          <a:p>
            <a:endParaRPr lang="en-US" sz="2400" dirty="0">
              <a:cs typeface="Calibri"/>
            </a:endParaRPr>
          </a:p>
          <a:p>
            <a:pPr marL="342900" indent="-342900">
              <a:buFont typeface="Arial"/>
              <a:buChar char="•"/>
            </a:pPr>
            <a:r>
              <a:rPr lang="en-US" sz="2000" b="1" dirty="0">
                <a:cs typeface="Calibri"/>
              </a:rPr>
              <a:t>Exploration of evidence</a:t>
            </a:r>
            <a:r>
              <a:rPr lang="en-US" sz="2000" dirty="0">
                <a:cs typeface="Calibri"/>
              </a:rPr>
              <a:t> – a deeper look into individual responses by group – </a:t>
            </a:r>
            <a:r>
              <a:rPr lang="en-US" sz="2000" b="1" dirty="0">
                <a:cs typeface="Calibri"/>
              </a:rPr>
              <a:t>identification of which groups require additional support</a:t>
            </a:r>
            <a:r>
              <a:rPr lang="en-US" sz="2000" dirty="0">
                <a:cs typeface="Calibri"/>
              </a:rPr>
              <a:t> (e.g. our LGBTQ community)</a:t>
            </a:r>
            <a:endParaRPr lang="en-US" sz="2000" dirty="0">
              <a:ea typeface="Calibri" panose="020F0502020204030204"/>
              <a:cs typeface="Calibri"/>
            </a:endParaRPr>
          </a:p>
          <a:p>
            <a:endParaRPr lang="en-US" sz="2000" dirty="0">
              <a:ea typeface="Calibri" panose="020F0502020204030204"/>
              <a:cs typeface="Calibri"/>
            </a:endParaRPr>
          </a:p>
          <a:p>
            <a:pPr marL="342900" indent="-342900">
              <a:buFont typeface="Arial"/>
              <a:buChar char="•"/>
            </a:pPr>
            <a:r>
              <a:rPr lang="en-US" sz="2000" b="1" dirty="0">
                <a:cs typeface="Calibri"/>
              </a:rPr>
              <a:t>Communicate findings</a:t>
            </a:r>
            <a:r>
              <a:rPr lang="en-US" sz="2000" dirty="0">
                <a:cs typeface="Calibri"/>
              </a:rPr>
              <a:t> – high level results/ </a:t>
            </a:r>
            <a:r>
              <a:rPr lang="en-US" sz="2000" b="1" dirty="0">
                <a:cs typeface="Calibri"/>
              </a:rPr>
              <a:t>relative performance</a:t>
            </a:r>
            <a:r>
              <a:rPr lang="en-US" sz="2000" dirty="0">
                <a:cs typeface="Calibri"/>
              </a:rPr>
              <a:t> against the national and </a:t>
            </a:r>
            <a:r>
              <a:rPr lang="en-US" sz="2000">
                <a:cs typeface="Calibri"/>
              </a:rPr>
              <a:t>other Trust benchmarks to staff, pupils and parents</a:t>
            </a:r>
            <a:endParaRPr lang="en-US" sz="2000">
              <a:ea typeface="Calibri" panose="020F0502020204030204"/>
              <a:cs typeface="Calibri"/>
            </a:endParaRPr>
          </a:p>
          <a:p>
            <a:endParaRPr lang="en-US" sz="2000" dirty="0">
              <a:ea typeface="Calibri"/>
              <a:cs typeface="Calibri"/>
            </a:endParaRPr>
          </a:p>
          <a:p>
            <a:pPr marL="342900" indent="-342900">
              <a:buFont typeface="Arial"/>
              <a:buChar char="•"/>
            </a:pPr>
            <a:r>
              <a:rPr lang="en-US" sz="2000" b="1" dirty="0">
                <a:cs typeface="Calibri"/>
              </a:rPr>
              <a:t>Celebrate</a:t>
            </a:r>
            <a:r>
              <a:rPr lang="en-US" sz="2000" dirty="0">
                <a:cs typeface="Calibri"/>
              </a:rPr>
              <a:t> – identify and communicate </a:t>
            </a:r>
            <a:r>
              <a:rPr lang="en-US" sz="2000" b="1">
                <a:cs typeface="Calibri"/>
              </a:rPr>
              <a:t>where we are getting things right</a:t>
            </a:r>
            <a:r>
              <a:rPr lang="en-US" sz="2000">
                <a:cs typeface="Calibri"/>
              </a:rPr>
              <a:t>!</a:t>
            </a:r>
            <a:endParaRPr lang="en-US" sz="2000">
              <a:ea typeface="Calibri"/>
              <a:cs typeface="Calibri"/>
            </a:endParaRPr>
          </a:p>
          <a:p>
            <a:endParaRPr lang="en-US" sz="2000" dirty="0">
              <a:ea typeface="Calibri"/>
              <a:cs typeface="Calibri"/>
            </a:endParaRPr>
          </a:p>
          <a:p>
            <a:pPr marL="342900" indent="-342900">
              <a:buFont typeface="Arial"/>
              <a:buChar char="•"/>
            </a:pPr>
            <a:r>
              <a:rPr lang="en-US" sz="2000" b="1">
                <a:cs typeface="Calibri"/>
              </a:rPr>
              <a:t>Consideration of next steps</a:t>
            </a:r>
            <a:r>
              <a:rPr lang="en-US" sz="2000" dirty="0">
                <a:cs typeface="Calibri"/>
              </a:rPr>
              <a:t> – which </a:t>
            </a:r>
            <a:r>
              <a:rPr lang="en-US" sz="2000" b="1" dirty="0">
                <a:cs typeface="Calibri"/>
              </a:rPr>
              <a:t>areas of improvement</a:t>
            </a:r>
            <a:r>
              <a:rPr lang="en-US" sz="2000" dirty="0">
                <a:cs typeface="Calibri"/>
              </a:rPr>
              <a:t> are needed and how will this be </a:t>
            </a:r>
            <a:r>
              <a:rPr lang="en-US" sz="2000" b="1" dirty="0">
                <a:cs typeface="Calibri"/>
              </a:rPr>
              <a:t>reflected in policy and practice</a:t>
            </a:r>
            <a:r>
              <a:rPr lang="en-US" sz="2000" dirty="0">
                <a:cs typeface="Calibri"/>
              </a:rPr>
              <a:t>? How will this </a:t>
            </a:r>
            <a:r>
              <a:rPr lang="en-US" sz="2000" b="1" dirty="0">
                <a:cs typeface="Calibri"/>
              </a:rPr>
              <a:t>shape our culture</a:t>
            </a:r>
            <a:r>
              <a:rPr lang="en-US" sz="2000" dirty="0">
                <a:cs typeface="Calibri"/>
              </a:rPr>
              <a:t> going forward?</a:t>
            </a:r>
            <a:endParaRPr lang="en-US" sz="2000">
              <a:ea typeface="Calibri"/>
              <a:cs typeface="Calibri"/>
            </a:endParaRPr>
          </a:p>
          <a:p>
            <a:pPr marL="342900" indent="-342900">
              <a:buFont typeface="Arial"/>
              <a:buChar char="•"/>
            </a:pPr>
            <a:endParaRPr lang="en-US" b="1" dirty="0">
              <a:ea typeface="Calibri" panose="020F0502020204030204"/>
              <a:cs typeface="Calibri"/>
            </a:endParaRPr>
          </a:p>
        </p:txBody>
      </p:sp>
    </p:spTree>
    <p:extLst>
      <p:ext uri="{BB962C8B-B14F-4D97-AF65-F5344CB8AC3E}">
        <p14:creationId xmlns:p14="http://schemas.microsoft.com/office/powerpoint/2010/main" val="604142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3D47-3EED-DD76-4BCE-8A7CB72BA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6341C-FF0A-E55F-7052-0AF5F6937B0A}"/>
              </a:ext>
            </a:extLst>
          </p:cNvPr>
          <p:cNvSpPr>
            <a:spLocks noGrp="1"/>
          </p:cNvSpPr>
          <p:nvPr>
            <p:ph type="title"/>
          </p:nvPr>
        </p:nvSpPr>
        <p:spPr>
          <a:xfrm>
            <a:off x="1669216" y="247740"/>
            <a:ext cx="10467975" cy="1325563"/>
          </a:xfrm>
        </p:spPr>
        <p:txBody>
          <a:bodyPr>
            <a:normAutofit/>
          </a:bodyPr>
          <a:lstStyle/>
          <a:p>
            <a:r>
              <a:rPr lang="en-GB" sz="2800" b="1" dirty="0">
                <a:cs typeface="Calibri Light"/>
              </a:rPr>
              <a:t>Policy and practice</a:t>
            </a:r>
            <a:br>
              <a:rPr lang="en-GB" sz="2800" b="1" dirty="0">
                <a:cs typeface="Calibri Light"/>
              </a:rPr>
            </a:br>
            <a:endParaRPr lang="en-GB" sz="2800" b="1">
              <a:cs typeface="Calibri Light"/>
            </a:endParaRPr>
          </a:p>
        </p:txBody>
      </p:sp>
      <p:pic>
        <p:nvPicPr>
          <p:cNvPr id="5" name="Content Placeholder 4" descr="A logo with a black background&#10;&#10;Description automatically generated">
            <a:extLst>
              <a:ext uri="{FF2B5EF4-FFF2-40B4-BE49-F238E27FC236}">
                <a16:creationId xmlns:a16="http://schemas.microsoft.com/office/drawing/2014/main" id="{7211901B-47DD-0555-D4BB-AA8AF2C502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TextBox 2">
            <a:extLst>
              <a:ext uri="{FF2B5EF4-FFF2-40B4-BE49-F238E27FC236}">
                <a16:creationId xmlns:a16="http://schemas.microsoft.com/office/drawing/2014/main" id="{46D0B466-02C5-074C-74F5-5FCFA1B2B5BD}"/>
              </a:ext>
            </a:extLst>
          </p:cNvPr>
          <p:cNvSpPr txBox="1"/>
          <p:nvPr/>
        </p:nvSpPr>
        <p:spPr>
          <a:xfrm>
            <a:off x="1266824" y="1233487"/>
            <a:ext cx="10606087"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Focus in on actionable improvements</a:t>
            </a:r>
          </a:p>
          <a:p>
            <a:endParaRPr lang="en-US" sz="2400" b="1" dirty="0">
              <a:cs typeface="Calibri"/>
            </a:endParaRPr>
          </a:p>
          <a:p>
            <a:pPr marL="457200" indent="-457200">
              <a:buAutoNum type="arabicPeriod"/>
            </a:pPr>
            <a:r>
              <a:rPr lang="en-US" sz="2000" b="1" dirty="0">
                <a:cs typeface="Calibri"/>
              </a:rPr>
              <a:t>Weaving key themes into our curriculum response </a:t>
            </a:r>
            <a:r>
              <a:rPr lang="en-US" sz="2000" dirty="0">
                <a:cs typeface="Calibri"/>
              </a:rPr>
              <a:t>(</a:t>
            </a:r>
            <a:r>
              <a:rPr lang="en-US" sz="2000" dirty="0" err="1">
                <a:cs typeface="Calibri"/>
              </a:rPr>
              <a:t>eg.</a:t>
            </a:r>
            <a:r>
              <a:rPr lang="en-US" sz="2000" dirty="0">
                <a:cs typeface="Calibri"/>
              </a:rPr>
              <a:t> protected characteristics  - LGBTQ and race)</a:t>
            </a:r>
            <a:endParaRPr lang="en-US" sz="2000" dirty="0">
              <a:ea typeface="Calibri"/>
              <a:cs typeface="Calibri"/>
            </a:endParaRPr>
          </a:p>
          <a:p>
            <a:pPr marL="457200" indent="-457200">
              <a:buAutoNum type="arabicPeriod"/>
            </a:pPr>
            <a:r>
              <a:rPr lang="en-US" sz="2000" b="1" dirty="0">
                <a:cs typeface="Calibri"/>
              </a:rPr>
              <a:t>Mitigating the risk around exposure to online threats </a:t>
            </a:r>
            <a:r>
              <a:rPr lang="en-US" sz="2000" dirty="0">
                <a:cs typeface="Calibri"/>
              </a:rPr>
              <a:t>(</a:t>
            </a:r>
            <a:r>
              <a:rPr lang="en-US" sz="2000" err="1">
                <a:cs typeface="Calibri"/>
              </a:rPr>
              <a:t>eg.</a:t>
            </a:r>
            <a:r>
              <a:rPr lang="en-US" sz="2000" dirty="0">
                <a:cs typeface="Calibri"/>
              </a:rPr>
              <a:t> SEND and extremism)</a:t>
            </a:r>
            <a:endParaRPr lang="en-US" sz="2000" dirty="0">
              <a:ea typeface="Calibri"/>
              <a:cs typeface="Calibri"/>
            </a:endParaRPr>
          </a:p>
          <a:p>
            <a:pPr marL="457200" indent="-457200">
              <a:buAutoNum type="arabicPeriod"/>
            </a:pPr>
            <a:r>
              <a:rPr lang="en-US" sz="2000" b="1" dirty="0">
                <a:cs typeface="Calibri"/>
              </a:rPr>
              <a:t>Staff awareness and exposure to CPD </a:t>
            </a:r>
            <a:r>
              <a:rPr lang="en-US" sz="2000" dirty="0">
                <a:cs typeface="Calibri"/>
              </a:rPr>
              <a:t>(</a:t>
            </a:r>
            <a:r>
              <a:rPr lang="en-US" sz="2000" err="1">
                <a:cs typeface="Calibri"/>
              </a:rPr>
              <a:t>eg.</a:t>
            </a:r>
            <a:r>
              <a:rPr lang="en-US" sz="2000" dirty="0">
                <a:cs typeface="Calibri"/>
              </a:rPr>
              <a:t> EDI) - examination of our culture – are we truly 'diverse' in our outlook</a:t>
            </a:r>
            <a:endParaRPr lang="en-US" sz="2000" dirty="0">
              <a:ea typeface="Calibri"/>
              <a:cs typeface="Calibri"/>
            </a:endParaRPr>
          </a:p>
          <a:p>
            <a:pPr marL="457200" indent="-457200">
              <a:buAutoNum type="arabicPeriod"/>
            </a:pPr>
            <a:r>
              <a:rPr lang="en-US" sz="2000" b="1" dirty="0">
                <a:cs typeface="Calibri"/>
              </a:rPr>
              <a:t>Community / extra-familial safeguarding – </a:t>
            </a:r>
            <a:r>
              <a:rPr lang="en-US" sz="2000" dirty="0">
                <a:cs typeface="Calibri"/>
              </a:rPr>
              <a:t>how safe are our students coming to, and from school?</a:t>
            </a:r>
            <a:endParaRPr lang="en-US" sz="2000" dirty="0">
              <a:ea typeface="Calibri"/>
              <a:cs typeface="Calibri"/>
            </a:endParaRPr>
          </a:p>
          <a:p>
            <a:pPr marL="457200" indent="-457200">
              <a:buAutoNum type="arabicPeriod"/>
            </a:pPr>
            <a:r>
              <a:rPr lang="en-US" sz="2000" b="1" dirty="0">
                <a:cs typeface="Calibri"/>
              </a:rPr>
              <a:t>Refine student voice – </a:t>
            </a:r>
            <a:r>
              <a:rPr lang="en-US" sz="2000" dirty="0">
                <a:cs typeface="Calibri"/>
              </a:rPr>
              <a:t>drill down on SVSH / EDI – boys/girls....as part of our Academy Review process</a:t>
            </a:r>
            <a:endParaRPr lang="en-US" sz="2000" dirty="0">
              <a:ea typeface="Calibri"/>
              <a:cs typeface="Calibri"/>
            </a:endParaRPr>
          </a:p>
          <a:p>
            <a:pPr marL="457200" indent="-457200">
              <a:buAutoNum type="arabicPeriod"/>
            </a:pPr>
            <a:r>
              <a:rPr lang="en-US" sz="2000" b="1" dirty="0">
                <a:cs typeface="Calibri"/>
              </a:rPr>
              <a:t>Our response to SVSH issues / cases – </a:t>
            </a:r>
            <a:r>
              <a:rPr lang="en-US" sz="2000" dirty="0">
                <a:cs typeface="Calibri"/>
              </a:rPr>
              <a:t>are we adhering consistently to KCSIE pt5? How are we communicating this to parents?</a:t>
            </a:r>
            <a:endParaRPr lang="en-US" sz="2000" dirty="0">
              <a:ea typeface="Calibri"/>
              <a:cs typeface="Calibri"/>
            </a:endParaRPr>
          </a:p>
          <a:p>
            <a:pPr marL="457200" indent="-457200">
              <a:buAutoNum type="arabicPeriod"/>
            </a:pPr>
            <a:r>
              <a:rPr lang="en-US" sz="2000" b="1" dirty="0">
                <a:cs typeface="Calibri"/>
              </a:rPr>
              <a:t>Policy review – are we truly inclusive?  </a:t>
            </a:r>
            <a:r>
              <a:rPr lang="en-US" sz="2000" dirty="0">
                <a:cs typeface="Calibri"/>
              </a:rPr>
              <a:t>what more can we do to develop a 'reporting culture' amongst the students? </a:t>
            </a:r>
            <a:endParaRPr lang="en-US" sz="2000">
              <a:ea typeface="Calibri" panose="020F0502020204030204"/>
              <a:cs typeface="Calibri"/>
            </a:endParaRPr>
          </a:p>
          <a:p>
            <a:endParaRPr lang="en-US" sz="2400" dirty="0">
              <a:ea typeface="Calibri"/>
              <a:cs typeface="Calibri"/>
            </a:endParaRPr>
          </a:p>
          <a:p>
            <a:pPr marL="342900" indent="-342900">
              <a:buAutoNum type="arabicPeriod"/>
            </a:pPr>
            <a:endParaRPr lang="en-US" b="1" dirty="0">
              <a:cs typeface="Calibri"/>
            </a:endParaRPr>
          </a:p>
        </p:txBody>
      </p:sp>
    </p:spTree>
    <p:extLst>
      <p:ext uri="{BB962C8B-B14F-4D97-AF65-F5344CB8AC3E}">
        <p14:creationId xmlns:p14="http://schemas.microsoft.com/office/powerpoint/2010/main" val="4082594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438274" y="434180"/>
            <a:ext cx="10467975" cy="820738"/>
          </a:xfrm>
        </p:spPr>
        <p:txBody>
          <a:bodyPr>
            <a:normAutofit/>
          </a:bodyPr>
          <a:lstStyle/>
          <a:p>
            <a:r>
              <a:rPr lang="en-GB" sz="2800" b="1" dirty="0">
                <a:cs typeface="Calibri Light"/>
              </a:rPr>
              <a:t>5.</a:t>
            </a:r>
            <a:r>
              <a:rPr lang="en-GB" sz="2400" b="1" dirty="0">
                <a:cs typeface="Calibri Light"/>
              </a:rPr>
              <a:t>     Curriculum – incorporating pupil voice – the importance of evidencing coverage and testing culture</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TextBox 2">
            <a:extLst>
              <a:ext uri="{FF2B5EF4-FFF2-40B4-BE49-F238E27FC236}">
                <a16:creationId xmlns:a16="http://schemas.microsoft.com/office/drawing/2014/main" id="{FD080B00-29B8-0B9F-B0D2-B31AC0FAC772}"/>
              </a:ext>
            </a:extLst>
          </p:cNvPr>
          <p:cNvSpPr txBox="1"/>
          <p:nvPr/>
        </p:nvSpPr>
        <p:spPr>
          <a:xfrm>
            <a:off x="549592" y="1497329"/>
            <a:ext cx="11001375"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The link between effective safeguarding culture (leadership &amp; management), personal development and </a:t>
            </a:r>
            <a:r>
              <a:rPr lang="en-US" sz="2000" dirty="0" err="1">
                <a:cs typeface="Calibri"/>
              </a:rPr>
              <a:t>behaviour</a:t>
            </a:r>
            <a:r>
              <a:rPr lang="en-US" sz="2000" dirty="0">
                <a:cs typeface="Calibri"/>
              </a:rPr>
              <a:t> is critical in ensuring secure practice.</a:t>
            </a:r>
            <a:endParaRPr lang="en-US" sz="2000">
              <a:ea typeface="Calibri"/>
              <a:cs typeface="Calibri"/>
            </a:endParaRPr>
          </a:p>
          <a:p>
            <a:endParaRPr lang="en-US" sz="2000" dirty="0">
              <a:ea typeface="Calibri"/>
              <a:cs typeface="Calibri"/>
            </a:endParaRPr>
          </a:p>
          <a:p>
            <a:r>
              <a:rPr lang="en-US" sz="2000" dirty="0">
                <a:cs typeface="Calibri"/>
              </a:rPr>
              <a:t>'schools should put in place.....an effective approach to safeguarding children.....a </a:t>
            </a:r>
            <a:r>
              <a:rPr lang="en-US" sz="2000" err="1">
                <a:cs typeface="Calibri"/>
              </a:rPr>
              <a:t>behaviour</a:t>
            </a:r>
            <a:r>
              <a:rPr lang="en-US" sz="2000" dirty="0">
                <a:cs typeface="Calibri"/>
              </a:rPr>
              <a:t> policy with appropriate sanctions, pastoral support and a </a:t>
            </a:r>
            <a:r>
              <a:rPr lang="en-US" sz="2000" b="1" dirty="0">
                <a:cs typeface="Calibri"/>
              </a:rPr>
              <a:t>carefully planned relationships, sex and health education curriculum</a:t>
            </a:r>
            <a:r>
              <a:rPr lang="en-US" sz="2000" dirty="0">
                <a:cs typeface="Calibri"/>
              </a:rPr>
              <a:t> that covers issues of consent'</a:t>
            </a:r>
            <a:endParaRPr lang="en-US" sz="2000" dirty="0">
              <a:ea typeface="Calibri"/>
              <a:cs typeface="Calibri"/>
            </a:endParaRPr>
          </a:p>
          <a:p>
            <a:endParaRPr lang="en-US" sz="2000" dirty="0">
              <a:ea typeface="Calibri"/>
              <a:cs typeface="Calibri"/>
            </a:endParaRPr>
          </a:p>
          <a:p>
            <a:r>
              <a:rPr lang="en-US" sz="2000" dirty="0">
                <a:cs typeface="Calibri"/>
              </a:rPr>
              <a:t>'the setting takes effective action to prevent and tackle discriminatory and derogatory language including......homophobic, transphobic, sexist and racist language. As part of an </a:t>
            </a:r>
            <a:r>
              <a:rPr lang="en-US" sz="2000" b="1" dirty="0">
                <a:cs typeface="Calibri"/>
              </a:rPr>
              <a:t>age-appropriate curriculum</a:t>
            </a:r>
            <a:r>
              <a:rPr lang="en-US" sz="2000" dirty="0">
                <a:cs typeface="Calibri"/>
              </a:rPr>
              <a:t>, children are supported to understand what constitutes a healthy relationship....and to </a:t>
            </a:r>
            <a:r>
              <a:rPr lang="en-US" sz="2000" err="1">
                <a:cs typeface="Calibri"/>
              </a:rPr>
              <a:t>recognise</a:t>
            </a:r>
            <a:r>
              <a:rPr lang="en-US" sz="2000" dirty="0">
                <a:cs typeface="Calibri"/>
              </a:rPr>
              <a:t> risk....they are aware of the support available to them'</a:t>
            </a:r>
            <a:endParaRPr lang="en-US" sz="2000" dirty="0">
              <a:ea typeface="Calibri"/>
              <a:cs typeface="Calibri"/>
            </a:endParaRPr>
          </a:p>
          <a:p>
            <a:endParaRPr lang="en-US" sz="2000" dirty="0">
              <a:ea typeface="Calibri"/>
              <a:cs typeface="Calibri"/>
            </a:endParaRPr>
          </a:p>
          <a:p>
            <a:r>
              <a:rPr lang="en-US" sz="2000" dirty="0">
                <a:cs typeface="Calibri"/>
              </a:rPr>
              <a:t>'Inspectors will consider....any inspection survey comments about safeguarding from ….pupils...'</a:t>
            </a:r>
            <a:endParaRPr lang="en-US" sz="2000" dirty="0">
              <a:ea typeface="Calibri"/>
              <a:cs typeface="Calibri"/>
            </a:endParaRPr>
          </a:p>
          <a:p>
            <a:endParaRPr lang="en-US" dirty="0">
              <a:cs typeface="Calibri"/>
            </a:endParaRPr>
          </a:p>
          <a:p>
            <a:r>
              <a:rPr lang="en-US" sz="1400" i="1" dirty="0">
                <a:cs typeface="Calibri"/>
              </a:rPr>
              <a:t>Ofsted, 'Inspecting safeguarding in early years, education and skills', 1 September 2022</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054528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BFFF5-681E-A03B-B773-A4721F0E3F4A}"/>
            </a:ext>
          </a:extLst>
        </p:cNvPr>
        <p:cNvGrpSpPr/>
        <p:nvPr/>
      </p:nvGrpSpPr>
      <p:grpSpPr>
        <a:xfrm>
          <a:off x="0" y="0"/>
          <a:ext cx="0" cy="0"/>
          <a:chOff x="0" y="0"/>
          <a:chExt cx="0" cy="0"/>
        </a:xfrm>
      </p:grpSpPr>
      <p:pic>
        <p:nvPicPr>
          <p:cNvPr id="5" name="Content Placeholder 4" descr="A logo with a black background&#10;&#10;Description automatically generated">
            <a:extLst>
              <a:ext uri="{FF2B5EF4-FFF2-40B4-BE49-F238E27FC236}">
                <a16:creationId xmlns:a16="http://schemas.microsoft.com/office/drawing/2014/main" id="{8BBA769F-5727-14D5-65CF-4BA745EFA6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6" name="TextBox 5">
            <a:extLst>
              <a:ext uri="{FF2B5EF4-FFF2-40B4-BE49-F238E27FC236}">
                <a16:creationId xmlns:a16="http://schemas.microsoft.com/office/drawing/2014/main" id="{34759DAF-09E0-AC55-26C5-2B82D10C9D99}"/>
              </a:ext>
            </a:extLst>
          </p:cNvPr>
          <p:cNvSpPr txBox="1"/>
          <p:nvPr/>
        </p:nvSpPr>
        <p:spPr>
          <a:xfrm>
            <a:off x="1113472" y="1328737"/>
            <a:ext cx="10820400"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dirty="0">
                <a:solidFill>
                  <a:srgbClr val="0B0C0C"/>
                </a:solidFill>
                <a:ea typeface="+mn-lt"/>
                <a:cs typeface="+mn-lt"/>
              </a:rPr>
              <a:t>Incidents of </a:t>
            </a:r>
            <a:r>
              <a:rPr lang="en-US" sz="2000" b="1" dirty="0">
                <a:solidFill>
                  <a:srgbClr val="0B0C0C"/>
                </a:solidFill>
                <a:ea typeface="+mn-lt"/>
                <a:cs typeface="+mn-lt"/>
              </a:rPr>
              <a:t>bullying or prejudiced and discriminatory </a:t>
            </a:r>
            <a:r>
              <a:rPr lang="en-US" sz="2000" b="1" err="1">
                <a:solidFill>
                  <a:srgbClr val="0B0C0C"/>
                </a:solidFill>
                <a:ea typeface="+mn-lt"/>
                <a:cs typeface="+mn-lt"/>
              </a:rPr>
              <a:t>behaviour</a:t>
            </a:r>
            <a:r>
              <a:rPr lang="en-US" sz="2000" dirty="0">
                <a:solidFill>
                  <a:srgbClr val="0B0C0C"/>
                </a:solidFill>
                <a:ea typeface="+mn-lt"/>
                <a:cs typeface="+mn-lt"/>
              </a:rPr>
              <a:t>, both direct and indirect, are frequent.</a:t>
            </a:r>
          </a:p>
          <a:p>
            <a:endParaRPr lang="en-US" sz="2000" dirty="0">
              <a:solidFill>
                <a:srgbClr val="0B0C0C"/>
              </a:solidFill>
              <a:ea typeface="+mn-lt"/>
              <a:cs typeface="+mn-lt"/>
            </a:endParaRPr>
          </a:p>
          <a:p>
            <a:pPr marL="285750" indent="-285750">
              <a:buFont typeface="Arial,Sans-Serif"/>
              <a:buChar char="•"/>
            </a:pPr>
            <a:r>
              <a:rPr lang="en-US" sz="2000" dirty="0">
                <a:solidFill>
                  <a:srgbClr val="0B0C0C"/>
                </a:solidFill>
                <a:ea typeface="+mn-lt"/>
                <a:cs typeface="+mn-lt"/>
              </a:rPr>
              <a:t>Pupils have little confidence in the school’s ability to tackle </a:t>
            </a:r>
            <a:r>
              <a:rPr lang="en-US" sz="2000" b="1" dirty="0">
                <a:solidFill>
                  <a:srgbClr val="0B0C0C"/>
                </a:solidFill>
                <a:ea typeface="+mn-lt"/>
                <a:cs typeface="+mn-lt"/>
              </a:rPr>
              <a:t>harassment, bullying, violence and/or discriminatory </a:t>
            </a:r>
            <a:r>
              <a:rPr lang="en-US" sz="2000" b="1" err="1">
                <a:solidFill>
                  <a:srgbClr val="0B0C0C"/>
                </a:solidFill>
                <a:ea typeface="+mn-lt"/>
                <a:cs typeface="+mn-lt"/>
              </a:rPr>
              <a:t>behaviour</a:t>
            </a:r>
            <a:r>
              <a:rPr lang="en-US" sz="2000" b="1" dirty="0">
                <a:solidFill>
                  <a:srgbClr val="0B0C0C"/>
                </a:solidFill>
                <a:ea typeface="+mn-lt"/>
                <a:cs typeface="+mn-lt"/>
              </a:rPr>
              <a:t> </a:t>
            </a:r>
            <a:r>
              <a:rPr lang="en-US" sz="2000" dirty="0">
                <a:solidFill>
                  <a:srgbClr val="0B0C0C"/>
                </a:solidFill>
                <a:ea typeface="+mn-lt"/>
                <a:cs typeface="+mn-lt"/>
              </a:rPr>
              <a:t>successfully.</a:t>
            </a:r>
          </a:p>
          <a:p>
            <a:endParaRPr lang="en-US" sz="2000" dirty="0">
              <a:solidFill>
                <a:srgbClr val="0B0C0C"/>
              </a:solidFill>
              <a:ea typeface="+mn-lt"/>
              <a:cs typeface="+mn-lt"/>
            </a:endParaRPr>
          </a:p>
          <a:p>
            <a:pPr marL="285750" indent="-285750">
              <a:buFont typeface="Arial,Sans-Serif"/>
              <a:buChar char="•"/>
            </a:pPr>
            <a:r>
              <a:rPr lang="en-US" sz="2000" dirty="0">
                <a:solidFill>
                  <a:srgbClr val="0B0C0C"/>
                </a:solidFill>
                <a:ea typeface="+mn-lt"/>
                <a:cs typeface="+mn-lt"/>
              </a:rPr>
              <a:t>Poor </a:t>
            </a:r>
            <a:r>
              <a:rPr lang="en-US" sz="2000" dirty="0" err="1">
                <a:solidFill>
                  <a:srgbClr val="0B0C0C"/>
                </a:solidFill>
                <a:ea typeface="+mn-lt"/>
                <a:cs typeface="+mn-lt"/>
              </a:rPr>
              <a:t>behaviour</a:t>
            </a:r>
            <a:r>
              <a:rPr lang="en-US" sz="2000" dirty="0">
                <a:solidFill>
                  <a:srgbClr val="0B0C0C"/>
                </a:solidFill>
                <a:ea typeface="+mn-lt"/>
                <a:cs typeface="+mn-lt"/>
              </a:rPr>
              <a:t> means that pupils, or particular </a:t>
            </a:r>
            <a:r>
              <a:rPr lang="en-US" sz="2000" b="1" dirty="0">
                <a:solidFill>
                  <a:srgbClr val="0B0C0C"/>
                </a:solidFill>
                <a:ea typeface="+mn-lt"/>
                <a:cs typeface="+mn-lt"/>
              </a:rPr>
              <a:t>groups of pupils, are not safe or do not feel safe </a:t>
            </a:r>
            <a:r>
              <a:rPr lang="en-US" sz="2000" dirty="0">
                <a:solidFill>
                  <a:srgbClr val="0B0C0C"/>
                </a:solidFill>
                <a:ea typeface="+mn-lt"/>
                <a:cs typeface="+mn-lt"/>
              </a:rPr>
              <a:t>at school and/or at alternative placements.</a:t>
            </a:r>
            <a:endParaRPr lang="en-US" sz="2000">
              <a:cs typeface="Calibri"/>
            </a:endParaRPr>
          </a:p>
          <a:p>
            <a:pPr marL="285750" indent="-285750">
              <a:buFont typeface="Arial"/>
              <a:buChar char="•"/>
            </a:pPr>
            <a:endParaRPr lang="en-US" sz="2000" dirty="0">
              <a:solidFill>
                <a:srgbClr val="0B0C0C"/>
              </a:solidFill>
              <a:ea typeface="+mn-lt"/>
              <a:cs typeface="+mn-lt"/>
            </a:endParaRPr>
          </a:p>
          <a:p>
            <a:pPr marL="285750" indent="-285750">
              <a:buFont typeface="Arial"/>
              <a:buChar char="•"/>
            </a:pPr>
            <a:r>
              <a:rPr lang="en-US" sz="2000" dirty="0">
                <a:solidFill>
                  <a:srgbClr val="0B0C0C"/>
                </a:solidFill>
                <a:ea typeface="+mn-lt"/>
                <a:cs typeface="+mn-lt"/>
              </a:rPr>
              <a:t>Leaders and governors/trustees are not </a:t>
            </a:r>
            <a:r>
              <a:rPr lang="en-US" sz="2000" b="1" dirty="0">
                <a:solidFill>
                  <a:srgbClr val="0B0C0C"/>
                </a:solidFill>
                <a:ea typeface="+mn-lt"/>
                <a:cs typeface="+mn-lt"/>
              </a:rPr>
              <a:t>protecting pupils from </a:t>
            </a:r>
            <a:r>
              <a:rPr lang="en-US" sz="2000" b="1" err="1">
                <a:solidFill>
                  <a:srgbClr val="0B0C0C"/>
                </a:solidFill>
                <a:ea typeface="+mn-lt"/>
                <a:cs typeface="+mn-lt"/>
              </a:rPr>
              <a:t>radicalisation</a:t>
            </a:r>
            <a:r>
              <a:rPr lang="en-US" sz="2000" b="1" dirty="0">
                <a:solidFill>
                  <a:srgbClr val="0B0C0C"/>
                </a:solidFill>
                <a:ea typeface="+mn-lt"/>
                <a:cs typeface="+mn-lt"/>
              </a:rPr>
              <a:t> and extremist views</a:t>
            </a:r>
            <a:r>
              <a:rPr lang="en-US" sz="2000" dirty="0">
                <a:solidFill>
                  <a:srgbClr val="0B0C0C"/>
                </a:solidFill>
                <a:ea typeface="+mn-lt"/>
                <a:cs typeface="+mn-lt"/>
              </a:rPr>
              <a:t>. Policy and practice are poor, which means that </a:t>
            </a:r>
            <a:r>
              <a:rPr lang="en-US" sz="2000" b="1" dirty="0">
                <a:solidFill>
                  <a:srgbClr val="0B0C0C"/>
                </a:solidFill>
                <a:ea typeface="+mn-lt"/>
                <a:cs typeface="+mn-lt"/>
              </a:rPr>
              <a:t>pupils are at risk</a:t>
            </a:r>
            <a:r>
              <a:rPr lang="en-US" sz="2000" dirty="0">
                <a:solidFill>
                  <a:srgbClr val="0B0C0C"/>
                </a:solidFill>
                <a:ea typeface="+mn-lt"/>
                <a:cs typeface="+mn-lt"/>
              </a:rPr>
              <a:t>.</a:t>
            </a:r>
            <a:endParaRPr lang="en-US" sz="2000">
              <a:cs typeface="Calibri"/>
            </a:endParaRPr>
          </a:p>
          <a:p>
            <a:endParaRPr lang="en-US" sz="2000" dirty="0">
              <a:solidFill>
                <a:srgbClr val="0B0C0C"/>
              </a:solidFill>
              <a:ea typeface="+mn-lt"/>
              <a:cs typeface="+mn-lt"/>
            </a:endParaRPr>
          </a:p>
          <a:p>
            <a:pPr marL="285750" indent="-285750">
              <a:buFont typeface="Arial"/>
              <a:buChar char="•"/>
            </a:pPr>
            <a:r>
              <a:rPr lang="en-US" sz="2000" dirty="0">
                <a:solidFill>
                  <a:srgbClr val="0B0C0C"/>
                </a:solidFill>
                <a:ea typeface="+mn-lt"/>
                <a:cs typeface="+mn-lt"/>
              </a:rPr>
              <a:t>Pupils or </a:t>
            </a:r>
            <a:r>
              <a:rPr lang="en-US" sz="2000" b="1" dirty="0">
                <a:solidFill>
                  <a:srgbClr val="0B0C0C"/>
                </a:solidFill>
                <a:ea typeface="+mn-lt"/>
                <a:cs typeface="+mn-lt"/>
              </a:rPr>
              <a:t>groups of pupils are discriminated against,</a:t>
            </a:r>
            <a:r>
              <a:rPr lang="en-US" sz="2000" dirty="0">
                <a:solidFill>
                  <a:srgbClr val="0B0C0C"/>
                </a:solidFill>
                <a:ea typeface="+mn-lt"/>
                <a:cs typeface="+mn-lt"/>
              </a:rPr>
              <a:t> and the school is not taking effective action to address this.</a:t>
            </a:r>
            <a:endParaRPr lang="en-US" sz="2000" dirty="0"/>
          </a:p>
          <a:p>
            <a:pPr marL="285750" indent="-285750" algn="l">
              <a:buFont typeface="Arial"/>
              <a:buChar char="•"/>
            </a:pPr>
            <a:endParaRPr lang="en-US" sz="2000" b="1" dirty="0">
              <a:solidFill>
                <a:srgbClr val="0B0C0C"/>
              </a:solidFill>
              <a:cs typeface="Calibri"/>
            </a:endParaRPr>
          </a:p>
          <a:p>
            <a:r>
              <a:rPr lang="en-US" sz="1400" i="1" dirty="0">
                <a:solidFill>
                  <a:srgbClr val="0B0C0C"/>
                </a:solidFill>
                <a:cs typeface="Calibri"/>
              </a:rPr>
              <a:t>Grade descriptors for </a:t>
            </a:r>
            <a:r>
              <a:rPr lang="en-US" sz="1400" b="1" i="1" dirty="0">
                <a:solidFill>
                  <a:srgbClr val="0B0C0C"/>
                </a:solidFill>
                <a:cs typeface="Calibri"/>
              </a:rPr>
              <a:t>Inadequate </a:t>
            </a:r>
            <a:r>
              <a:rPr lang="en-US" sz="1400" i="1" dirty="0">
                <a:solidFill>
                  <a:srgbClr val="0B0C0C"/>
                </a:solidFill>
                <a:cs typeface="Calibri"/>
              </a:rPr>
              <a:t>judgement, </a:t>
            </a:r>
            <a:r>
              <a:rPr lang="en-US" sz="1400" i="1" err="1">
                <a:solidFill>
                  <a:srgbClr val="0B0C0C"/>
                </a:solidFill>
                <a:cs typeface="Calibri"/>
              </a:rPr>
              <a:t>Behaviour</a:t>
            </a:r>
            <a:r>
              <a:rPr lang="en-US" sz="1400" i="1" dirty="0">
                <a:solidFill>
                  <a:srgbClr val="0B0C0C"/>
                </a:solidFill>
                <a:cs typeface="Calibri"/>
              </a:rPr>
              <a:t> &amp; Personal development, </a:t>
            </a:r>
            <a:r>
              <a:rPr lang="en-US" sz="1400" i="1" dirty="0">
                <a:solidFill>
                  <a:srgbClr val="0B0C0C"/>
                </a:solidFill>
                <a:cs typeface="Calibri"/>
                <a:hlinkClick r:id="rId3"/>
              </a:rPr>
              <a:t>EIF, updated 24 January 2024</a:t>
            </a:r>
            <a:endParaRPr lang="en-US" sz="2000" i="1" dirty="0">
              <a:solidFill>
                <a:srgbClr val="0B0C0C"/>
              </a:solidFill>
              <a:cs typeface="Calibri"/>
            </a:endParaRPr>
          </a:p>
          <a:p>
            <a:endParaRPr lang="en-US" sz="1600" dirty="0">
              <a:solidFill>
                <a:srgbClr val="0B0C0C"/>
              </a:solidFill>
              <a:cs typeface="Calibri"/>
            </a:endParaRPr>
          </a:p>
          <a:p>
            <a:pPr>
              <a:buFont typeface="Arial"/>
              <a:buChar char="•"/>
            </a:pPr>
            <a:endParaRPr lang="en-US" sz="1600" dirty="0">
              <a:solidFill>
                <a:srgbClr val="0B0C0C"/>
              </a:solidFill>
              <a:cs typeface="Calibri"/>
            </a:endParaRPr>
          </a:p>
          <a:p>
            <a:pPr marL="285750" indent="-285750">
              <a:buFont typeface="Arial"/>
              <a:buChar char="•"/>
            </a:pPr>
            <a:endParaRPr lang="en-US" sz="1600" dirty="0">
              <a:solidFill>
                <a:srgbClr val="0B0C0C"/>
              </a:solidFill>
              <a:cs typeface="Calibri"/>
            </a:endParaRPr>
          </a:p>
          <a:p>
            <a:endParaRPr lang="en-US" dirty="0">
              <a:cs typeface="Calibri"/>
            </a:endParaRPr>
          </a:p>
        </p:txBody>
      </p:sp>
    </p:spTree>
    <p:extLst>
      <p:ext uri="{BB962C8B-B14F-4D97-AF65-F5344CB8AC3E}">
        <p14:creationId xmlns:p14="http://schemas.microsoft.com/office/powerpoint/2010/main" val="1137046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553564" y="-241477"/>
            <a:ext cx="10467975" cy="1325563"/>
          </a:xfrm>
        </p:spPr>
        <p:txBody>
          <a:bodyPr/>
          <a:lstStyle/>
          <a:p>
            <a:endParaRPr lang="en-GB" dirty="0">
              <a:cs typeface="Calibri Light"/>
            </a:endParaRPr>
          </a:p>
          <a:p>
            <a:r>
              <a:rPr lang="en-GB" sz="3200" b="1" dirty="0">
                <a:cs typeface="Calibri Light"/>
              </a:rPr>
              <a:t>6.   Pupil Voice next steps</a:t>
            </a:r>
            <a:endParaRPr lang="en-GB" sz="3200" b="1"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4" name="Speech Bubble: Rectangle with Corners Rounded 3">
            <a:extLst>
              <a:ext uri="{FF2B5EF4-FFF2-40B4-BE49-F238E27FC236}">
                <a16:creationId xmlns:a16="http://schemas.microsoft.com/office/drawing/2014/main" id="{E7228336-70FF-E053-2DB9-99FE7288A646}"/>
              </a:ext>
            </a:extLst>
          </p:cNvPr>
          <p:cNvSpPr/>
          <p:nvPr/>
        </p:nvSpPr>
        <p:spPr>
          <a:xfrm>
            <a:off x="549939" y="1600410"/>
            <a:ext cx="5142880" cy="4328802"/>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rgbClr val="FFFFFF"/>
                </a:solidFill>
                <a:cs typeface="Calibri"/>
              </a:rPr>
              <a:t>Take time to reflect on what good practice you already have in place in your setting – share this with the person sitting next to you – how do you know it is good?</a:t>
            </a:r>
            <a:endParaRPr lang="en-US" sz="2400" dirty="0">
              <a:solidFill>
                <a:srgbClr val="FFFFFF"/>
              </a:solidFill>
            </a:endParaRPr>
          </a:p>
        </p:txBody>
      </p:sp>
      <p:sp>
        <p:nvSpPr>
          <p:cNvPr id="7" name="Arrow: Right 6">
            <a:extLst>
              <a:ext uri="{FF2B5EF4-FFF2-40B4-BE49-F238E27FC236}">
                <a16:creationId xmlns:a16="http://schemas.microsoft.com/office/drawing/2014/main" id="{C0ED02FB-09FF-16F7-C9CE-42F1DC46066B}"/>
              </a:ext>
            </a:extLst>
          </p:cNvPr>
          <p:cNvSpPr/>
          <p:nvPr/>
        </p:nvSpPr>
        <p:spPr>
          <a:xfrm>
            <a:off x="5781305" y="3674425"/>
            <a:ext cx="4987635" cy="2859971"/>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FFFFFF"/>
                </a:solidFill>
                <a:cs typeface="Calibri"/>
              </a:rPr>
              <a:t>Take away ONE key action from this session – What will it be? Who needs to be involved? What do you want to achieve? How will it be used?</a:t>
            </a:r>
            <a:endParaRPr lang="en-US" sz="2000" dirty="0">
              <a:solidFill>
                <a:srgbClr val="FFFFFF"/>
              </a:solidFill>
            </a:endParaRPr>
          </a:p>
        </p:txBody>
      </p:sp>
      <p:sp>
        <p:nvSpPr>
          <p:cNvPr id="8" name="Arrow: Right 7">
            <a:extLst>
              <a:ext uri="{FF2B5EF4-FFF2-40B4-BE49-F238E27FC236}">
                <a16:creationId xmlns:a16="http://schemas.microsoft.com/office/drawing/2014/main" id="{F48F8A39-16D5-49D5-9075-ED3EEE2C5F2B}"/>
              </a:ext>
            </a:extLst>
          </p:cNvPr>
          <p:cNvSpPr/>
          <p:nvPr/>
        </p:nvSpPr>
        <p:spPr>
          <a:xfrm>
            <a:off x="5781305" y="883724"/>
            <a:ext cx="4957946" cy="279069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FFFFFF"/>
                </a:solidFill>
                <a:cs typeface="Calibri"/>
              </a:rPr>
              <a:t>Which area of safeguarding, personal development or student </a:t>
            </a:r>
            <a:r>
              <a:rPr lang="en-US" sz="2000" err="1">
                <a:solidFill>
                  <a:srgbClr val="FFFFFF"/>
                </a:solidFill>
                <a:cs typeface="Calibri"/>
              </a:rPr>
              <a:t>behaviour</a:t>
            </a:r>
            <a:r>
              <a:rPr lang="en-US" sz="2000" dirty="0">
                <a:solidFill>
                  <a:srgbClr val="FFFFFF"/>
                </a:solidFill>
                <a:cs typeface="Calibri"/>
              </a:rPr>
              <a:t> require the most urgent attention? How do you know?</a:t>
            </a:r>
            <a:endParaRPr lang="en-US" sz="2000" dirty="0">
              <a:solidFill>
                <a:srgbClr val="FFFFFF"/>
              </a:solidFill>
            </a:endParaRPr>
          </a:p>
        </p:txBody>
      </p:sp>
    </p:spTree>
    <p:extLst>
      <p:ext uri="{BB962C8B-B14F-4D97-AF65-F5344CB8AC3E}">
        <p14:creationId xmlns:p14="http://schemas.microsoft.com/office/powerpoint/2010/main" val="3097456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361951" y="110330"/>
            <a:ext cx="2556740" cy="1325563"/>
          </a:xfrm>
        </p:spPr>
        <p:txBody>
          <a:bodyPr>
            <a:normAutofit/>
          </a:bodyPr>
          <a:lstStyle/>
          <a:p>
            <a:r>
              <a:rPr lang="en-GB" b="1" dirty="0"/>
              <a:t>Questions</a:t>
            </a:r>
          </a:p>
        </p:txBody>
      </p:sp>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61496" y="2281859"/>
            <a:ext cx="2449581" cy="2448742"/>
          </a:xfrm>
        </p:spPr>
      </p:pic>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1172" y="0"/>
            <a:ext cx="5024576" cy="685800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sp>
        <p:nvSpPr>
          <p:cNvPr id="3" name="TextBox 2">
            <a:extLst>
              <a:ext uri="{FF2B5EF4-FFF2-40B4-BE49-F238E27FC236}">
                <a16:creationId xmlns:a16="http://schemas.microsoft.com/office/drawing/2014/main" id="{DBB3A62C-39AC-018A-E804-148BACF86802}"/>
              </a:ext>
            </a:extLst>
          </p:cNvPr>
          <p:cNvSpPr txBox="1"/>
          <p:nvPr/>
        </p:nvSpPr>
        <p:spPr>
          <a:xfrm>
            <a:off x="66304" y="5948547"/>
            <a:ext cx="3494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Patrick Knight</a:t>
            </a:r>
          </a:p>
          <a:p>
            <a:r>
              <a:rPr lang="en-US" dirty="0">
                <a:cs typeface="Calibri"/>
              </a:rPr>
              <a:t>pknight@diverse-ac.org.uk</a:t>
            </a:r>
          </a:p>
        </p:txBody>
      </p:sp>
      <p:pic>
        <p:nvPicPr>
          <p:cNvPr id="5" name="Picture 4" descr="A logo for a company&#10;&#10;Description automatically generated">
            <a:extLst>
              <a:ext uri="{FF2B5EF4-FFF2-40B4-BE49-F238E27FC236}">
                <a16:creationId xmlns:a16="http://schemas.microsoft.com/office/drawing/2014/main" id="{B883FD22-1B78-0C06-4FA1-51C71BB5F8F5}"/>
              </a:ext>
            </a:extLst>
          </p:cNvPr>
          <p:cNvPicPr>
            <a:picLocks noChangeAspect="1"/>
          </p:cNvPicPr>
          <p:nvPr/>
        </p:nvPicPr>
        <p:blipFill>
          <a:blip r:embed="rId6"/>
          <a:stretch>
            <a:fillRect/>
          </a:stretch>
        </p:blipFill>
        <p:spPr>
          <a:xfrm>
            <a:off x="9557530" y="239486"/>
            <a:ext cx="2435311" cy="928817"/>
          </a:xfrm>
          <a:prstGeom prst="rect">
            <a:avLst/>
          </a:prstGeom>
        </p:spPr>
      </p:pic>
    </p:spTree>
    <p:extLst>
      <p:ext uri="{BB962C8B-B14F-4D97-AF65-F5344CB8AC3E}">
        <p14:creationId xmlns:p14="http://schemas.microsoft.com/office/powerpoint/2010/main" val="267842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B8CB383-7703-AACF-98C5-D89024458E0E}"/>
              </a:ext>
            </a:extLst>
          </p:cNvPr>
          <p:cNvPicPr>
            <a:picLocks noChangeAspect="1"/>
          </p:cNvPicPr>
          <p:nvPr/>
        </p:nvPicPr>
        <p:blipFill rotWithShape="1">
          <a:blip r:embed="rId2"/>
          <a:srcRect t="7015" b="2623"/>
          <a:stretch/>
        </p:blipFill>
        <p:spPr>
          <a:xfrm>
            <a:off x="20" y="-22"/>
            <a:ext cx="12191977" cy="6858022"/>
          </a:xfrm>
          <a:prstGeom prst="rect">
            <a:avLst/>
          </a:prstGeom>
        </p:spPr>
      </p:pic>
      <p:sp>
        <p:nvSpPr>
          <p:cNvPr id="2" name="Title 1">
            <a:extLst>
              <a:ext uri="{FF2B5EF4-FFF2-40B4-BE49-F238E27FC236}">
                <a16:creationId xmlns:a16="http://schemas.microsoft.com/office/drawing/2014/main" id="{751054B6-31EF-F704-AF54-892429582239}"/>
              </a:ext>
            </a:extLst>
          </p:cNvPr>
          <p:cNvSpPr>
            <a:spLocks noGrp="1"/>
          </p:cNvSpPr>
          <p:nvPr>
            <p:ph type="title"/>
          </p:nvPr>
        </p:nvSpPr>
        <p:spPr>
          <a:xfrm>
            <a:off x="643466" y="643467"/>
            <a:ext cx="6798729" cy="4449775"/>
          </a:xfrm>
        </p:spPr>
        <p:txBody>
          <a:bodyPr vert="horz" lIns="91440" tIns="45720" rIns="91440" bIns="45720" rtlCol="0" anchor="t">
            <a:noAutofit/>
          </a:bodyPr>
          <a:lstStyle/>
          <a:p>
            <a:r>
              <a:rPr lang="en-US" sz="3200" i="1" dirty="0">
                <a:solidFill>
                  <a:srgbClr val="FFFFFF"/>
                </a:solidFill>
              </a:rPr>
              <a:t>“The repercussions are huge, threats to take children away, </a:t>
            </a:r>
            <a:r>
              <a:rPr lang="en-US" sz="4000" b="1" i="1" dirty="0">
                <a:solidFill>
                  <a:srgbClr val="FF0000"/>
                </a:solidFill>
              </a:rPr>
              <a:t>fear </a:t>
            </a:r>
            <a:r>
              <a:rPr lang="en-US" sz="3200" i="1" dirty="0">
                <a:solidFill>
                  <a:srgbClr val="FFFFFF"/>
                </a:solidFill>
              </a:rPr>
              <a:t>of losing everything and at the hands of white people who </a:t>
            </a:r>
            <a:r>
              <a:rPr lang="en-US" sz="3200" b="1" i="1" dirty="0">
                <a:solidFill>
                  <a:srgbClr val="FF0000"/>
                </a:solidFill>
              </a:rPr>
              <a:t>don’t understand my culture or beliefs</a:t>
            </a:r>
            <a:r>
              <a:rPr lang="en-US" sz="3200" i="1" dirty="0">
                <a:solidFill>
                  <a:srgbClr val="FFFFFF"/>
                </a:solidFill>
              </a:rPr>
              <a:t>. Disclosing child sexual abuse will make the situation worse, not better. The woman will fear being sent back home and having her children taken away.”</a:t>
            </a:r>
            <a:r>
              <a:rPr lang="en-US" sz="3200" dirty="0">
                <a:solidFill>
                  <a:srgbClr val="FFFFFF"/>
                </a:solidFill>
              </a:rPr>
              <a:t> </a:t>
            </a:r>
            <a:br>
              <a:rPr lang="en-US" sz="3200" dirty="0"/>
            </a:br>
            <a:r>
              <a:rPr lang="en-US" sz="3200" dirty="0">
                <a:solidFill>
                  <a:srgbClr val="FFFFFF"/>
                </a:solidFill>
              </a:rPr>
              <a:t>Domestic violence charity</a:t>
            </a:r>
          </a:p>
        </p:txBody>
      </p:sp>
    </p:spTree>
    <p:extLst>
      <p:ext uri="{BB962C8B-B14F-4D97-AF65-F5344CB8AC3E}">
        <p14:creationId xmlns:p14="http://schemas.microsoft.com/office/powerpoint/2010/main" val="749937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3FD672-6B1B-C5A6-4613-48A09F844053}"/>
              </a:ext>
            </a:extLst>
          </p:cNvPr>
          <p:cNvPicPr>
            <a:picLocks noChangeAspect="1"/>
          </p:cNvPicPr>
          <p:nvPr/>
        </p:nvPicPr>
        <p:blipFill rotWithShape="1">
          <a:blip r:embed="rId2"/>
          <a:srcRect t="37029" r="-2" b="672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E19711A8-D125-5D71-5908-5E7F53A52041}"/>
              </a:ext>
            </a:extLst>
          </p:cNvPr>
          <p:cNvSpPr>
            <a:spLocks noGrp="1"/>
          </p:cNvSpPr>
          <p:nvPr>
            <p:ph type="title"/>
          </p:nvPr>
        </p:nvSpPr>
        <p:spPr>
          <a:xfrm>
            <a:off x="1097280" y="325550"/>
            <a:ext cx="10058400" cy="4429911"/>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300" i="1" dirty="0">
                <a:solidFill>
                  <a:srgbClr val="FFFFFF"/>
                </a:solidFill>
              </a:rPr>
              <a:t>“We have had sexually abused boys tell us that they cannot tell anyone because their parents have told them that </a:t>
            </a:r>
            <a:r>
              <a:rPr lang="en-US" sz="5300" b="1" i="1" dirty="0">
                <a:solidFill>
                  <a:srgbClr val="FF0000"/>
                </a:solidFill>
              </a:rPr>
              <a:t>‘Boys don’t get abused</a:t>
            </a:r>
            <a:r>
              <a:rPr lang="en-US" sz="5300" i="1" dirty="0">
                <a:solidFill>
                  <a:srgbClr val="FFFFFF"/>
                </a:solidFill>
              </a:rPr>
              <a:t>.’”</a:t>
            </a:r>
            <a:r>
              <a:rPr lang="en-US" sz="4000" i="1" dirty="0">
                <a:solidFill>
                  <a:srgbClr val="FFFFFF"/>
                </a:solidFill>
              </a:rPr>
              <a:t> </a:t>
            </a:r>
            <a:br>
              <a:rPr lang="en-US" dirty="0"/>
            </a:br>
            <a:br>
              <a:rPr lang="en-US" sz="4000" i="1" dirty="0"/>
            </a:br>
            <a:r>
              <a:rPr lang="en-US" sz="4000" err="1">
                <a:solidFill>
                  <a:srgbClr val="FFFFFF"/>
                </a:solidFill>
              </a:rPr>
              <a:t>Organisation</a:t>
            </a:r>
            <a:r>
              <a:rPr lang="en-US" sz="4000" dirty="0">
                <a:solidFill>
                  <a:srgbClr val="FFFFFF"/>
                </a:solidFill>
              </a:rPr>
              <a:t> supporting the Congolese community</a:t>
            </a:r>
          </a:p>
        </p:txBody>
      </p:sp>
    </p:spTree>
    <p:extLst>
      <p:ext uri="{BB962C8B-B14F-4D97-AF65-F5344CB8AC3E}">
        <p14:creationId xmlns:p14="http://schemas.microsoft.com/office/powerpoint/2010/main" val="404597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4F463-0635-D6AF-B159-D9C0583C9F8B}"/>
              </a:ext>
            </a:extLst>
          </p:cNvPr>
          <p:cNvPicPr>
            <a:picLocks noChangeAspect="1"/>
          </p:cNvPicPr>
          <p:nvPr/>
        </p:nvPicPr>
        <p:blipFill rotWithShape="1">
          <a:blip r:embed="rId2"/>
          <a:srcRect t="7209" r="-2" b="13231"/>
          <a:stretch/>
        </p:blipFill>
        <p:spPr>
          <a:xfrm>
            <a:off x="20" y="-22"/>
            <a:ext cx="12191977" cy="6858022"/>
          </a:xfrm>
          <a:prstGeom prst="rect">
            <a:avLst/>
          </a:prstGeom>
        </p:spPr>
      </p:pic>
      <p:sp>
        <p:nvSpPr>
          <p:cNvPr id="2" name="Title 1">
            <a:extLst>
              <a:ext uri="{FF2B5EF4-FFF2-40B4-BE49-F238E27FC236}">
                <a16:creationId xmlns:a16="http://schemas.microsoft.com/office/drawing/2014/main" id="{FB8D6D5E-BFE1-72C0-47E1-0275CD32E97A}"/>
              </a:ext>
            </a:extLst>
          </p:cNvPr>
          <p:cNvSpPr>
            <a:spLocks noGrp="1"/>
          </p:cNvSpPr>
          <p:nvPr>
            <p:ph type="title"/>
          </p:nvPr>
        </p:nvSpPr>
        <p:spPr>
          <a:xfrm>
            <a:off x="6002047" y="2978628"/>
            <a:ext cx="5452529" cy="3569242"/>
          </a:xfrm>
        </p:spPr>
        <p:txBody>
          <a:bodyPr vert="horz" lIns="91440" tIns="45720" rIns="91440" bIns="45720" rtlCol="0" anchor="t">
            <a:normAutofit/>
          </a:bodyPr>
          <a:lstStyle/>
          <a:p>
            <a:r>
              <a:rPr lang="en-US" sz="3600" dirty="0">
                <a:solidFill>
                  <a:srgbClr val="FFFFFF"/>
                </a:solidFill>
              </a:rPr>
              <a:t>The NSPCC indicated that the </a:t>
            </a:r>
            <a:r>
              <a:rPr lang="en-US" sz="3600" dirty="0">
                <a:solidFill>
                  <a:srgbClr val="FF0000"/>
                </a:solidFill>
              </a:rPr>
              <a:t>average time it takes</a:t>
            </a:r>
            <a:r>
              <a:rPr lang="en-US" sz="3600" dirty="0">
                <a:solidFill>
                  <a:srgbClr val="FFFFFF"/>
                </a:solidFill>
              </a:rPr>
              <a:t> for a victim of children sexual abuse to talk about what has happened to them is </a:t>
            </a:r>
            <a:r>
              <a:rPr lang="en-US" sz="3600" dirty="0">
                <a:solidFill>
                  <a:srgbClr val="FF0000"/>
                </a:solidFill>
              </a:rPr>
              <a:t>eight years</a:t>
            </a:r>
            <a:r>
              <a:rPr lang="en-US" sz="3600" dirty="0">
                <a:solidFill>
                  <a:srgbClr val="FFFFFF"/>
                </a:solidFill>
              </a:rPr>
              <a:t> (</a:t>
            </a:r>
            <a:r>
              <a:rPr lang="en-US" sz="3600" i="1" dirty="0" err="1">
                <a:solidFill>
                  <a:srgbClr val="FFFFFF"/>
                </a:solidFill>
              </a:rPr>
              <a:t>Allnock</a:t>
            </a:r>
            <a:r>
              <a:rPr lang="en-US" sz="3600" i="1" dirty="0">
                <a:solidFill>
                  <a:srgbClr val="FFFFFF"/>
                </a:solidFill>
              </a:rPr>
              <a:t> and Miller 2013 NSPCC).</a:t>
            </a:r>
            <a:endParaRPr lang="en-US" sz="3600" dirty="0">
              <a:solidFill>
                <a:srgbClr val="FFFFFF"/>
              </a:solidFill>
            </a:endParaRPr>
          </a:p>
        </p:txBody>
      </p:sp>
    </p:spTree>
    <p:extLst>
      <p:ext uri="{BB962C8B-B14F-4D97-AF65-F5344CB8AC3E}">
        <p14:creationId xmlns:p14="http://schemas.microsoft.com/office/powerpoint/2010/main" val="221361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holding hands while sitting on a bench">
            <a:extLst>
              <a:ext uri="{FF2B5EF4-FFF2-40B4-BE49-F238E27FC236}">
                <a16:creationId xmlns:a16="http://schemas.microsoft.com/office/drawing/2014/main" id="{55E034FC-2E5C-87D5-81CF-B322254C0001}"/>
              </a:ext>
            </a:extLst>
          </p:cNvPr>
          <p:cNvPicPr>
            <a:picLocks noChangeAspect="1"/>
          </p:cNvPicPr>
          <p:nvPr/>
        </p:nvPicPr>
        <p:blipFill rotWithShape="1">
          <a:blip r:embed="rId2"/>
          <a:srcRect l="999" t="9091" r="22696" b="2"/>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132CA5A9-C623-328C-CE82-A2B31566382F}"/>
              </a:ext>
            </a:extLst>
          </p:cNvPr>
          <p:cNvSpPr>
            <a:spLocks noGrp="1"/>
          </p:cNvSpPr>
          <p:nvPr>
            <p:ph type="title"/>
          </p:nvPr>
        </p:nvSpPr>
        <p:spPr>
          <a:xfrm>
            <a:off x="477981" y="1122363"/>
            <a:ext cx="6745256" cy="4643467"/>
          </a:xfrm>
        </p:spPr>
        <p:txBody>
          <a:bodyPr vert="horz" lIns="91440" tIns="45720" rIns="91440" bIns="45720" rtlCol="0" anchor="b">
            <a:normAutofit/>
          </a:bodyPr>
          <a:lstStyle/>
          <a:p>
            <a:r>
              <a:rPr lang="en-US" sz="3600" dirty="0">
                <a:solidFill>
                  <a:schemeClr val="bg1"/>
                </a:solidFill>
              </a:rPr>
              <a:t>"A male student noted that he has tried to talk about his mental health issues with various peers but found that they </a:t>
            </a:r>
            <a:r>
              <a:rPr lang="en-US" sz="3600" dirty="0">
                <a:solidFill>
                  <a:srgbClr val="FF0000"/>
                </a:solidFill>
              </a:rPr>
              <a:t>quickly zoned out and reached for their cellphones.</a:t>
            </a:r>
            <a:r>
              <a:rPr lang="en-US" sz="3600" dirty="0">
                <a:solidFill>
                  <a:schemeClr val="bg1"/>
                </a:solidFill>
              </a:rPr>
              <a:t> He gained a </a:t>
            </a:r>
            <a:r>
              <a:rPr lang="en-US" sz="3600" dirty="0">
                <a:solidFill>
                  <a:srgbClr val="FF0000"/>
                </a:solidFill>
              </a:rPr>
              <a:t>reputation</a:t>
            </a:r>
            <a:r>
              <a:rPr lang="en-US" sz="3600" dirty="0">
                <a:solidFill>
                  <a:schemeClr val="bg1"/>
                </a:solidFill>
              </a:rPr>
              <a:t> as a "whiner" and lost friends as a consequence. " </a:t>
            </a:r>
            <a:br>
              <a:rPr lang="en-US" sz="1900" dirty="0"/>
            </a:br>
            <a:r>
              <a:rPr lang="en-US" sz="1900" dirty="0">
                <a:solidFill>
                  <a:schemeClr val="bg1"/>
                </a:solidFill>
              </a:rPr>
              <a:t>Brothers in Arms, Scotland </a:t>
            </a:r>
          </a:p>
        </p:txBody>
      </p:sp>
    </p:spTree>
    <p:extLst>
      <p:ext uri="{BB962C8B-B14F-4D97-AF65-F5344CB8AC3E}">
        <p14:creationId xmlns:p14="http://schemas.microsoft.com/office/powerpoint/2010/main" val="95961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2978</Words>
  <Application>Microsoft Macintosh PowerPoint</Application>
  <PresentationFormat>Widescreen</PresentationFormat>
  <Paragraphs>366</Paragraphs>
  <Slides>59</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Arial,Sans-Serif</vt:lpstr>
      <vt:lpstr>Calibri</vt:lpstr>
      <vt:lpstr>Calibri Light</vt:lpstr>
      <vt:lpstr>Segoe UI</vt:lpstr>
      <vt:lpstr>Office Theme</vt:lpstr>
      <vt:lpstr>Stream 2 – Pupil voice </vt:lpstr>
      <vt:lpstr>Child Friendly  Referral Routes </vt:lpstr>
      <vt:lpstr>Practice Reflection</vt:lpstr>
      <vt:lpstr>Thought sparkers </vt:lpstr>
      <vt:lpstr>“How do you say what you don’t know? Words around sex and child sexual abuse are literally barriers to disclosure in that children do not have the words.”   Mental health organisation</vt:lpstr>
      <vt:lpstr>“The repercussions are huge, threats to take children away, fear of losing everything and at the hands of white people who don’t understand my culture or beliefs. Disclosing child sexual abuse will make the situation worse, not better. The woman will fear being sent back home and having her children taken away.”  Domestic violence charity</vt:lpstr>
      <vt:lpstr>“We have had sexually abused boys tell us that they cannot tell anyone because their parents have told them that ‘Boys don’t get abused.’”   Organisation supporting the Congolese community</vt:lpstr>
      <vt:lpstr>The NSPCC indicated that the average time it takes for a victim of children sexual abuse to talk about what has happened to them is eight years (Allnock and Miller 2013 NSPCC).</vt:lpstr>
      <vt:lpstr>"A male student noted that he has tried to talk about his mental health issues with various peers but found that they quickly zoned out and reached for their cellphones. He gained a reputation as a "whiner" and lost friends as a consequence. "  Brothers in Arms, Scotland </vt:lpstr>
      <vt:lpstr>PowerPoint Presentation</vt:lpstr>
      <vt:lpstr> "While some children and young people disclose abuse directly and verbally, others attempt disclosures indirectly, behaviourally and non-verbally."   NSPCC, "No one noticed, no one heard" report. </vt:lpstr>
      <vt:lpstr>"Abused children become experts at not recognizing that their parents are harming them. They are not able to live independently yet, and so they need to remain attached to their parents to survive. This is a primary dilemma for the young who are abused....This is not because they choose to be harmed, but because they have to remain under the care of their abusers to survive." Dr. Patricia Turner, Registered Psychologist </vt:lpstr>
      <vt:lpstr>"Findings demonstrate that young people face a number of different barriers such as limited support, perceived negative consequences and feelings of self-blame, shame and guilt, when choosing to disclose. Being asked or prompted, through provision of developmentally appropriate information, about sexual abuse facilitates disclosure."  Charlotte Lemaigre et al Barriers and facilitators to disclosing sexual abuse in childhood and adolescence: A systematic review </vt:lpstr>
      <vt:lpstr>Today's Session </vt:lpstr>
      <vt:lpstr> Sharing thoughts: What Makes a Child Friendly Referral Route? </vt:lpstr>
      <vt:lpstr>Barriers to disclosure </vt:lpstr>
      <vt:lpstr>The Tools </vt:lpstr>
      <vt:lpstr>Safeguarding Culture </vt:lpstr>
      <vt:lpstr>Psychological Safety  </vt:lpstr>
      <vt:lpstr>Training: Foundations for Culture  </vt:lpstr>
      <vt:lpstr>Safe Spaces </vt:lpstr>
      <vt:lpstr>Emotional Literacy </vt:lpstr>
      <vt:lpstr>Verbal Routes </vt:lpstr>
      <vt:lpstr>Non-Verbal Routes  </vt:lpstr>
      <vt:lpstr>Online Routes </vt:lpstr>
      <vt:lpstr>When it works?  </vt:lpstr>
      <vt:lpstr>Questions? </vt:lpstr>
      <vt:lpstr>Meeting the needs through effective training </vt:lpstr>
      <vt:lpstr>PowerPoint Presentation</vt:lpstr>
      <vt:lpstr>Why do we deliver training? </vt:lpstr>
      <vt:lpstr>Who needs training? </vt:lpstr>
      <vt:lpstr>How do you know what training is required? </vt:lpstr>
      <vt:lpstr>Strategy or on a whim? </vt:lpstr>
      <vt:lpstr>Methods of delivery</vt:lpstr>
      <vt:lpstr>Impact</vt:lpstr>
      <vt:lpstr>Questions</vt:lpstr>
      <vt:lpstr>Listening to the student voice</vt:lpstr>
      <vt:lpstr>"Empowering Voices, Ensuring Safety: The Interconnection of Student Voice and Effective Safeguarding"  </vt:lpstr>
      <vt:lpstr>Introduction  Why student voice is increasingly influential and therefore critical to a successful culture of safeguarding. </vt:lpstr>
      <vt:lpstr>PowerPoint Presentation</vt:lpstr>
      <vt:lpstr>PowerPoint Presentation</vt:lpstr>
      <vt:lpstr>2.     The Role of Student Voice in Safeguarding - examples</vt:lpstr>
      <vt:lpstr>3.     Building Trust and Communication</vt:lpstr>
      <vt:lpstr>4.     Incorporating Student Feedback into policy and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and Solutions </vt:lpstr>
      <vt:lpstr>Policy and practice </vt:lpstr>
      <vt:lpstr>5.     Curriculum – incorporating pupil voice – the importance of evidencing coverage and testing culture</vt:lpstr>
      <vt:lpstr>PowerPoint Presentation</vt:lpstr>
      <vt:lpstr> 6.   Pupil Voice next steps</vt:lpstr>
      <vt:lpstr>Questions</vt:lpstr>
    </vt:vector>
  </TitlesOfParts>
  <Company>Oasis Community Learning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NAASA Designated Safeguarding Leads Conference</dc:title>
  <dc:creator>Jon Needham</dc:creator>
  <cp:lastModifiedBy>Daniel Halls</cp:lastModifiedBy>
  <cp:revision>4</cp:revision>
  <dcterms:created xsi:type="dcterms:W3CDTF">2023-10-17T14:01:15Z</dcterms:created>
  <dcterms:modified xsi:type="dcterms:W3CDTF">2024-02-21T20:25:07Z</dcterms:modified>
</cp:coreProperties>
</file>